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65" r:id="rId3"/>
    <p:sldId id="266" r:id="rId4"/>
    <p:sldId id="267" r:id="rId5"/>
    <p:sldId id="268" r:id="rId6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122" y="60"/>
      </p:cViewPr>
      <p:guideLst>
        <p:guide orient="horz" pos="220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0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32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53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03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19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63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13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76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1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0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8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26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363" y="106452"/>
            <a:ext cx="755099" cy="755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D8049A-182E-884B-965F-8F49DEF69A7C}"/>
              </a:ext>
            </a:extLst>
          </p:cNvPr>
          <p:cNvSpPr txBox="1"/>
          <p:nvPr/>
        </p:nvSpPr>
        <p:spPr>
          <a:xfrm>
            <a:off x="278296" y="256184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Structures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2057E-A74C-8D47-85DD-1E16530BDDF0}"/>
              </a:ext>
            </a:extLst>
          </p:cNvPr>
          <p:cNvSpPr txBox="1"/>
          <p:nvPr/>
        </p:nvSpPr>
        <p:spPr>
          <a:xfrm>
            <a:off x="8633442" y="6551956"/>
            <a:ext cx="10695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Endon High School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BBC851-580B-514C-A615-EFD54AC8551B}"/>
              </a:ext>
            </a:extLst>
          </p:cNvPr>
          <p:cNvSpPr/>
          <p:nvPr/>
        </p:nvSpPr>
        <p:spPr>
          <a:xfrm>
            <a:off x="278296" y="727650"/>
            <a:ext cx="4939747" cy="56433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E55EEB-5436-8749-B739-CA82BC41A10D}"/>
              </a:ext>
            </a:extLst>
          </p:cNvPr>
          <p:cNvSpPr txBox="1"/>
          <p:nvPr/>
        </p:nvSpPr>
        <p:spPr>
          <a:xfrm>
            <a:off x="225566" y="833794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to Learn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5A5B0-880C-7941-A468-03B941EB0551}"/>
              </a:ext>
            </a:extLst>
          </p:cNvPr>
          <p:cNvSpPr txBox="1"/>
          <p:nvPr/>
        </p:nvSpPr>
        <p:spPr>
          <a:xfrm>
            <a:off x="284118" y="6543146"/>
            <a:ext cx="1376030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6E8F63-5506-0E40-9C2D-3FFA82E816BA}"/>
              </a:ext>
            </a:extLst>
          </p:cNvPr>
          <p:cNvSpPr txBox="1"/>
          <p:nvPr/>
        </p:nvSpPr>
        <p:spPr>
          <a:xfrm>
            <a:off x="1291375" y="6543146"/>
            <a:ext cx="7560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9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AACEA5-A367-3043-8956-CE05C3173B41}"/>
              </a:ext>
            </a:extLst>
          </p:cNvPr>
          <p:cNvSpPr txBox="1"/>
          <p:nvPr/>
        </p:nvSpPr>
        <p:spPr>
          <a:xfrm>
            <a:off x="2047461" y="6543146"/>
            <a:ext cx="1239715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1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781924"/>
              </p:ext>
            </p:extLst>
          </p:nvPr>
        </p:nvGraphicFramePr>
        <p:xfrm>
          <a:off x="340426" y="1203128"/>
          <a:ext cx="4877617" cy="5108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1">
                  <a:extLst>
                    <a:ext uri="{9D8B030D-6E8A-4147-A177-3AD203B41FA5}">
                      <a16:colId xmlns:a16="http://schemas.microsoft.com/office/drawing/2014/main" val="735001509"/>
                    </a:ext>
                  </a:extLst>
                </a:gridCol>
                <a:gridCol w="2348649">
                  <a:extLst>
                    <a:ext uri="{9D8B030D-6E8A-4147-A177-3AD203B41FA5}">
                      <a16:colId xmlns:a16="http://schemas.microsoft.com/office/drawing/2014/main" val="1791773941"/>
                    </a:ext>
                  </a:extLst>
                </a:gridCol>
                <a:gridCol w="2236367">
                  <a:extLst>
                    <a:ext uri="{9D8B030D-6E8A-4147-A177-3AD203B41FA5}">
                      <a16:colId xmlns:a16="http://schemas.microsoft.com/office/drawing/2014/main" val="1951564880"/>
                    </a:ext>
                  </a:extLst>
                </a:gridCol>
              </a:tblGrid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heisse Jens und ich bin sechzehn Jahre alt.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am called Jens and I am 16 years old.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72847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meiner Familie gibt es sechs Leute.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my family gives it (there is) six people.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005094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habe eine Mutter,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einen Vater und drei Geschwister.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have a mum, a dad and three siblings.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26839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 Schwester, die Sally heisst, ist sehr nett.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sister, who Sally is called,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very nice.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56774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habe zwei Brüder und sie sind älter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als ich.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have two brothers and they are older than me.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97965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verstehe mich gut mit meinem Bruder heisst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Karl.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understand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myself good with my brother called Karl.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630902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habe ein Kaninchen, das ziemlich faul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und dick ist.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have a rabbit, who quite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lazy and fat is.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13190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Leider ist mein Hund nicht nur zu alt sondern auch zu blöd.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Unfortunately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is my dog not only too old but also too stupid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06745"/>
                  </a:ext>
                </a:extLst>
              </a:tr>
              <a:tr h="449243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 bester Freund hat braune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Haare und grüne Augen.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best friend (m) has brown hair and green eyes.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6953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 ideale Freundin würde freundlich und ehrlich sein.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ideal friend (f) would friendly and honest be.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98880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603348"/>
              </p:ext>
            </p:extLst>
          </p:nvPr>
        </p:nvGraphicFramePr>
        <p:xfrm>
          <a:off x="3563321" y="72522"/>
          <a:ext cx="5416042" cy="565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43">
                  <a:extLst>
                    <a:ext uri="{9D8B030D-6E8A-4147-A177-3AD203B41FA5}">
                      <a16:colId xmlns:a16="http://schemas.microsoft.com/office/drawing/2014/main" val="696131689"/>
                    </a:ext>
                  </a:extLst>
                </a:gridCol>
                <a:gridCol w="1275629">
                  <a:extLst>
                    <a:ext uri="{9D8B030D-6E8A-4147-A177-3AD203B41FA5}">
                      <a16:colId xmlns:a16="http://schemas.microsoft.com/office/drawing/2014/main" val="1748547855"/>
                    </a:ext>
                  </a:extLst>
                </a:gridCol>
                <a:gridCol w="382137">
                  <a:extLst>
                    <a:ext uri="{9D8B030D-6E8A-4147-A177-3AD203B41FA5}">
                      <a16:colId xmlns:a16="http://schemas.microsoft.com/office/drawing/2014/main" val="3305862784"/>
                    </a:ext>
                  </a:extLst>
                </a:gridCol>
                <a:gridCol w="1564785">
                  <a:extLst>
                    <a:ext uri="{9D8B030D-6E8A-4147-A177-3AD203B41FA5}">
                      <a16:colId xmlns:a16="http://schemas.microsoft.com/office/drawing/2014/main" val="4211014006"/>
                    </a:ext>
                  </a:extLst>
                </a:gridCol>
                <a:gridCol w="332254">
                  <a:extLst>
                    <a:ext uri="{9D8B030D-6E8A-4147-A177-3AD203B41FA5}">
                      <a16:colId xmlns:a16="http://schemas.microsoft.com/office/drawing/2014/main" val="2271350065"/>
                    </a:ext>
                  </a:extLst>
                </a:gridCol>
                <a:gridCol w="1473094">
                  <a:extLst>
                    <a:ext uri="{9D8B030D-6E8A-4147-A177-3AD203B41FA5}">
                      <a16:colId xmlns:a16="http://schemas.microsoft.com/office/drawing/2014/main" val="2667200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 LETTERS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UNDERLINE VOWEL </a:t>
                      </a: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COMBOS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DOPPELBUCHSTABEN HIGHLIGHT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9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 FINAL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LET’’S CIRCLE CAPITALS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EXAGGERATE UMLAUTS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072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4718" y="6475012"/>
            <a:ext cx="540451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ME, MY FAMILY AND FRIENDS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456" y="113411"/>
            <a:ext cx="552425" cy="580172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770943"/>
              </p:ext>
            </p:extLst>
          </p:nvPr>
        </p:nvGraphicFramePr>
        <p:xfrm>
          <a:off x="5388532" y="1167793"/>
          <a:ext cx="3968380" cy="181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095">
                  <a:extLst>
                    <a:ext uri="{9D8B030D-6E8A-4147-A177-3AD203B41FA5}">
                      <a16:colId xmlns:a16="http://schemas.microsoft.com/office/drawing/2014/main" val="3555561087"/>
                    </a:ext>
                  </a:extLst>
                </a:gridCol>
                <a:gridCol w="1078670">
                  <a:extLst>
                    <a:ext uri="{9D8B030D-6E8A-4147-A177-3AD203B41FA5}">
                      <a16:colId xmlns:a16="http://schemas.microsoft.com/office/drawing/2014/main" val="2071911496"/>
                    </a:ext>
                  </a:extLst>
                </a:gridCol>
                <a:gridCol w="905520">
                  <a:extLst>
                    <a:ext uri="{9D8B030D-6E8A-4147-A177-3AD203B41FA5}">
                      <a16:colId xmlns:a16="http://schemas.microsoft.com/office/drawing/2014/main" val="1877207758"/>
                    </a:ext>
                  </a:extLst>
                </a:gridCol>
                <a:gridCol w="992095">
                  <a:extLst>
                    <a:ext uri="{9D8B030D-6E8A-4147-A177-3AD203B41FA5}">
                      <a16:colId xmlns:a16="http://schemas.microsoft.com/office/drawing/2014/main" val="2712889171"/>
                    </a:ext>
                  </a:extLst>
                </a:gridCol>
              </a:tblGrid>
              <a:tr h="226253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HABEN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have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SEIN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be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4945466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habe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have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bin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am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1825766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 hast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have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 bist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are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147658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er/sie hat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he/she has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er/sie ist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he/she is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094203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haben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 have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sind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 are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2496191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 haben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have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 sind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are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256670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</a:t>
                      </a:r>
                      <a:r>
                        <a:rPr lang="de-DE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haben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they have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 sind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they are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282151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446667"/>
              </p:ext>
            </p:extLst>
          </p:nvPr>
        </p:nvGraphicFramePr>
        <p:xfrm>
          <a:off x="5397515" y="3271360"/>
          <a:ext cx="3959398" cy="1628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824">
                  <a:extLst>
                    <a:ext uri="{9D8B030D-6E8A-4147-A177-3AD203B41FA5}">
                      <a16:colId xmlns:a16="http://schemas.microsoft.com/office/drawing/2014/main" val="22974777"/>
                    </a:ext>
                  </a:extLst>
                </a:gridCol>
                <a:gridCol w="3371574">
                  <a:extLst>
                    <a:ext uri="{9D8B030D-6E8A-4147-A177-3AD203B41FA5}">
                      <a16:colId xmlns:a16="http://schemas.microsoft.com/office/drawing/2014/main" val="262259186"/>
                    </a:ext>
                  </a:extLst>
                </a:gridCol>
              </a:tblGrid>
              <a:tr h="475014">
                <a:tc gridSpan="2"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lang="de-DE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 adjective (describing word) comes before a noun (object), then it needs an ending on it.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956817"/>
                  </a:ext>
                </a:extLst>
              </a:tr>
              <a:tr h="288402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Masc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habe ein</a:t>
                      </a:r>
                      <a:r>
                        <a:rPr lang="de-DE" sz="11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klein</a:t>
                      </a:r>
                      <a:r>
                        <a:rPr lang="de-DE" sz="11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Bruder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230342"/>
                  </a:ext>
                </a:extLst>
              </a:tr>
              <a:tr h="288402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 Bruder </a:t>
                      </a:r>
                      <a:r>
                        <a:rPr lang="de-DE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hat ein</a:t>
                      </a:r>
                      <a:r>
                        <a:rPr lang="de-DE" sz="1100" b="1" u="sng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de-DE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gross</a:t>
                      </a:r>
                      <a:r>
                        <a:rPr lang="de-DE" sz="1100" b="1" u="sng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de-DE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Nase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137917"/>
                  </a:ext>
                </a:extLst>
              </a:tr>
              <a:tr h="288402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Neut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</a:t>
                      </a:r>
                      <a:r>
                        <a:rPr lang="de-DE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hat ein fleissig</a:t>
                      </a:r>
                      <a:r>
                        <a:rPr lang="de-DE" sz="1100" b="1" u="sng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r>
                        <a:rPr lang="de-DE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Kaninchen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96932"/>
                  </a:ext>
                </a:extLst>
              </a:tr>
              <a:tr h="288402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Plur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habe nett</a:t>
                      </a:r>
                      <a:r>
                        <a:rPr lang="de-DE" sz="11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Geschwister.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492379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397515" y="5206224"/>
            <a:ext cx="3959397" cy="93871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The words for </a:t>
            </a:r>
            <a:r>
              <a:rPr lang="de-DE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WHO / WHICH 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are the same as the words for [THE] (der,die,das,die) – when you use them, they kick the verb to the end of the phrase. [KICK-ASS]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Eg: Ich habe einen Bruder, </a:t>
            </a:r>
            <a:r>
              <a:rPr lang="de-DE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kurze, braune Haare </a:t>
            </a:r>
            <a:r>
              <a:rPr lang="de-DE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hat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Eg: Meine Tante, </a:t>
            </a:r>
            <a:r>
              <a:rPr lang="de-DE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nervig </a:t>
            </a:r>
            <a:r>
              <a:rPr lang="de-DE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ist,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ist dreissig Jahre alt.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00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09618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VOCAB: ME, MY FAMILY AND FRIENDS [1]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272586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Bekannte (f/m)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Acquaintance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Brieffreund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Penpal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Bruder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Brother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Cousin / Vetter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 cousin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Dame / Frau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Lady / wife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Einzelkind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Only child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Eltern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Parents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Enkelkind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Grandchild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Familie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Famlily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Familienmitglied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Family member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Freund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Friend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Freundin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Friend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Geschwister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Siblings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mutter -</a:t>
                      </a:r>
                      <a:r>
                        <a:rPr lang="en-GB" sz="1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Oma</a:t>
                      </a:r>
                      <a:r>
                        <a:rPr lang="en-GB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Grandma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vater</a:t>
                      </a:r>
                      <a:r>
                        <a:rPr lang="en-GB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en-GB" sz="1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Opa</a:t>
                      </a:r>
                      <a:r>
                        <a:rPr lang="en-GB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Granddad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Kind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Kusine (f)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Cousin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Mädchen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Girl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/ husband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Mutter / Mutti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Neffe(m)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Nephew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Nichte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Niece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Onkel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Uncle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Schwester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Sohn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Auntie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Tochter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Daughter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Vater / Vati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333932"/>
              </p:ext>
            </p:extLst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ähnlich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Similar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eyes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Beard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Brille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Glasses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Gesciht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glatt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Straight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Haare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Hair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Halb-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kurz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lockig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Curly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Mund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Mouth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Schnurrbart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Moustache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Stief-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Step-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Verwandte (m/f)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Relative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Zwillinge (pl)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Twins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Adresse / Anschrift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Address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Familienname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Family name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Geburtsdatum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Birth date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Geburtstag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Birthday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Hausnummer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 number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Postleitzahl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Postcode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Staatsangehörigkeit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Nationality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Vorname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First name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991280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Goldfisch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Goldfish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Haustier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Hund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Käfig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Kanarienvogel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Canary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Kaninchen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Rabbit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Katze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Maus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Mouse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Meerschweinchen </a:t>
                      </a:r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(nt)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Guinea pig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Papagei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Parrot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Pferd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Schildkröte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Tortoise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Animal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Vogel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Wellensittich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Budgie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 (nt)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Besuch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Blödsinn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Nonsense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Freundschaft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Friendship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Laune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Mood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Nostalgie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Nostalgia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Ohren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Ears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Streit (m) 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Argument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 / guy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6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253055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VOCAB: ME, MY FAMILY AND FRIENDS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[2]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265645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Charakter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Character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altmodisch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Old-fashioned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angeberisch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Boastful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ausgeglichen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Balanced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bedürftig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Needy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berühmt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blöd / dumm / doof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Stupid  / daft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böse / sauer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Cross / angry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egoistisch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Selfish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ehrlich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Honest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eifersüchtig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Jealous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eingebildet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Conceited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Cheeky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freundlich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Friendly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geduldig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Patient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gemein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en-GB" sz="1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glücklich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Happy / lucky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Fantastic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zügig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gut gelaunt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a good mood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hässlich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Ugly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hilfsbereit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Helpful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höflich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hübsch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Pretty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humorlos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Humourless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humorvoll / lustig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Funny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intelligent / klug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clever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11535"/>
              </p:ext>
            </p:extLst>
          </p:nvPr>
        </p:nvGraphicFramePr>
        <p:xfrm>
          <a:off x="3126494" y="30480"/>
          <a:ext cx="2636291" cy="6339840"/>
        </p:xfrm>
        <a:graphic>
          <a:graphicData uri="http://schemas.openxmlformats.org/drawingml/2006/table">
            <a:tbl>
              <a:tblPr/>
              <a:tblGrid>
                <a:gridCol w="1223748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komisch / fremd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Strange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lebhaft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Lively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Nice / kind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optimistisch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Optimistic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ordentlich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Tidy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pessimistisch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Pessimistic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schlecht gelaunt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a bad mood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schön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Beautiful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schüchtern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selbstbewusst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Confident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still 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sympathisch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Nice / pleasant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unternehmungslustig</a:t>
                      </a:r>
                      <a:endParaRPr lang="de-DE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Adventurous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witzig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Funny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zufrieden / froh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 / happy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zuverlässig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reliable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älter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jünger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Younger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selbst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oneself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918139"/>
              </p:ext>
            </p:extLst>
          </p:nvPr>
        </p:nvGraphicFramePr>
        <p:xfrm>
          <a:off x="6064193" y="30480"/>
          <a:ext cx="2825086" cy="6187440"/>
        </p:xfrm>
        <a:graphic>
          <a:graphicData uri="http://schemas.openxmlformats.org/drawingml/2006/table">
            <a:tbl>
              <a:tblPr/>
              <a:tblGrid>
                <a:gridCol w="1346541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78545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auskommen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get on with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besuchen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visit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bevorzugen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prefer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einverstanden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agree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geboren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be called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kennen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know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nennen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nerven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annoy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schwatzen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chat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(sich) streiten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argue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(sich)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verstehen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get on with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 geht mir auf die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Nerven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 gets on my nerves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 fällt mir auf den Wecker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 gets on my nerves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komme mit </a:t>
                      </a:r>
                      <a:r>
                        <a:rPr lang="de-DE" sz="1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ihm</a:t>
                      </a: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gut aus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get on well with </a:t>
                      </a:r>
                      <a:r>
                        <a:rPr lang="de-DE" sz="1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him</a:t>
                      </a:r>
                      <a:endParaRPr lang="de-DE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verstehe mich gut mit </a:t>
                      </a:r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ihr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get on well with </a:t>
                      </a:r>
                      <a:r>
                        <a:rPr lang="de-DE" sz="1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</a:t>
                      </a:r>
                      <a:endParaRPr lang="de-DE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bin damit einverstanden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agree with that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habe Susi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gern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am fond of Susi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bin in Form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am fit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kann Markus nicht leiden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can‘t stand Markus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streite mich mit Silke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argue with Silke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309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363" y="106452"/>
            <a:ext cx="755099" cy="755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D8049A-182E-884B-965F-8F49DEF69A7C}"/>
              </a:ext>
            </a:extLst>
          </p:cNvPr>
          <p:cNvSpPr txBox="1"/>
          <p:nvPr/>
        </p:nvSpPr>
        <p:spPr>
          <a:xfrm>
            <a:off x="210497" y="240920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Structures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2057E-A74C-8D47-85DD-1E16530BDDF0}"/>
              </a:ext>
            </a:extLst>
          </p:cNvPr>
          <p:cNvSpPr txBox="1"/>
          <p:nvPr/>
        </p:nvSpPr>
        <p:spPr>
          <a:xfrm>
            <a:off x="8633442" y="6551956"/>
            <a:ext cx="10695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Endon High School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BBC851-580B-514C-A615-EFD54AC8551B}"/>
              </a:ext>
            </a:extLst>
          </p:cNvPr>
          <p:cNvSpPr/>
          <p:nvPr/>
        </p:nvSpPr>
        <p:spPr>
          <a:xfrm>
            <a:off x="278296" y="727650"/>
            <a:ext cx="4939747" cy="56433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E55EEB-5436-8749-B739-CA82BC41A10D}"/>
              </a:ext>
            </a:extLst>
          </p:cNvPr>
          <p:cNvSpPr txBox="1"/>
          <p:nvPr/>
        </p:nvSpPr>
        <p:spPr>
          <a:xfrm>
            <a:off x="225566" y="833794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to Learn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5A5B0-880C-7941-A468-03B941EB0551}"/>
              </a:ext>
            </a:extLst>
          </p:cNvPr>
          <p:cNvSpPr txBox="1"/>
          <p:nvPr/>
        </p:nvSpPr>
        <p:spPr>
          <a:xfrm>
            <a:off x="284118" y="6543146"/>
            <a:ext cx="1376030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6E8F63-5506-0E40-9C2D-3FFA82E816BA}"/>
              </a:ext>
            </a:extLst>
          </p:cNvPr>
          <p:cNvSpPr txBox="1"/>
          <p:nvPr/>
        </p:nvSpPr>
        <p:spPr>
          <a:xfrm>
            <a:off x="1291375" y="6543146"/>
            <a:ext cx="7560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</a:t>
            </a:r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AACEA5-A367-3043-8956-CE05C3173B41}"/>
              </a:ext>
            </a:extLst>
          </p:cNvPr>
          <p:cNvSpPr txBox="1"/>
          <p:nvPr/>
        </p:nvSpPr>
        <p:spPr>
          <a:xfrm>
            <a:off x="2047461" y="6543146"/>
            <a:ext cx="1239715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2/3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340426" y="1203128"/>
          <a:ext cx="4877617" cy="459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1">
                  <a:extLst>
                    <a:ext uri="{9D8B030D-6E8A-4147-A177-3AD203B41FA5}">
                      <a16:colId xmlns:a16="http://schemas.microsoft.com/office/drawing/2014/main" val="735001509"/>
                    </a:ext>
                  </a:extLst>
                </a:gridCol>
                <a:gridCol w="2348649">
                  <a:extLst>
                    <a:ext uri="{9D8B030D-6E8A-4147-A177-3AD203B41FA5}">
                      <a16:colId xmlns:a16="http://schemas.microsoft.com/office/drawing/2014/main" val="1791773941"/>
                    </a:ext>
                  </a:extLst>
                </a:gridCol>
                <a:gridCol w="2236367">
                  <a:extLst>
                    <a:ext uri="{9D8B030D-6E8A-4147-A177-3AD203B41FA5}">
                      <a16:colId xmlns:a16="http://schemas.microsoft.com/office/drawing/2014/main" val="1951564880"/>
                    </a:ext>
                  </a:extLst>
                </a:gridCol>
              </a:tblGrid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möchte eines Tages heiraten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would like one day to marry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72847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aber mein Bruder würde lieber ledig bleiben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 my brother would prefer single to stay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005094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will viele Kinder haben.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want many children to have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26839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 Eltern sind geschieden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parents are divorced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56774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aber das macht mir nichts aus,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 that matters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me nothing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97965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weil ich sie beide liebe</a:t>
                      </a:r>
                      <a:endParaRPr lang="en-GB" sz="1200" b="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Because I them both love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630902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Wenn ich heirate, werde ich eine kleine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Zeremonie haben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When I marry, will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a small ceremony have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13190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werde eine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traditionelle Hochzeit haben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will a traditional wedding have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06745"/>
                  </a:ext>
                </a:extLst>
              </a:tr>
              <a:tr h="449243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 Ehe ist mir wichtig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marriage is to me important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69537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3563321" y="72522"/>
          <a:ext cx="5416042" cy="5869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43">
                  <a:extLst>
                    <a:ext uri="{9D8B030D-6E8A-4147-A177-3AD203B41FA5}">
                      <a16:colId xmlns:a16="http://schemas.microsoft.com/office/drawing/2014/main" val="696131689"/>
                    </a:ext>
                  </a:extLst>
                </a:gridCol>
                <a:gridCol w="1275629">
                  <a:extLst>
                    <a:ext uri="{9D8B030D-6E8A-4147-A177-3AD203B41FA5}">
                      <a16:colId xmlns:a16="http://schemas.microsoft.com/office/drawing/2014/main" val="1748547855"/>
                    </a:ext>
                  </a:extLst>
                </a:gridCol>
                <a:gridCol w="382137">
                  <a:extLst>
                    <a:ext uri="{9D8B030D-6E8A-4147-A177-3AD203B41FA5}">
                      <a16:colId xmlns:a16="http://schemas.microsoft.com/office/drawing/2014/main" val="3305862784"/>
                    </a:ext>
                  </a:extLst>
                </a:gridCol>
                <a:gridCol w="1564785">
                  <a:extLst>
                    <a:ext uri="{9D8B030D-6E8A-4147-A177-3AD203B41FA5}">
                      <a16:colId xmlns:a16="http://schemas.microsoft.com/office/drawing/2014/main" val="4211014006"/>
                    </a:ext>
                  </a:extLst>
                </a:gridCol>
                <a:gridCol w="332254">
                  <a:extLst>
                    <a:ext uri="{9D8B030D-6E8A-4147-A177-3AD203B41FA5}">
                      <a16:colId xmlns:a16="http://schemas.microsoft.com/office/drawing/2014/main" val="2271350065"/>
                    </a:ext>
                  </a:extLst>
                </a:gridCol>
                <a:gridCol w="1473094">
                  <a:extLst>
                    <a:ext uri="{9D8B030D-6E8A-4147-A177-3AD203B41FA5}">
                      <a16:colId xmlns:a16="http://schemas.microsoft.com/office/drawing/2014/main" val="2667200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 LETTERS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UNDERLINE VOWEL </a:t>
                      </a: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COMBOS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DOPPELBUCHSTABEN HIGHLIGHT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9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 FINAL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LET’’S CIRCLE CAPITALS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EXAGGERATE UMLAUTS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072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4718" y="6475012"/>
            <a:ext cx="540451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MARRIAGE AND PARTNERSHIP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456" y="134946"/>
            <a:ext cx="552425" cy="58017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336275" y="2319547"/>
            <a:ext cx="4398187" cy="19851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WENN STRUCTURES </a:t>
            </a:r>
            <a:r>
              <a:rPr lang="de-DE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a really high-level way of expressing what you would do</a:t>
            </a:r>
          </a:p>
          <a:p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Wenn ich die Zeit hätte, würde ich...........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(if I had the time, I would.....)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Wenn ich Glück hätte, würde ich.......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(If I had luck, I would..........)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Wenn ich reich wäre, würde ich..........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(If I were rich, I would......)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Wenn ich wählen könnte, würde ich........</a:t>
            </a:r>
          </a:p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(If I could choose, I would.........)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/>
          </p:nvPr>
        </p:nvGraphicFramePr>
        <p:xfrm>
          <a:off x="5336275" y="794025"/>
          <a:ext cx="4569725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571">
                  <a:extLst>
                    <a:ext uri="{9D8B030D-6E8A-4147-A177-3AD203B41FA5}">
                      <a16:colId xmlns:a16="http://schemas.microsoft.com/office/drawing/2014/main" val="251465250"/>
                    </a:ext>
                  </a:extLst>
                </a:gridCol>
                <a:gridCol w="1500321">
                  <a:extLst>
                    <a:ext uri="{9D8B030D-6E8A-4147-A177-3AD203B41FA5}">
                      <a16:colId xmlns:a16="http://schemas.microsoft.com/office/drawing/2014/main" val="1639095342"/>
                    </a:ext>
                  </a:extLst>
                </a:gridCol>
                <a:gridCol w="899883">
                  <a:extLst>
                    <a:ext uri="{9D8B030D-6E8A-4147-A177-3AD203B41FA5}">
                      <a16:colId xmlns:a16="http://schemas.microsoft.com/office/drawing/2014/main" val="3790531090"/>
                    </a:ext>
                  </a:extLst>
                </a:gridCol>
                <a:gridCol w="1377950">
                  <a:extLst>
                    <a:ext uri="{9D8B030D-6E8A-4147-A177-3AD203B41FA5}">
                      <a16:colId xmlns:a16="http://schemas.microsoft.com/office/drawing/2014/main" val="83493520"/>
                    </a:ext>
                  </a:extLst>
                </a:gridCol>
              </a:tblGrid>
              <a:tr h="226253">
                <a:tc gridSpan="4">
                  <a:txBody>
                    <a:bodyPr/>
                    <a:lstStyle/>
                    <a:p>
                      <a:pPr algn="ctr"/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FUTURE TENSE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1299504"/>
                  </a:ext>
                </a:extLst>
              </a:tr>
              <a:tr h="226253">
                <a:tc gridSpan="4">
                  <a:txBody>
                    <a:bodyPr/>
                    <a:lstStyle/>
                    <a:p>
                      <a:r>
                        <a:rPr lang="de-DE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WERDEN</a:t>
                      </a:r>
                      <a:r>
                        <a:rPr lang="de-DE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(to become) is used to form the future tense. The second verb goes to end of phrase, in the infinitive form.</a:t>
                      </a:r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1334886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werde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will / am going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werden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 will / are going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0622275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 wirst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will / are going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 werden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will / are going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590426"/>
                  </a:ext>
                </a:extLst>
              </a:tr>
              <a:tr h="226253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er/sie wird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he/she will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is going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werden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they will /are going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305243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36275" y="4435522"/>
            <a:ext cx="4398187" cy="1785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ICH, MICH UND MIR </a:t>
            </a:r>
            <a: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de-DE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[I, ME AND ME]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Ich means I, which we know. Occasionally it can mean ‚me‘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EG – das bin ich  (that is me)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MICH is the usual word for me often seen after the word „für“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Ist das ein Geschenk für mich?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but you are just as likely to see MIR (this is used after prepositions like „mit“) or when we want to express ‚to me‘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Bring es mir = bring it to me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Er kommt mit mir ins Kino = He comes with me to the cinema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49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51236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MARRIAGE AND PARTNERSHIP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Alleinerziehende </a:t>
                      </a:r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(m/f)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Single parent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Beziehung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Relationship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Braut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Braütigam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Bridegroom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Einladung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Invitation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Feier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Celebration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Fest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Celebration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Formular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Frau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Woman / wife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Fräulein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Unmarried woman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Freundschaft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Friendship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Guest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Gefühl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Feeling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Hochzeit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Wedding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Junggeselle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Bachelor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Kuss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Persönlichkeit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Personality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Schwager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 in law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Schwägerin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Daughter in law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Schwieger-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-in law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Traum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Dream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Trauring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Wedding ring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Trauung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Wedding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Verhältnis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Relationship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Verlobte (m/f)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Fiance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Vorliebe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Preference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zivile Partnerschaft </a:t>
                      </a:r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(f)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Civil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partnership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Zuhause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Angeber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Show –off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Bekannte (m/f)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Friend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Marriage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Enkel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Grandson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Enkelin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Granddaughter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Grund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reason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Verwandtschaft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relations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allein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alleinstehend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Single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attraktiv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Attractive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bevorzugen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prefer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bitten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ask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danken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thank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einsam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Lonely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erlauben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allow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feiern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celebrate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freuen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be happy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geschieden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Divorced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getrennt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Separated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gleichgeschlechtlich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Same-sex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glücklich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Happy / Lucky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heiraten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marry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hoffen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hope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kennen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know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küssen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kiss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ledig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single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suffer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minderjährig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miteinander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one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another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schämen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be ashamed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scheiden lassen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get divorced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selbstständig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traurig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trennen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separate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treu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Loyal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vergeben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forgive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verheiratet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Married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verloben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get engaged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verlobt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Engaged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verzeihen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forgive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volljährig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vorstellen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introduce oneself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zusammen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Together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zweifeln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doubt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24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1942</TotalTime>
  <Words>1900</Words>
  <Application>Microsoft Office PowerPoint</Application>
  <PresentationFormat>A4 Paper (210x297 mm)</PresentationFormat>
  <Paragraphs>616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Sproston</dc:creator>
  <cp:lastModifiedBy>Ms Johnson</cp:lastModifiedBy>
  <cp:revision>59</cp:revision>
  <cp:lastPrinted>2019-06-13T08:55:51Z</cp:lastPrinted>
  <dcterms:created xsi:type="dcterms:W3CDTF">2019-06-13T06:52:07Z</dcterms:created>
  <dcterms:modified xsi:type="dcterms:W3CDTF">2023-10-16T16:54:01Z</dcterms:modified>
</cp:coreProperties>
</file>