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81924"/>
              </p:ext>
            </p:extLst>
          </p:nvPr>
        </p:nvGraphicFramePr>
        <p:xfrm>
          <a:off x="340426" y="1203128"/>
          <a:ext cx="4877617" cy="510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heisse Jens und ich bin sechzehn Jahre alt.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called Jens and I am 16 years old.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meiner Familie gibt es sechs Leute.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family gives it (there is) six people.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eine Mutter,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einen Vater und drei Geschwister.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mum, a dad and three siblings.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Schwester, die Sally heisst, ist sehr nett.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sister, who Sally is called,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very nice.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zwei Brüder und sie sind älter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 ich.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two brothers and they are older than me.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verstehe mich gut mit meinem Bruder heisst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Karl.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understand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myself good with my brother called Karl.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ein Kaninchen, das ziemlich faul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dick ist.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a rabbit, who quite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lazy and fat is.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Leider ist mein Hund nicht nur zu alt sondern auch zu blöd.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Unfortunately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my dog not only too old but also too stupid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bester Freund hat braune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Haare und grüne Augen.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best friend (m) has brown hair and green eyes.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ideale Freundin würde freundlich und ehrlich sein.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ideal friend (f) would friendly and honest be.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ME, MY FAMILY AND FRIENDS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13411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70943"/>
              </p:ext>
            </p:extLst>
          </p:nvPr>
        </p:nvGraphicFramePr>
        <p:xfrm>
          <a:off x="5388532" y="1167793"/>
          <a:ext cx="396838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095">
                  <a:extLst>
                    <a:ext uri="{9D8B030D-6E8A-4147-A177-3AD203B41FA5}">
                      <a16:colId xmlns:a16="http://schemas.microsoft.com/office/drawing/2014/main" val="3555561087"/>
                    </a:ext>
                  </a:extLst>
                </a:gridCol>
                <a:gridCol w="1078670">
                  <a:extLst>
                    <a:ext uri="{9D8B030D-6E8A-4147-A177-3AD203B41FA5}">
                      <a16:colId xmlns:a16="http://schemas.microsoft.com/office/drawing/2014/main" val="2071911496"/>
                    </a:ext>
                  </a:extLst>
                </a:gridCol>
                <a:gridCol w="905520">
                  <a:extLst>
                    <a:ext uri="{9D8B030D-6E8A-4147-A177-3AD203B41FA5}">
                      <a16:colId xmlns:a16="http://schemas.microsoft.com/office/drawing/2014/main" val="1877207758"/>
                    </a:ext>
                  </a:extLst>
                </a:gridCol>
                <a:gridCol w="992095">
                  <a:extLst>
                    <a:ext uri="{9D8B030D-6E8A-4147-A177-3AD203B41FA5}">
                      <a16:colId xmlns:a16="http://schemas.microsoft.com/office/drawing/2014/main" val="2712889171"/>
                    </a:ext>
                  </a:extLst>
                </a:gridCol>
              </a:tblGrid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4546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82576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hast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bist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147658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hat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has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ist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is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94203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haben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sind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96191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haben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sind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256670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have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sind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are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8215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46667"/>
              </p:ext>
            </p:extLst>
          </p:nvPr>
        </p:nvGraphicFramePr>
        <p:xfrm>
          <a:off x="5397515" y="3271360"/>
          <a:ext cx="3959398" cy="162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4">
                  <a:extLst>
                    <a:ext uri="{9D8B030D-6E8A-4147-A177-3AD203B41FA5}">
                      <a16:colId xmlns:a16="http://schemas.microsoft.com/office/drawing/2014/main" val="22974777"/>
                    </a:ext>
                  </a:extLst>
                </a:gridCol>
                <a:gridCol w="3371574">
                  <a:extLst>
                    <a:ext uri="{9D8B030D-6E8A-4147-A177-3AD203B41FA5}">
                      <a16:colId xmlns:a16="http://schemas.microsoft.com/office/drawing/2014/main" val="262259186"/>
                    </a:ext>
                  </a:extLst>
                </a:gridCol>
              </a:tblGrid>
              <a:tr h="475014">
                <a:tc gridSpan="2"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adjective (describing word) comes before a noun (object), then it needs an ending on it.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6817"/>
                  </a:ext>
                </a:extLst>
              </a:tr>
              <a:tr h="288402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ein</a:t>
                      </a:r>
                      <a:r>
                        <a:rPr lang="de-DE" sz="11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klein</a:t>
                      </a:r>
                      <a:r>
                        <a:rPr lang="de-DE" sz="11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Bruder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30342"/>
                  </a:ext>
                </a:extLst>
              </a:tr>
              <a:tr h="288402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Bruder 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 ein</a:t>
                      </a:r>
                      <a:r>
                        <a:rPr lang="de-DE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gross</a:t>
                      </a:r>
                      <a:r>
                        <a:rPr lang="de-DE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37917"/>
                  </a:ext>
                </a:extLst>
              </a:tr>
              <a:tr h="288402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hat ein fleissig</a:t>
                      </a:r>
                      <a:r>
                        <a:rPr lang="de-DE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Kaninchen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96932"/>
                  </a:ext>
                </a:extLst>
              </a:tr>
              <a:tr h="288402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nett</a:t>
                      </a:r>
                      <a:r>
                        <a:rPr lang="de-DE" sz="11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Geschwister.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9237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7515" y="5206224"/>
            <a:ext cx="3959397" cy="93871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words for </a:t>
            </a:r>
            <a:r>
              <a:rPr lang="de-DE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WHO / WHICH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 same as the words for [THE] (der,die,das,die) – when you use them, they kick the verb to the end of the phrase. [KICK-ASS]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Eg: Ich habe einen Bruder, </a:t>
            </a:r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kurze, braune Haare </a:t>
            </a:r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Eg: Meine Tante, </a:t>
            </a:r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nervig </a:t>
            </a:r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ist,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ist dreissig Jahre alt.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ME, MY FAMILY AND FRIENDS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72586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Bekannte (f/m)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Acquaintance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Brieffreund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Penpal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Bruder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Cousin / Vetter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cousin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Dame / Frau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Lady / wife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Einzelkind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child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Eltern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Enkelkind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Grandchild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Famlily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Familienmitglied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Freundin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Geschwister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Siblings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mutter -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Oma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vater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Granddad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Kusine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Cousin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Mädchen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/ husband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Mutter / Mutti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Neffe(m)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Nephew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Nichte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Onkel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Schwester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Sohn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Auntie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Tochter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Vater / Vati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33932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ähnlich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Similar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Glasses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Gesciht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glatt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Straight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Haare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Halb-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kurz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Schnurrbart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Moustache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Stief-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Step-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Verwandte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Zwillinge (pl)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Adresse / Anschrift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Familienname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name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Geburtsdatum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 date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Geburtstag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Hausnummer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number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Postleitzahl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Postcode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Staatsangehörigkeit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Vorname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name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991280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Goldfisch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Goldfish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Haustier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Käfig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Kanarienvogel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Kaninchen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Katze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Maus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Meerschweinchen 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(nt)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Guinea pig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Papagei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Parrot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Pferd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Schildkröte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Tortoise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Vogel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Wellensittich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Budgie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Blödsinn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Nonsense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Freundschaft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Nostalgie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Nostalgia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Ohren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Streit (m)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/ guy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253055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VOCAB: ME, MY FAMILY AND FRIENDS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65645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Charakter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altmodisch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Old-fashioned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angeberisch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Boastful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ausgeglichen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bedürftig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berühmt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blöd / dumm / doof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Stupid  / daft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böse / sauer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 / angry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egoistisch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ehrlich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eifersüchtig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Jealous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eingebildet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Conceited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Cheeky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freundlich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geduldig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glücklich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Happy / lucky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Fantastic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zügig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 gelaunt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 good mood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hässlich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hilfsbereit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höflich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hübsch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humorlos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Humourless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humorvoll / lustig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intelligent / klug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clever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1535"/>
              </p:ext>
            </p:extLst>
          </p:nvPr>
        </p:nvGraphicFramePr>
        <p:xfrm>
          <a:off x="3126494" y="30480"/>
          <a:ext cx="2636291" cy="6339840"/>
        </p:xfrm>
        <a:graphic>
          <a:graphicData uri="http://schemas.openxmlformats.org/drawingml/2006/table">
            <a:tbl>
              <a:tblPr/>
              <a:tblGrid>
                <a:gridCol w="1223748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komisch / fremd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lebhaft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 / kind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optimistisch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Optimistic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ordentlich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pessimistisch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Pessimistic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schlecht gelaunt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 bad mood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schön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Beautiful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schüchtern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selbstbewusst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still 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sympathisch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 / pleasant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unternehmungslustig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Adventurous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witzig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Funny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zufrieden / froh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/ happy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zuverlässig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älter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jünger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oneself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18139"/>
              </p:ext>
            </p:extLst>
          </p:nvPr>
        </p:nvGraphicFramePr>
        <p:xfrm>
          <a:off x="6064193" y="30480"/>
          <a:ext cx="2825086" cy="6187440"/>
        </p:xfrm>
        <a:graphic>
          <a:graphicData uri="http://schemas.openxmlformats.org/drawingml/2006/table">
            <a:tbl>
              <a:tblPr/>
              <a:tblGrid>
                <a:gridCol w="1346541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78545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auskommen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on with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visit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bevorzugen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prefer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einverstanden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agree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geboren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called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nerven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annoy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(sich) streiten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argue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(sich)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verstehen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on with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 geht mir auf die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Nerven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gets on my nerves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fällt mir auf den Wecker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 gets on my nerves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komme mit </a:t>
                      </a:r>
                      <a:r>
                        <a:rPr lang="de-DE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ihm</a:t>
                      </a: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gut aus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on well with </a:t>
                      </a:r>
                      <a:r>
                        <a:rPr lang="de-DE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</a:t>
                      </a:r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verstehe mich gut mit </a:t>
                      </a:r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get on well with </a:t>
                      </a:r>
                      <a:r>
                        <a:rPr lang="de-DE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</a:t>
                      </a:r>
                      <a:endParaRPr lang="de-DE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damit einverstanden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agree with that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Susi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fond of Susi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in Form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fit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kann Markus nicht leiden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can‘t stand Markus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streite mich mit Silke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argue with Silke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10497" y="240920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2/3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0426" y="1203128"/>
          <a:ext cx="4877617" cy="45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möchte eines Tages heiraten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like one day to marry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mein Bruder würde lieber ledig bleiben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my brother would prefer single to stay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 viele Kinder haben.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many children to have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Eltern sind geschieden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parents are divorced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aber das macht mir nichts aus,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that matters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me nothing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weil ich sie beide liebe</a:t>
                      </a:r>
                      <a:endParaRPr lang="en-GB" sz="1200" b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I them both love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Wenn ich heirate, werde ich eine kleine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Zeremonie haben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I marry, will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a small ceremony have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werde eine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traditionelle Hochzeit haben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will a traditional wedding have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Ehe ist mir wichtig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marriage is to me important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563321" y="72522"/>
          <a:ext cx="5416042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MARRIAGE AND PARTNERSHIP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34946"/>
            <a:ext cx="552425" cy="58017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36275" y="2319547"/>
            <a:ext cx="4398187" cy="19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WENN STRUCTURES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a really high-level way of expressing what you would do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die Zeit hätte, würde ich...........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the time, I would.....)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Glück hätte, würde ich.......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had luck, I would..........)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reich wäre, würde ich..........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were rich, I would......)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Wenn ich wählen könnte, würde ich........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(If I could choose, I would.........)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336275" y="794025"/>
          <a:ext cx="4569725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571">
                  <a:extLst>
                    <a:ext uri="{9D8B030D-6E8A-4147-A177-3AD203B41FA5}">
                      <a16:colId xmlns:a16="http://schemas.microsoft.com/office/drawing/2014/main" val="251465250"/>
                    </a:ext>
                  </a:extLst>
                </a:gridCol>
                <a:gridCol w="1500321">
                  <a:extLst>
                    <a:ext uri="{9D8B030D-6E8A-4147-A177-3AD203B41FA5}">
                      <a16:colId xmlns:a16="http://schemas.microsoft.com/office/drawing/2014/main" val="1639095342"/>
                    </a:ext>
                  </a:extLst>
                </a:gridCol>
                <a:gridCol w="899883">
                  <a:extLst>
                    <a:ext uri="{9D8B030D-6E8A-4147-A177-3AD203B41FA5}">
                      <a16:colId xmlns:a16="http://schemas.microsoft.com/office/drawing/2014/main" val="3790531090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83493520"/>
                    </a:ext>
                  </a:extLst>
                </a:gridCol>
              </a:tblGrid>
              <a:tr h="226253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TENSE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99504"/>
                  </a:ext>
                </a:extLst>
              </a:tr>
              <a:tr h="226253">
                <a:tc gridSpan="4"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WERDEN</a:t>
                      </a:r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(to become) is used to form the future tense. The second verb goes to end of phrase, in the infinitive form.</a:t>
                      </a:r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33488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werde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will / am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622275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wirst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will / 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90426"/>
                  </a:ext>
                </a:extLst>
              </a:tr>
              <a:tr h="226253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 wird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 will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is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werden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will /are going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05243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6275" y="4435522"/>
            <a:ext cx="4398187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ICH, MICH UND MIR </a:t>
            </a:r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[I, ME AND ME]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Ich means I, which we know. Occasionally it can mean ‚me‘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EG – das bin ich  (that is me)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MICH is the usual word for me often seen after the word „für“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Ist das ein Geschenk für mich?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but you are just as likely to see MIR (this is used after prepositions like „mit“) or when we want to express ‚to me‘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Bring es mir = bring it to me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 kommt mit mir ins Kino = He comes with me to the cinema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MARRIAGE AND PARTNERSHIP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Alleinerziehende 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(m/f)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parent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Beziehung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Braütigam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Bridegroom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Einladung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Feier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Celebration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Celebration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Woman / wife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Fräulein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Unmarried woman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Freundschaft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Guest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Gefühl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Feeling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Hochzeit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Junggeselle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Kuss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Persönlichkeit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Schwager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in law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Schwägerin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 in law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Schwieger-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-in law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Trauring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Wedding ring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Wedding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Verhältnis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Verlobte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Vorliebe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zivile Partnerschaft 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partnership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Zuhause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Angeber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 –off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Bekannte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Enkel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Grandson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Enkelin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Granddaughter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Grund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Verwandtschaft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alleinstehend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attraktiv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Attractive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bevorzugen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prefer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ask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thank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Lonely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erlauben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allow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celebrate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freuen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happy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Divorced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getrennt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gleichgeschlechtlich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Same-sex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glücklich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Happy / Lucky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heiraten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hoffen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hope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know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kiss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suffer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minderjährig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miteinander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one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another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schämen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ashamed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scheiden lassen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divorced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selbstständig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traurig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trennen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separate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treu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vergeben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forgive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verheiratet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Married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verloben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engaged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verlobt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verzeihen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forgive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volljährig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vorstellen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introduce oneself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zusammen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Together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zweifeln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doubt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2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1942</TotalTime>
  <Words>1900</Words>
  <Application>Microsoft Office PowerPoint</Application>
  <PresentationFormat>A4 Paper (210x297 mm)</PresentationFormat>
  <Paragraphs>616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59</cp:revision>
  <cp:lastPrinted>2019-06-13T08:55:51Z</cp:lastPrinted>
  <dcterms:created xsi:type="dcterms:W3CDTF">2019-06-13T06:52:07Z</dcterms:created>
  <dcterms:modified xsi:type="dcterms:W3CDTF">2023-10-16T16:54:01Z</dcterms:modified>
</cp:coreProperties>
</file>