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3" r:id="rId4"/>
    <p:sldId id="257" r:id="rId5"/>
    <p:sldId id="268" r:id="rId6"/>
    <p:sldId id="269" r:id="rId7"/>
    <p:sldId id="271" r:id="rId8"/>
    <p:sldId id="270" r:id="rId9"/>
    <p:sldId id="258" r:id="rId10"/>
    <p:sldId id="272" r:id="rId11"/>
    <p:sldId id="279" r:id="rId12"/>
    <p:sldId id="273" r:id="rId13"/>
    <p:sldId id="259" r:id="rId14"/>
    <p:sldId id="274" r:id="rId15"/>
    <p:sldId id="277" r:id="rId16"/>
    <p:sldId id="260" r:id="rId17"/>
    <p:sldId id="278" r:id="rId18"/>
    <p:sldId id="261" r:id="rId19"/>
    <p:sldId id="275" r:id="rId20"/>
    <p:sldId id="276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13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7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1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1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43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4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1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48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0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95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9E83-3ADE-4ECB-A832-8CDA021C9ED7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0B6BB-3CC6-46D3-8379-FB6051AE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9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GCSE ART &amp; DESIGN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/>
            </a:r>
            <a:b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E</a:t>
            </a:r>
            <a:r>
              <a:rPr lang="en-GB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XTERNALLY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SET </a:t>
            </a:r>
            <a:r>
              <a:rPr lang="en-GB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TASK (EXAM)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825625"/>
            <a:ext cx="11183983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>
                <a:latin typeface="Consolas" panose="020B0609020204030204" pitchFamily="49" charset="0"/>
              </a:rPr>
              <a:t>OBJECTIVES</a:t>
            </a:r>
          </a:p>
          <a:p>
            <a:pPr lvl="0"/>
            <a:r>
              <a:rPr lang="en-GB" sz="4400" dirty="0">
                <a:latin typeface="Consolas" panose="020B0609020204030204" pitchFamily="49" charset="0"/>
              </a:rPr>
              <a:t>To have a </a:t>
            </a:r>
            <a:r>
              <a:rPr lang="en-GB" sz="4400" b="1" dirty="0">
                <a:latin typeface="Consolas" panose="020B0609020204030204" pitchFamily="49" charset="0"/>
              </a:rPr>
              <a:t>clear understanding </a:t>
            </a:r>
            <a:r>
              <a:rPr lang="en-GB" sz="4400" dirty="0">
                <a:latin typeface="Consolas" panose="020B0609020204030204" pitchFamily="49" charset="0"/>
              </a:rPr>
              <a:t>of the </a:t>
            </a:r>
            <a:r>
              <a:rPr lang="en-GB" sz="4400" b="1" dirty="0">
                <a:latin typeface="Consolas" panose="020B0609020204030204" pitchFamily="49" charset="0"/>
              </a:rPr>
              <a:t>project brief</a:t>
            </a:r>
            <a:r>
              <a:rPr lang="en-GB" sz="4400" dirty="0">
                <a:latin typeface="Consolas" panose="020B0609020204030204" pitchFamily="49" charset="0"/>
              </a:rPr>
              <a:t>.</a:t>
            </a:r>
          </a:p>
          <a:p>
            <a:r>
              <a:rPr lang="en-GB" sz="4400" dirty="0">
                <a:latin typeface="Consolas" panose="020B0609020204030204" pitchFamily="49" charset="0"/>
              </a:rPr>
              <a:t>To generate a </a:t>
            </a:r>
            <a:r>
              <a:rPr lang="en-GB" sz="4400" b="1" dirty="0">
                <a:latin typeface="Consolas" panose="020B0609020204030204" pitchFamily="49" charset="0"/>
              </a:rPr>
              <a:t>wide range of ideas </a:t>
            </a:r>
            <a:r>
              <a:rPr lang="en-GB" sz="4400" dirty="0">
                <a:latin typeface="Consolas" panose="020B0609020204030204" pitchFamily="49" charset="0"/>
              </a:rPr>
              <a:t>using a </a:t>
            </a:r>
            <a:r>
              <a:rPr lang="en-GB" sz="4400" b="1" dirty="0">
                <a:latin typeface="Consolas" panose="020B0609020204030204" pitchFamily="49" charset="0"/>
              </a:rPr>
              <a:t>wide range of sources</a:t>
            </a:r>
            <a:r>
              <a:rPr lang="en-GB" sz="4400" dirty="0">
                <a:latin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01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529" y="445674"/>
            <a:ext cx="6799831" cy="2308324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dirty="0"/>
              <a:t>FACTFILE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Who is the artist…?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When were they born? When did they die?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Where are they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Where were they educated?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Who/what inspired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Are they associated with any particular art movement?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Are they linked with other artists?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Why are you looking at this artist?/ How do they relate to your theme?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705020" y="72187"/>
            <a:ext cx="2439764" cy="2488190"/>
            <a:chOff x="9340904" y="356051"/>
            <a:chExt cx="2439764" cy="248819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8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8854">
              <a:off x="9340904" y="356051"/>
              <a:ext cx="2439764" cy="2488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012956">
              <a:off x="9573386" y="793551"/>
              <a:ext cx="2111501" cy="1938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RELATE IT…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What does</a:t>
              </a:r>
              <a:r>
                <a:rPr kumimoji="0" lang="en-GB" altLang="en-US" sz="140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the work remind you of? </a:t>
              </a:r>
              <a:r>
                <a:rPr lang="en-GB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Why?</a:t>
              </a:r>
              <a:endParaRPr kumimoji="0" lang="en-GB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What interests you most about this work? Why?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197214">
            <a:off x="5435648" y="2266482"/>
            <a:ext cx="3369172" cy="3120058"/>
            <a:chOff x="9016446" y="1334376"/>
            <a:chExt cx="3369172" cy="312005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1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6446" y="1334376"/>
              <a:ext cx="3369172" cy="3120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 rot="21456129">
              <a:off x="9394195" y="1761436"/>
              <a:ext cx="2750618" cy="2135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INTERPRET IT…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What title would you give the work and why?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What do you think is happening in this work?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What do you think the meaning of the work is and how did you come to think this?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26360" y="-203202"/>
            <a:ext cx="2877716" cy="2957200"/>
            <a:chOff x="4907013" y="200838"/>
            <a:chExt cx="2713899" cy="298556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013" y="200838"/>
              <a:ext cx="2713899" cy="2985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 rot="-175567">
              <a:off x="5133001" y="636671"/>
              <a:ext cx="2261924" cy="211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DESCRIBE IT…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What do you see?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Describe the art work in detail.</a:t>
              </a:r>
              <a:endPara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How would you describe the colours/shapes/size of it?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How do you think it was made?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2349227">
            <a:off x="8547108" y="1926024"/>
            <a:ext cx="3726759" cy="4099815"/>
            <a:chOff x="1210874" y="1265548"/>
            <a:chExt cx="3726759" cy="409981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36327">
              <a:off x="1210874" y="1265548"/>
              <a:ext cx="3726759" cy="4099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 rot="20535487">
              <a:off x="1545633" y="1777721"/>
              <a:ext cx="3247945" cy="3320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ANALYSE IT…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What can you tell me about the colours used?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onsolas" panose="020B0609020204030204" pitchFamily="49" charset="0"/>
                </a:rPr>
                <a:t>How is the image composed Using the </a:t>
              </a:r>
              <a:r>
                <a:rPr lang="en-GB" altLang="en-US" sz="1600" dirty="0">
                  <a:latin typeface="Consolas" panose="020B0609020204030204" pitchFamily="49" charset="0"/>
                </a:rPr>
                <a:t>Formal Elements? Line, colour, tone, pattern, shape, form and texture.</a:t>
              </a:r>
              <a:endParaRPr kumimoji="0" lang="en-GB" altLang="en-US" sz="160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How does the art make you feel? Why?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What do you think is the most important part of this art? Why?</a:t>
              </a:r>
            </a:p>
          </p:txBody>
        </p:sp>
      </p:grpSp>
      <p:pic>
        <p:nvPicPr>
          <p:cNvPr id="2058" name="Picture 10" descr="pavement_scrap_paper_2-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63" y="5244725"/>
            <a:ext cx="8765480" cy="158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711124" y="5235778"/>
            <a:ext cx="794135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EVALUATE IT…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What do you think is good about this work and what do you think is not so good? Why do you think this?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What do you think is memorable about this piece of art?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How can this piece of work inspire your work?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What</a:t>
            </a:r>
            <a:r>
              <a:rPr kumimoji="0" lang="en-GB" altLang="en-US" sz="16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have you learnt from this research?</a:t>
            </a:r>
            <a:endParaRPr kumimoji="0" lang="en-GB" altLang="en-US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250752"/>
            <a:ext cx="2534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onsolas" panose="020B0609020204030204" pitchFamily="49" charset="0"/>
              </a:rPr>
              <a:t>Remember</a:t>
            </a:r>
          </a:p>
          <a:p>
            <a:pPr algn="ctr"/>
            <a:r>
              <a:rPr lang="en-GB" sz="1400" b="1" dirty="0">
                <a:latin typeface="Consolas" panose="020B0609020204030204" pitchFamily="49" charset="0"/>
              </a:rPr>
              <a:t>Type and print written work, use text boxes, keep to a theme, colour font. Print out and save all work!</a:t>
            </a:r>
          </a:p>
        </p:txBody>
      </p:sp>
      <p:pic>
        <p:nvPicPr>
          <p:cNvPr id="2061" name="Picture 13" descr="Art Key words and placemat | Teaching Resourc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3" y="2895978"/>
            <a:ext cx="5342678" cy="229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0493" y="16387"/>
            <a:ext cx="675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nsolas" panose="020B0609020204030204" pitchFamily="49" charset="0"/>
              </a:rPr>
              <a:t>Writing about artists</a:t>
            </a:r>
          </a:p>
        </p:txBody>
      </p:sp>
      <p:pic>
        <p:nvPicPr>
          <p:cNvPr id="2063" name="Picture 15" descr="Style Pen clipart. Free download transparent .PNG | Creazi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1181" y="23295"/>
            <a:ext cx="819642" cy="8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Laptop Clipart PNG Images | Laptop Clipart Transparent PNG - Vip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9170" y="-168457"/>
            <a:ext cx="1766403" cy="17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5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567" y="108419"/>
            <a:ext cx="4898571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</a:rPr>
              <a:t>Section 1 - Fact file</a:t>
            </a:r>
          </a:p>
          <a:p>
            <a:r>
              <a:rPr lang="en-GB" sz="1400" dirty="0">
                <a:solidFill>
                  <a:srgbClr val="000000"/>
                </a:solidFill>
              </a:rPr>
              <a:t>• Who is the artist…? </a:t>
            </a:r>
          </a:p>
          <a:p>
            <a:r>
              <a:rPr lang="en-GB" sz="1400" dirty="0">
                <a:solidFill>
                  <a:srgbClr val="000000"/>
                </a:solidFill>
              </a:rPr>
              <a:t>Sentence Starter: The artist that I am studying is...</a:t>
            </a:r>
          </a:p>
          <a:p>
            <a:r>
              <a:rPr lang="en-GB" sz="1400" dirty="0">
                <a:solidFill>
                  <a:srgbClr val="000000"/>
                </a:solidFill>
              </a:rPr>
              <a:t>• When were they born?/When did they die? </a:t>
            </a:r>
          </a:p>
          <a:p>
            <a:r>
              <a:rPr lang="en-GB" sz="1400" dirty="0">
                <a:solidFill>
                  <a:srgbClr val="000000"/>
                </a:solidFill>
              </a:rPr>
              <a:t>Sentence Starter: He/she was born on... and died on...</a:t>
            </a:r>
          </a:p>
          <a:p>
            <a:r>
              <a:rPr lang="en-GB" sz="1400" dirty="0">
                <a:solidFill>
                  <a:srgbClr val="000000"/>
                </a:solidFill>
              </a:rPr>
              <a:t>• Where are they from? </a:t>
            </a:r>
          </a:p>
          <a:p>
            <a:r>
              <a:rPr lang="en-GB" sz="1400" dirty="0">
                <a:solidFill>
                  <a:srgbClr val="000000"/>
                </a:solidFill>
              </a:rPr>
              <a:t>Sentence Starter: He/she was born in...</a:t>
            </a:r>
          </a:p>
          <a:p>
            <a:r>
              <a:rPr lang="en-GB" sz="1400" dirty="0">
                <a:solidFill>
                  <a:srgbClr val="000000"/>
                </a:solidFill>
              </a:rPr>
              <a:t>• Where were they educated? </a:t>
            </a:r>
          </a:p>
          <a:p>
            <a:r>
              <a:rPr lang="en-GB" sz="1400" dirty="0">
                <a:solidFill>
                  <a:srgbClr val="000000"/>
                </a:solidFill>
              </a:rPr>
              <a:t>Sentence Starter: He/she was educated at...</a:t>
            </a:r>
          </a:p>
          <a:p>
            <a:r>
              <a:rPr lang="en-GB" sz="1400" dirty="0">
                <a:solidFill>
                  <a:srgbClr val="000000"/>
                </a:solidFill>
              </a:rPr>
              <a:t>• Who/what inspired them? </a:t>
            </a:r>
          </a:p>
          <a:p>
            <a:r>
              <a:rPr lang="en-GB" sz="1400" dirty="0">
                <a:solidFill>
                  <a:srgbClr val="000000"/>
                </a:solidFill>
              </a:rPr>
              <a:t>Sentence Starter: He/she is inspired by...</a:t>
            </a:r>
          </a:p>
          <a:p>
            <a:r>
              <a:rPr lang="en-GB" sz="1400" dirty="0">
                <a:solidFill>
                  <a:srgbClr val="000000"/>
                </a:solidFill>
              </a:rPr>
              <a:t>• Are they associated with any particular art movement? </a:t>
            </a:r>
          </a:p>
          <a:p>
            <a:r>
              <a:rPr lang="en-GB" sz="1400" dirty="0">
                <a:solidFill>
                  <a:srgbClr val="000000"/>
                </a:solidFill>
              </a:rPr>
              <a:t>Sentence Starter: Their work is associated with...</a:t>
            </a:r>
          </a:p>
          <a:p>
            <a:r>
              <a:rPr lang="en-GB" sz="1400" dirty="0">
                <a:solidFill>
                  <a:srgbClr val="000000"/>
                </a:solidFill>
              </a:rPr>
              <a:t>• Are they linked with other artists? </a:t>
            </a:r>
          </a:p>
          <a:p>
            <a:r>
              <a:rPr lang="en-GB" sz="1400" dirty="0">
                <a:solidFill>
                  <a:srgbClr val="000000"/>
                </a:solidFill>
              </a:rPr>
              <a:t>Sentence Starter: They have worked alongside...</a:t>
            </a:r>
          </a:p>
          <a:p>
            <a:r>
              <a:rPr lang="en-GB" sz="1400" dirty="0">
                <a:solidFill>
                  <a:srgbClr val="000000"/>
                </a:solidFill>
              </a:rPr>
              <a:t>• Why are you looking at this artist?/ How do they relate to your theme?</a:t>
            </a:r>
          </a:p>
          <a:p>
            <a:r>
              <a:rPr lang="en-GB" sz="1400" dirty="0">
                <a:solidFill>
                  <a:srgbClr val="000000"/>
                </a:solidFill>
              </a:rPr>
              <a:t>Sentence Starter: This artist/their name relates to my work because...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8916" y="1641508"/>
            <a:ext cx="3912326" cy="1261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Section 3 - Relate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Sentence Starter: This work reminds me of... because...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Sentence Starter: The thing that interests me the most about this work is... because...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1566" y="4534878"/>
            <a:ext cx="4898571" cy="1692771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Section 5 - Analyse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Sentence Starter: The colours in this work are... which suggests/means...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Sentence Starter: This work is made up of...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Sentence Starter: This work makes me feel... because...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Sentence Starter: In my opinion the most important part of the work is...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98916" y="4534878"/>
            <a:ext cx="3912326" cy="1908215"/>
          </a:xfrm>
          <a:prstGeom prst="rect">
            <a:avLst/>
          </a:prstGeom>
          <a:solidFill>
            <a:srgbClr val="E8F81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</a:rPr>
              <a:t>Section 6 - Evaluate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Sentence Starter: I think that... because...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Sentence Starter: The most memorable thing about this work is...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Sentence Starter: This would could inspire me to...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Sentence Starter: Following my research into... I have learnt that...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98916" y="108419"/>
            <a:ext cx="3912326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Section 2 – Describe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Sentence Starter: In the art work I can see…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Sentence Starter: I would describe the colours as…, the shapes as…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Sentence Starter: The work was made using… OR The art work is a… created using…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8916" y="2961324"/>
            <a:ext cx="3912326" cy="1477328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Section 4 - Interpret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Sentence Starter: The work reminds me of… because…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Sentence Starter: I think that…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Sentence Starter: I think that the meaning behind this work is…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6077652"/>
            <a:ext cx="511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Sentence Starters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8332" y="6443092"/>
            <a:ext cx="372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nsolas" panose="020B0609020204030204" pitchFamily="49" charset="0"/>
              </a:rPr>
              <a:t>Writing about artists</a:t>
            </a:r>
          </a:p>
        </p:txBody>
      </p:sp>
    </p:spTree>
    <p:extLst>
      <p:ext uri="{BB962C8B-B14F-4D97-AF65-F5344CB8AC3E}">
        <p14:creationId xmlns:p14="http://schemas.microsoft.com/office/powerpoint/2010/main" val="230537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GCSE ART &amp; DESIGN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/>
            </a:r>
            <a:b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GB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EXTERNALLY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SET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TASK (EXAM)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85032"/>
            <a:ext cx="11429999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4400" dirty="0">
                <a:latin typeface="Consolas" panose="020B0609020204030204" pitchFamily="49" charset="0"/>
              </a:rPr>
              <a:t>OBJECTIVES</a:t>
            </a:r>
          </a:p>
          <a:p>
            <a:pPr lvl="0"/>
            <a:r>
              <a:rPr lang="en-GB" sz="3600" dirty="0">
                <a:latin typeface="Consolas" panose="020B0609020204030204" pitchFamily="49" charset="0"/>
              </a:rPr>
              <a:t>To generate a series of observations using a range of techniques.</a:t>
            </a:r>
          </a:p>
          <a:p>
            <a:pPr lvl="0"/>
            <a:r>
              <a:rPr lang="en-GB" sz="3600" dirty="0">
                <a:latin typeface="Consolas" panose="020B0609020204030204" pitchFamily="49" charset="0"/>
              </a:rPr>
              <a:t>To take a series of photos which are relevant to your ideas and intentions.</a:t>
            </a:r>
          </a:p>
          <a:p>
            <a:pPr lvl="0"/>
            <a:r>
              <a:rPr lang="en-GB" sz="3600" dirty="0">
                <a:latin typeface="Consolas" panose="020B0609020204030204" pitchFamily="49" charset="0"/>
              </a:rPr>
              <a:t>To experiment with ICT to create a series of edits.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To produce high quality observations.</a:t>
            </a:r>
            <a:endParaRPr lang="en-GB" sz="5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6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447" y="2024078"/>
            <a:ext cx="11662689" cy="4324261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  <a:latin typeface="Consolas" panose="020B0609020204030204" pitchFamily="49" charset="0"/>
              </a:rPr>
              <a:t>Your own photographs related to your theme and ideas.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  <a:latin typeface="Consolas" panose="020B0609020204030204" pitchFamily="49" charset="0"/>
              </a:rPr>
              <a:t>Your edits created using your photos (PowerPoint, cut </a:t>
            </a:r>
            <a:r>
              <a:rPr lang="en-GB" sz="2500">
                <a:solidFill>
                  <a:schemeClr val="bg1"/>
                </a:solidFill>
                <a:latin typeface="Consolas" panose="020B0609020204030204" pitchFamily="49" charset="0"/>
              </a:rPr>
              <a:t>and </a:t>
            </a:r>
            <a:r>
              <a:rPr lang="en-GB" sz="2500" smtClean="0">
                <a:solidFill>
                  <a:schemeClr val="bg1"/>
                </a:solidFill>
                <a:latin typeface="Consolas" panose="020B0609020204030204" pitchFamily="49" charset="0"/>
              </a:rPr>
              <a:t>stick, Apps </a:t>
            </a:r>
            <a:r>
              <a:rPr lang="en-GB" sz="2500" dirty="0">
                <a:solidFill>
                  <a:schemeClr val="bg1"/>
                </a:solidFill>
                <a:latin typeface="Consolas" panose="020B0609020204030204" pitchFamily="49" charset="0"/>
              </a:rPr>
              <a:t>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  <a:latin typeface="Consolas" panose="020B0609020204030204" pitchFamily="49" charset="0"/>
              </a:rPr>
              <a:t>Secondary images if necessary.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  <a:latin typeface="Consolas" panose="020B0609020204030204" pitchFamily="49" charset="0"/>
              </a:rPr>
              <a:t>Drawings from your own photos.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  <a:latin typeface="Consolas" panose="020B0609020204030204" pitchFamily="49" charset="0"/>
              </a:rPr>
              <a:t>Use a range of media (pencil, pen, ink, paint, collage, pastels, fine liner, mixed media </a:t>
            </a:r>
            <a:r>
              <a:rPr lang="en-GB" sz="2500" dirty="0" err="1">
                <a:solidFill>
                  <a:schemeClr val="bg1"/>
                </a:solidFill>
                <a:latin typeface="Consolas" panose="020B0609020204030204" pitchFamily="49" charset="0"/>
              </a:rPr>
              <a:t>etc</a:t>
            </a:r>
            <a:r>
              <a:rPr lang="en-GB" sz="2500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smtClean="0">
                <a:solidFill>
                  <a:schemeClr val="bg1"/>
                </a:solidFill>
                <a:latin typeface="Consolas" panose="020B0609020204030204" pitchFamily="49" charset="0"/>
              </a:rPr>
              <a:t>Titles </a:t>
            </a:r>
            <a:r>
              <a:rPr lang="en-GB" sz="2500" dirty="0">
                <a:solidFill>
                  <a:schemeClr val="bg1"/>
                </a:solidFill>
                <a:latin typeface="Consolas" panose="020B0609020204030204" pitchFamily="49" charset="0"/>
              </a:rPr>
              <a:t>– </a:t>
            </a:r>
            <a:r>
              <a:rPr lang="en-GB" sz="2500">
                <a:solidFill>
                  <a:schemeClr val="bg1"/>
                </a:solidFill>
                <a:latin typeface="Consolas" panose="020B0609020204030204" pitchFamily="49" charset="0"/>
              </a:rPr>
              <a:t>your </a:t>
            </a:r>
            <a:r>
              <a:rPr lang="en-GB" sz="2500" smtClean="0">
                <a:solidFill>
                  <a:schemeClr val="bg1"/>
                </a:solidFill>
                <a:latin typeface="Consolas" panose="020B0609020204030204" pitchFamily="49" charset="0"/>
              </a:rPr>
              <a:t>chosen theme and Observations</a:t>
            </a:r>
            <a:endParaRPr lang="en-GB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  <a:latin typeface="Consolas" panose="020B0609020204030204" pitchFamily="49" charset="0"/>
              </a:rPr>
              <a:t>Evaluations – what have you done? what went well? What could you improve? What are your intentions?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  <a:latin typeface="Consolas" panose="020B0609020204030204" pitchFamily="49" charset="0"/>
              </a:rPr>
              <a:t>Presentation – stick to your theme!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448" y="1447891"/>
            <a:ext cx="4032448" cy="44627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bg1"/>
                </a:solidFill>
                <a:latin typeface="Consolas" panose="020B0609020204030204" pitchFamily="49" charset="0"/>
              </a:rPr>
              <a:t>Contents of your sheet: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449" y="610094"/>
            <a:ext cx="54525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latin typeface="Consolas" panose="020B0609020204030204" pitchFamily="49" charset="0"/>
                <a:cs typeface="Consolas" panose="020B0609020204030204" pitchFamily="49" charset="0"/>
              </a:rPr>
              <a:t>Observations - 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449" y="90963"/>
            <a:ext cx="572817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GCSE </a:t>
            </a:r>
            <a:r>
              <a:rPr lang="en-GB" sz="2000">
                <a:latin typeface="Consolas" panose="020B0609020204030204" pitchFamily="49" charset="0"/>
                <a:cs typeface="Consolas" panose="020B0609020204030204" pitchFamily="49" charset="0"/>
              </a:rPr>
              <a:t>EXAM </a:t>
            </a:r>
            <a:r>
              <a:rPr lang="en-GB" sz="2000" smtClean="0">
                <a:latin typeface="Consolas" panose="020B0609020204030204" pitchFamily="49" charset="0"/>
                <a:cs typeface="Consolas" panose="020B0609020204030204" pitchFamily="49" charset="0"/>
              </a:rPr>
              <a:t>2025 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– final 40% of your GCSE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6115" y="90963"/>
            <a:ext cx="55909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b="1" u="sng"/>
              <a:t>DEADLINE </a:t>
            </a:r>
            <a:r>
              <a:rPr lang="en-GB" sz="3600" b="1" u="sng" smtClean="0"/>
              <a:t>– Thur 13</a:t>
            </a:r>
            <a:r>
              <a:rPr lang="en-GB" sz="3600" b="1" u="sng" baseline="30000" smtClean="0"/>
              <a:t>th</a:t>
            </a:r>
            <a:r>
              <a:rPr lang="en-GB" sz="3600" b="1" u="sng" smtClean="0"/>
              <a:t> March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88035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nsolas" panose="020B0609020204030204" pitchFamily="49" charset="0"/>
              </a:rPr>
              <a:t>YOU NEED TO PRODUCE DRAWINGS/PANTINGS/ARTWORK from photos (primary and secondary sources) </a:t>
            </a:r>
            <a:r>
              <a:rPr lang="en-GB" sz="3600" b="1" u="sng" dirty="0">
                <a:latin typeface="Consolas" panose="020B0609020204030204" pitchFamily="49" charset="0"/>
              </a:rPr>
              <a:t>NOT</a:t>
            </a:r>
            <a:r>
              <a:rPr lang="en-GB" sz="3600" dirty="0">
                <a:latin typeface="Consolas" panose="020B0609020204030204" pitchFamily="49" charset="0"/>
              </a:rPr>
              <a:t> from images of other people’s art work, this is now about you developing </a:t>
            </a:r>
            <a:r>
              <a:rPr lang="en-GB" sz="3600" b="1" dirty="0">
                <a:latin typeface="Consolas" panose="020B0609020204030204" pitchFamily="49" charset="0"/>
              </a:rPr>
              <a:t>your own work</a:t>
            </a:r>
            <a:r>
              <a:rPr lang="en-GB" sz="3600" dirty="0">
                <a:latin typeface="Consolas" panose="020B0609020204030204" pitchFamily="49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5832" r="3900" b="11808"/>
          <a:stretch/>
        </p:blipFill>
        <p:spPr>
          <a:xfrm rot="5400000">
            <a:off x="-651780" y="2979561"/>
            <a:ext cx="4530218" cy="3226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"/>
          <a:stretch/>
        </p:blipFill>
        <p:spPr>
          <a:xfrm rot="5400000">
            <a:off x="2539769" y="3014669"/>
            <a:ext cx="4580710" cy="3206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11619" r="9381" b="8572"/>
          <a:stretch/>
        </p:blipFill>
        <p:spPr>
          <a:xfrm>
            <a:off x="6126480" y="2327781"/>
            <a:ext cx="6065519" cy="45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GCSE ART &amp; DESIGN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/>
            </a:r>
            <a:b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GB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EXTERNALLY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SET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TASK (EXAM)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85032"/>
            <a:ext cx="11429999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6000" dirty="0">
                <a:latin typeface="Consolas" panose="020B0609020204030204" pitchFamily="49" charset="0"/>
              </a:rPr>
              <a:t>OBJECTIVES</a:t>
            </a:r>
          </a:p>
          <a:p>
            <a:pPr lvl="0"/>
            <a:r>
              <a:rPr lang="en-GB" sz="4000" dirty="0">
                <a:latin typeface="Consolas" panose="020B0609020204030204" pitchFamily="49" charset="0"/>
              </a:rPr>
              <a:t>To develop ideas using artist links and observations.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To experiment with a wide range of media and materials.</a:t>
            </a:r>
            <a:endParaRPr lang="en-GB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2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178" y="1461003"/>
            <a:ext cx="1196590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What do you need to do?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Start to generate </a:t>
            </a:r>
            <a:r>
              <a:rPr lang="en-GB" sz="2400" b="1" u="sng" dirty="0">
                <a:latin typeface="Consolas" panose="020B0609020204030204" pitchFamily="49" charset="0"/>
              </a:rPr>
              <a:t>ORIGINAL</a:t>
            </a:r>
            <a:r>
              <a:rPr lang="en-GB" sz="2400" dirty="0">
                <a:latin typeface="Consolas" panose="020B0609020204030204" pitchFamily="49" charset="0"/>
              </a:rPr>
              <a:t> art work related to all of your work so far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77" y="2406926"/>
            <a:ext cx="6284765" cy="4401205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>
                <a:latin typeface="Consolas" panose="020B0609020204030204" pitchFamily="49" charset="0"/>
              </a:rPr>
              <a:t>Draw/paint/generate work from your photos.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>
                <a:latin typeface="Consolas" panose="020B0609020204030204" pitchFamily="49" charset="0"/>
              </a:rPr>
              <a:t>Draw/paint/generate work from your edits.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>
                <a:latin typeface="Consolas" panose="020B0609020204030204" pitchFamily="49" charset="0"/>
              </a:rPr>
              <a:t>Create a collage to work from.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>
                <a:latin typeface="Consolas" panose="020B0609020204030204" pitchFamily="49" charset="0"/>
              </a:rPr>
              <a:t>Take inspiration from your research/artists.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>
                <a:latin typeface="Consolas" panose="020B0609020204030204" pitchFamily="49" charset="0"/>
              </a:rPr>
              <a:t>Combine images from primary and secondary sources.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9572" y="2406926"/>
            <a:ext cx="5550508" cy="353943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Consolas" panose="020B0609020204030204" pitchFamily="49" charset="0"/>
              <a:buChar char="X"/>
            </a:pPr>
            <a:r>
              <a:rPr lang="en-GB" sz="2800" dirty="0">
                <a:latin typeface="Consolas" panose="020B0609020204030204" pitchFamily="49" charset="0"/>
              </a:rPr>
              <a:t>Draw/paint/generate work from an artist’s work (copying)</a:t>
            </a:r>
          </a:p>
          <a:p>
            <a:pPr marL="342900" indent="-342900">
              <a:buFont typeface="Consolas" panose="020B0609020204030204" pitchFamily="49" charset="0"/>
              <a:buChar char="X"/>
            </a:pPr>
            <a:r>
              <a:rPr lang="en-GB" sz="2800" dirty="0">
                <a:latin typeface="Consolas" panose="020B0609020204030204" pitchFamily="49" charset="0"/>
              </a:rPr>
              <a:t>Repeat the work you have already done.</a:t>
            </a:r>
          </a:p>
          <a:p>
            <a:pPr marL="342900" indent="-342900">
              <a:buFont typeface="Consolas" panose="020B0609020204030204" pitchFamily="49" charset="0"/>
              <a:buChar char="X"/>
            </a:pPr>
            <a:r>
              <a:rPr lang="en-GB" sz="2800" dirty="0">
                <a:latin typeface="Consolas" panose="020B0609020204030204" pitchFamily="49" charset="0"/>
              </a:rPr>
              <a:t>Create something random which has come from nowhere.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178" y="638191"/>
            <a:ext cx="761597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latin typeface="Consolas" panose="020B0609020204030204" pitchFamily="49" charset="0"/>
                <a:cs typeface="Consolas" panose="020B0609020204030204" pitchFamily="49" charset="0"/>
              </a:rPr>
              <a:t>Development of Ideas- 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78" y="123155"/>
            <a:ext cx="568266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GCSE </a:t>
            </a:r>
            <a:r>
              <a:rPr lang="en-GB" sz="2000">
                <a:latin typeface="Consolas" panose="020B0609020204030204" pitchFamily="49" charset="0"/>
                <a:cs typeface="Consolas" panose="020B0609020204030204" pitchFamily="49" charset="0"/>
              </a:rPr>
              <a:t>EXAM </a:t>
            </a:r>
            <a:r>
              <a:rPr lang="en-GB" sz="2000" smtClean="0">
                <a:latin typeface="Consolas" panose="020B0609020204030204" pitchFamily="49" charset="0"/>
                <a:cs typeface="Consolas" panose="020B0609020204030204" pitchFamily="49" charset="0"/>
              </a:rPr>
              <a:t>2025 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– final 40% of your GCSE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9572" y="6061282"/>
            <a:ext cx="5549327" cy="615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400" b="1" u="sng"/>
              <a:t>DEADLINE </a:t>
            </a:r>
            <a:r>
              <a:rPr lang="en-GB" sz="3400" b="1" u="sng" smtClean="0"/>
              <a:t>– Thurs 27</a:t>
            </a:r>
            <a:r>
              <a:rPr lang="en-GB" sz="3400" b="1" u="sng" baseline="30000" smtClean="0"/>
              <a:t>th</a:t>
            </a:r>
            <a:r>
              <a:rPr lang="en-GB" sz="3400" b="1" u="sng" smtClean="0"/>
              <a:t> </a:t>
            </a:r>
            <a:r>
              <a:rPr lang="en-GB" sz="3400" b="1" u="sng" dirty="0"/>
              <a:t>March</a:t>
            </a:r>
          </a:p>
        </p:txBody>
      </p:sp>
    </p:spTree>
    <p:extLst>
      <p:ext uri="{BB962C8B-B14F-4D97-AF65-F5344CB8AC3E}">
        <p14:creationId xmlns:p14="http://schemas.microsoft.com/office/powerpoint/2010/main" val="41336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GCSE ART &amp; DESIGN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/>
            </a:r>
            <a:b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GB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EXTERNALLY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SET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TASK (EXAM)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85032"/>
            <a:ext cx="11429999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6000" dirty="0">
                <a:latin typeface="Consolas" panose="020B0609020204030204" pitchFamily="49" charset="0"/>
              </a:rPr>
              <a:t>OBJECTIVES</a:t>
            </a:r>
          </a:p>
          <a:p>
            <a:pPr lvl="0"/>
            <a:r>
              <a:rPr lang="en-GB" sz="4000">
                <a:latin typeface="Consolas" panose="020B0609020204030204" pitchFamily="49" charset="0"/>
              </a:rPr>
              <a:t>To </a:t>
            </a:r>
            <a:r>
              <a:rPr lang="en-GB" sz="4000" smtClean="0">
                <a:latin typeface="Consolas" panose="020B0609020204030204" pitchFamily="49" charset="0"/>
              </a:rPr>
              <a:t>develop composition ideas </a:t>
            </a:r>
            <a:r>
              <a:rPr lang="en-GB" sz="4000" dirty="0">
                <a:latin typeface="Consolas" panose="020B0609020204030204" pitchFamily="49" charset="0"/>
              </a:rPr>
              <a:t>for a final outcome.</a:t>
            </a:r>
          </a:p>
          <a:p>
            <a:r>
              <a:rPr lang="en-GB" sz="4000" dirty="0">
                <a:latin typeface="Consolas" panose="020B0609020204030204" pitchFamily="49" charset="0"/>
              </a:rPr>
              <a:t>To experiment with a wide range of media and materials.</a:t>
            </a:r>
          </a:p>
        </p:txBody>
      </p:sp>
    </p:spTree>
    <p:extLst>
      <p:ext uri="{BB962C8B-B14F-4D97-AF65-F5344CB8AC3E}">
        <p14:creationId xmlns:p14="http://schemas.microsoft.com/office/powerpoint/2010/main" val="120402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178" y="1461003"/>
            <a:ext cx="877170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nsolas" panose="020B0609020204030204" pitchFamily="49" charset="0"/>
              </a:rPr>
              <a:t>What does your sheet need?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78" y="2283815"/>
            <a:ext cx="4634499" cy="415498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Examples of your own work.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The images that you are working from, this could be collages or photos.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Artist links (images which have inspired your work)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Annotations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Presentation – linked to other sheets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7196" y="2283815"/>
            <a:ext cx="4137787" cy="375487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  <a:latin typeface="Consolas" panose="020B0609020204030204" pitchFamily="49" charset="0"/>
              </a:rPr>
              <a:t>ANNOTATIONS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bg1"/>
                </a:solidFill>
                <a:latin typeface="Consolas" panose="020B0609020204030204" pitchFamily="49" charset="0"/>
              </a:rPr>
              <a:t>What are you doing? Why are you doing it?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bg1"/>
                </a:solidFill>
                <a:latin typeface="Consolas" panose="020B0609020204030204" pitchFamily="49" charset="0"/>
              </a:rPr>
              <a:t>Where have your ideas come from?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bg1"/>
                </a:solidFill>
                <a:latin typeface="Consolas" panose="020B0609020204030204" pitchFamily="49" charset="0"/>
              </a:rPr>
              <a:t>What/who has inspired your work?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bg1"/>
                </a:solidFill>
                <a:latin typeface="Consolas" panose="020B0609020204030204" pitchFamily="49" charset="0"/>
              </a:rPr>
              <a:t>Is your work successful? Why? What are you going to change?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bg1"/>
                </a:solidFill>
                <a:latin typeface="Consolas" panose="020B0609020204030204" pitchFamily="49" charset="0"/>
              </a:rPr>
              <a:t>What media have you used? Why? Has it worked?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bg1"/>
                </a:solidFill>
                <a:latin typeface="Consolas" panose="020B0609020204030204" pitchFamily="49" charset="0"/>
              </a:rPr>
              <a:t>How could your work develop further?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bg1"/>
                </a:solidFill>
                <a:latin typeface="Consolas" panose="020B0609020204030204" pitchFamily="49" charset="0"/>
              </a:rPr>
              <a:t>What are your intentions?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78" y="638191"/>
            <a:ext cx="761597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latin typeface="Consolas" panose="020B0609020204030204" pitchFamily="49" charset="0"/>
                <a:cs typeface="Consolas" panose="020B0609020204030204" pitchFamily="49" charset="0"/>
              </a:rPr>
              <a:t>Development of Ideas- 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78" y="123155"/>
            <a:ext cx="568266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GCSE </a:t>
            </a:r>
            <a:r>
              <a:rPr lang="en-GB" sz="2000">
                <a:latin typeface="Consolas" panose="020B0609020204030204" pitchFamily="49" charset="0"/>
                <a:cs typeface="Consolas" panose="020B0609020204030204" pitchFamily="49" charset="0"/>
              </a:rPr>
              <a:t>EXAM </a:t>
            </a:r>
            <a:r>
              <a:rPr lang="en-GB" sz="2000" smtClean="0">
                <a:latin typeface="Consolas" panose="020B0609020204030204" pitchFamily="49" charset="0"/>
                <a:cs typeface="Consolas" panose="020B0609020204030204" pitchFamily="49" charset="0"/>
              </a:rPr>
              <a:t>2025 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– final 40% of your GCSE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89150" y="3453366"/>
            <a:ext cx="2979748" cy="181588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onsolas" panose="020B0609020204030204" pitchFamily="49" charset="0"/>
              </a:rPr>
              <a:t>Presentation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Think about layout and balancing your sheet.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Include both titles.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Ensure that your sheets link in terms of presentation (to your theme and to each other).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98273" y="5459998"/>
            <a:ext cx="2770625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800" b="1" u="sng" dirty="0"/>
              <a:t>DEADLINE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82294" y="149883"/>
            <a:ext cx="3037439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What do you need to do?</a:t>
            </a:r>
          </a:p>
          <a:p>
            <a:r>
              <a:rPr lang="en-GB" sz="2400" b="1" dirty="0">
                <a:latin typeface="Consolas" panose="020B0609020204030204" pitchFamily="49" charset="0"/>
              </a:rPr>
              <a:t>Start to generate ORIGINAL art work related to all of your work so far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6043" y="6088300"/>
            <a:ext cx="36128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u="sng" smtClean="0"/>
              <a:t>Thur 27</a:t>
            </a:r>
            <a:r>
              <a:rPr lang="en-GB" sz="4000" b="1" u="sng" baseline="30000" smtClean="0"/>
              <a:t>th</a:t>
            </a:r>
            <a:r>
              <a:rPr lang="en-GB" sz="4000" b="1" u="sng" smtClean="0"/>
              <a:t> </a:t>
            </a:r>
            <a:r>
              <a:rPr lang="en-GB" sz="4000" b="1" u="sng" dirty="0"/>
              <a:t>March</a:t>
            </a:r>
          </a:p>
        </p:txBody>
      </p:sp>
    </p:spTree>
    <p:extLst>
      <p:ext uri="{BB962C8B-B14F-4D97-AF65-F5344CB8AC3E}">
        <p14:creationId xmlns:p14="http://schemas.microsoft.com/office/powerpoint/2010/main" val="39305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3952" r="4074" b="9959"/>
          <a:stretch/>
        </p:blipFill>
        <p:spPr>
          <a:xfrm>
            <a:off x="1524000" y="104503"/>
            <a:ext cx="9140998" cy="66491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30113" y="1267260"/>
            <a:ext cx="1901710" cy="337537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24000" y="5552891"/>
            <a:ext cx="9042400" cy="10653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533424" y="1951737"/>
            <a:ext cx="1388533" cy="114432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533424" y="3096059"/>
            <a:ext cx="1388533" cy="114432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420536" y="4408569"/>
            <a:ext cx="1388533" cy="114432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023556" y="1662371"/>
            <a:ext cx="4261122" cy="37550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547344"/>
            <a:ext cx="2325511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Consolas" panose="020B0609020204030204" pitchFamily="49" charset="0"/>
              </a:rPr>
              <a:t>Collage to work from – created digitally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565" y="4798681"/>
            <a:ext cx="1354669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Consolas" panose="020B0609020204030204" pitchFamily="49" charset="0"/>
              </a:rPr>
              <a:t>Media experiments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4998" y="6064193"/>
            <a:ext cx="1354669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Consolas" panose="020B0609020204030204" pitchFamily="49" charset="0"/>
              </a:rPr>
              <a:t>Edit screenshots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09894" y="1958858"/>
            <a:ext cx="1354669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Consolas" panose="020B0609020204030204" pitchFamily="49" charset="0"/>
              </a:rPr>
              <a:t>Edits created to experiment with ideas</a:t>
            </a:r>
          </a:p>
        </p:txBody>
      </p:sp>
    </p:spTree>
    <p:extLst>
      <p:ext uri="{BB962C8B-B14F-4D97-AF65-F5344CB8AC3E}">
        <p14:creationId xmlns:p14="http://schemas.microsoft.com/office/powerpoint/2010/main" val="30364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309"/>
            <a:ext cx="10515600" cy="954224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GB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Initial Ideas Research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254036"/>
            <a:ext cx="11207932" cy="483324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nsolas" panose="020B0609020204030204" pitchFamily="49" charset="0"/>
              </a:rPr>
              <a:t>TASK: Use the internet to research your chosen theme.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012" y="1854926"/>
            <a:ext cx="5499462" cy="39703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chemeClr val="bg1"/>
                </a:solidFill>
                <a:latin typeface="Consolas" panose="020B0609020204030204" pitchFamily="49" charset="0"/>
              </a:rPr>
              <a:t>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Use </a:t>
            </a:r>
            <a:r>
              <a:rPr lang="en-GB">
                <a:solidFill>
                  <a:schemeClr val="bg1"/>
                </a:solidFill>
                <a:latin typeface="Consolas" panose="020B0609020204030204" pitchFamily="49" charset="0"/>
              </a:rPr>
              <a:t>Google </a:t>
            </a:r>
            <a:r>
              <a:rPr lang="en-GB" smtClean="0">
                <a:solidFill>
                  <a:schemeClr val="bg1"/>
                </a:solidFill>
                <a:latin typeface="Consolas" panose="020B0609020204030204" pitchFamily="49" charset="0"/>
              </a:rPr>
              <a:t>images and use Pinterest.</a:t>
            </a:r>
            <a:endParaRPr lang="en-GB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Use sensible extended searches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If you have </a:t>
            </a:r>
            <a:r>
              <a:rPr lang="en-GB">
                <a:solidFill>
                  <a:schemeClr val="bg1"/>
                </a:solidFill>
                <a:latin typeface="Consolas" panose="020B0609020204030204" pitchFamily="49" charset="0"/>
              </a:rPr>
              <a:t>chosen </a:t>
            </a:r>
            <a:r>
              <a:rPr lang="en-GB" smtClean="0">
                <a:solidFill>
                  <a:schemeClr val="bg1"/>
                </a:solidFill>
                <a:latin typeface="Consolas" panose="020B0609020204030204" pitchFamily="49" charset="0"/>
              </a:rPr>
              <a:t>‘Music’ </a:t>
            </a: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don’t just </a:t>
            </a:r>
            <a:r>
              <a:rPr lang="en-GB">
                <a:solidFill>
                  <a:schemeClr val="bg1"/>
                </a:solidFill>
                <a:latin typeface="Consolas" panose="020B0609020204030204" pitchFamily="49" charset="0"/>
              </a:rPr>
              <a:t>search </a:t>
            </a:r>
            <a:r>
              <a:rPr lang="en-GB" smtClean="0">
                <a:solidFill>
                  <a:schemeClr val="bg1"/>
                </a:solidFill>
                <a:latin typeface="Consolas" panose="020B0609020204030204" pitchFamily="49" charset="0"/>
              </a:rPr>
              <a:t>Music art/photography/textiles.</a:t>
            </a:r>
            <a:endParaRPr lang="en-GB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Keep your ideas really broad at this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Have photos and </a:t>
            </a:r>
            <a:r>
              <a:rPr lang="en-GB">
                <a:solidFill>
                  <a:schemeClr val="bg1"/>
                </a:solidFill>
                <a:latin typeface="Consolas" panose="020B0609020204030204" pitchFamily="49" charset="0"/>
              </a:rPr>
              <a:t>art </a:t>
            </a:r>
            <a:r>
              <a:rPr lang="en-GB" smtClean="0">
                <a:solidFill>
                  <a:schemeClr val="bg1"/>
                </a:solidFill>
                <a:latin typeface="Consolas" panose="020B0609020204030204" pitchFamily="49" charset="0"/>
              </a:rPr>
              <a:t>work.</a:t>
            </a:r>
            <a:endParaRPr lang="en-GB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Include images which you like, even if you don’t plan on doing something like it at this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Get lost in your searches!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5669" y="1867989"/>
            <a:ext cx="5460274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chemeClr val="bg1"/>
                </a:solidFill>
                <a:latin typeface="Consolas" panose="020B0609020204030204" pitchFamily="49" charset="0"/>
              </a:rPr>
              <a:t>WHAT NOT TO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Don’t think ‘I know what I am going to </a:t>
            </a:r>
            <a:r>
              <a:rPr lang="en-GB">
                <a:solidFill>
                  <a:schemeClr val="bg1"/>
                </a:solidFill>
                <a:latin typeface="Consolas" panose="020B0609020204030204" pitchFamily="49" charset="0"/>
              </a:rPr>
              <a:t>do</a:t>
            </a:r>
            <a:r>
              <a:rPr lang="en-GB" smtClean="0">
                <a:solidFill>
                  <a:schemeClr val="bg1"/>
                </a:solidFill>
                <a:latin typeface="Consolas" panose="020B0609020204030204" pitchFamily="49" charset="0"/>
              </a:rPr>
              <a:t>’.</a:t>
            </a:r>
            <a:endParaRPr lang="en-GB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Don’t think ‘for my final piece I am going to…’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Don’t research </a:t>
            </a:r>
            <a:r>
              <a:rPr lang="en-GB">
                <a:solidFill>
                  <a:schemeClr val="bg1"/>
                </a:solidFill>
                <a:latin typeface="Consolas" panose="020B0609020204030204" pitchFamily="49" charset="0"/>
              </a:rPr>
              <a:t>one </a:t>
            </a:r>
            <a:r>
              <a:rPr lang="en-GB" smtClean="0">
                <a:solidFill>
                  <a:schemeClr val="bg1"/>
                </a:solidFill>
                <a:latin typeface="Consolas" panose="020B0609020204030204" pitchFamily="49" charset="0"/>
              </a:rPr>
              <a:t>idea.</a:t>
            </a:r>
            <a:endParaRPr lang="en-GB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</a:rPr>
              <a:t>Don’t choose lots of images which are </a:t>
            </a:r>
            <a:r>
              <a:rPr lang="en-GB">
                <a:solidFill>
                  <a:schemeClr val="bg1"/>
                </a:solidFill>
                <a:latin typeface="Consolas" panose="020B0609020204030204" pitchFamily="49" charset="0"/>
              </a:rPr>
              <a:t>too </a:t>
            </a:r>
            <a:r>
              <a:rPr lang="en-GB" smtClean="0">
                <a:solidFill>
                  <a:schemeClr val="bg1"/>
                </a:solidFill>
                <a:latin typeface="Consolas" panose="020B0609020204030204" pitchFamily="49" charset="0"/>
              </a:rPr>
              <a:t>similar.</a:t>
            </a:r>
            <a:endParaRPr lang="en-GB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1028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7" y="5743421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5743421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40" y="5743421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70" y="5743421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78" y="5743420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48" y="5743419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W: What Does ❌ - Cross Mark Emoji Mean? | Emoji by Dictionar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21" y="4583941"/>
            <a:ext cx="870860" cy="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TW: What Does ❌ - Cross Mark Emoji Mean? | Emoji by Dictionar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69" y="4583941"/>
            <a:ext cx="870860" cy="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TW: What Does ❌ - Cross Mark Emoji Mean? | Emoji by Dictionar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25" y="4583941"/>
            <a:ext cx="870860" cy="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TW: What Does ❌ - Cross Mark Emoji Mean? | Emoji by Dictionar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73" y="4583941"/>
            <a:ext cx="870860" cy="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TW: What Does ❌ - Cross Mark Emoji Mean? | Emoji by Dictionar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877" y="4583941"/>
            <a:ext cx="870860" cy="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65669" y="5528940"/>
            <a:ext cx="5786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ENJOY EXPLORING YOUR CHOSEN TOPIC!</a:t>
            </a:r>
          </a:p>
        </p:txBody>
      </p:sp>
    </p:spTree>
    <p:extLst>
      <p:ext uri="{BB962C8B-B14F-4D97-AF65-F5344CB8AC3E}">
        <p14:creationId xmlns:p14="http://schemas.microsoft.com/office/powerpoint/2010/main" val="152507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GCSE ART &amp; DESIGN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/>
            </a:r>
            <a:b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GB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EXTERNALLY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SET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TASK (EXAM)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85032"/>
            <a:ext cx="11429999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5400" dirty="0">
                <a:latin typeface="Consolas" panose="020B0609020204030204" pitchFamily="49" charset="0"/>
              </a:rPr>
              <a:t>OBJECTIVES</a:t>
            </a:r>
          </a:p>
          <a:p>
            <a:pPr lvl="0"/>
            <a:r>
              <a:rPr lang="en-GB" sz="4400" dirty="0">
                <a:latin typeface="Consolas" panose="020B0609020204030204" pitchFamily="49" charset="0"/>
              </a:rPr>
              <a:t>To produce a detailed plan for your exam.</a:t>
            </a:r>
          </a:p>
          <a:p>
            <a:r>
              <a:rPr lang="en-GB" sz="4400" dirty="0">
                <a:latin typeface="Consolas" panose="020B0609020204030204" pitchFamily="49" charset="0"/>
              </a:rPr>
              <a:t>To consider artist links, timing and media.</a:t>
            </a:r>
            <a:endParaRPr lang="en-GB" sz="8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22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5866"/>
            <a:ext cx="10515600" cy="63790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Planning your final piece/exam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96679" y="1196552"/>
            <a:ext cx="3849443" cy="546222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GB" sz="3600" dirty="0">
                <a:latin typeface="Consolas" panose="020B0609020204030204" pitchFamily="49" charset="0"/>
              </a:rPr>
              <a:t>Requirements</a:t>
            </a:r>
            <a:r>
              <a:rPr lang="en-GB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0356" y="1844533"/>
            <a:ext cx="8167330" cy="49116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1800" b="1" dirty="0">
                <a:latin typeface="Consolas" panose="020B0609020204030204" pitchFamily="49" charset="0"/>
              </a:rPr>
              <a:t>Your composition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</a:rPr>
              <a:t>This could be a collage, design, drawing, photograph(s)</a:t>
            </a:r>
          </a:p>
          <a:p>
            <a:r>
              <a:rPr lang="en-GB" sz="1800" b="1" dirty="0">
                <a:latin typeface="Consolas" panose="020B0609020204030204" pitchFamily="49" charset="0"/>
              </a:rPr>
              <a:t>Titles 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</a:rPr>
              <a:t>Final piece plan and chosen theme</a:t>
            </a:r>
          </a:p>
          <a:p>
            <a:r>
              <a:rPr lang="en-GB" sz="1800" b="1" dirty="0">
                <a:latin typeface="Consolas" panose="020B0609020204030204" pitchFamily="49" charset="0"/>
              </a:rPr>
              <a:t>Artist links – image(s)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</a:rPr>
              <a:t>Images of the work which has influenced your project/piece</a:t>
            </a:r>
          </a:p>
          <a:p>
            <a:r>
              <a:rPr lang="en-GB" sz="1800" b="1" dirty="0">
                <a:latin typeface="Consolas" panose="020B0609020204030204" pitchFamily="49" charset="0"/>
              </a:rPr>
              <a:t>Chosen media trial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</a:rPr>
              <a:t>A section of your final piece done in your chosen media/material</a:t>
            </a:r>
          </a:p>
          <a:p>
            <a:r>
              <a:rPr lang="en-GB" sz="1800" b="1" dirty="0">
                <a:latin typeface="Consolas" panose="020B0609020204030204" pitchFamily="49" charset="0"/>
              </a:rPr>
              <a:t>Annotations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</a:rPr>
              <a:t>An explanation of your final piece including: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</a:rPr>
              <a:t>What are you planning on doing? which media? who inspired it? How? Describe the process and refer back to the theme, how does your piece answer the question/starting point.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87094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latin typeface="Consolas" panose="020B0609020204030204" pitchFamily="49" charset="0"/>
              </a:rPr>
              <a:t>Task: To create an a3 sheet which details your plans for the 10 hour exam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7794" y="5186495"/>
            <a:ext cx="359385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nsolas" panose="020B0609020204030204" pitchFamily="49" charset="0"/>
              </a:rPr>
              <a:t>25% of the marks for Research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25% of the marks for observations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25% of the marks for use of media</a:t>
            </a:r>
          </a:p>
          <a:p>
            <a:r>
              <a:rPr lang="en-GB" sz="1600" b="1" u="sng" dirty="0">
                <a:latin typeface="Consolas" panose="020B0609020204030204" pitchFamily="49" charset="0"/>
              </a:rPr>
              <a:t>25% of the marks for the exam!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5542" y="1233370"/>
            <a:ext cx="359385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Consolas" panose="020B0609020204030204" pitchFamily="49" charset="0"/>
              </a:rPr>
              <a:t>Deadline </a:t>
            </a:r>
          </a:p>
          <a:p>
            <a:pPr algn="ctr"/>
            <a:r>
              <a:rPr lang="en-GB" sz="3600" b="1" u="sng" smtClean="0">
                <a:latin typeface="Consolas" panose="020B0609020204030204" pitchFamily="49" charset="0"/>
              </a:rPr>
              <a:t>10</a:t>
            </a:r>
            <a:r>
              <a:rPr lang="en-GB" sz="3600" b="1" u="sng" baseline="30000" smtClean="0">
                <a:latin typeface="Consolas" panose="020B0609020204030204" pitchFamily="49" charset="0"/>
              </a:rPr>
              <a:t>th</a:t>
            </a:r>
            <a:r>
              <a:rPr lang="en-GB" sz="3600" b="1" u="sng" smtClean="0">
                <a:latin typeface="Consolas" panose="020B0609020204030204" pitchFamily="49" charset="0"/>
              </a:rPr>
              <a:t> April(exam </a:t>
            </a:r>
            <a:r>
              <a:rPr lang="en-GB" sz="3600" b="1" u="sng" dirty="0">
                <a:latin typeface="Consolas" panose="020B0609020204030204" pitchFamily="49" charset="0"/>
              </a:rPr>
              <a:t>day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94" y="3608587"/>
            <a:ext cx="1325073" cy="132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GCSE ART &amp; DESIGN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/>
            </a:r>
            <a:b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GB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EXTERNALLY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SET </a:t>
            </a:r>
            <a:r>
              <a:rPr lang="en-GB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TASK (EXAM)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>
                <a:latin typeface="Consolas" panose="020B0609020204030204" pitchFamily="49" charset="0"/>
              </a:rPr>
              <a:t>OBJECTIVES</a:t>
            </a:r>
          </a:p>
          <a:p>
            <a:pPr lvl="0"/>
            <a:r>
              <a:rPr lang="en-GB" sz="4400" dirty="0">
                <a:latin typeface="Consolas" panose="020B0609020204030204" pitchFamily="49" charset="0"/>
              </a:rPr>
              <a:t>To </a:t>
            </a:r>
            <a:r>
              <a:rPr lang="en-GB" sz="4400" b="1" dirty="0">
                <a:latin typeface="Consolas" panose="020B0609020204030204" pitchFamily="49" charset="0"/>
              </a:rPr>
              <a:t>develop skills in presentation</a:t>
            </a:r>
            <a:r>
              <a:rPr lang="en-GB" sz="4400" dirty="0">
                <a:latin typeface="Consolas" panose="020B0609020204030204" pitchFamily="49" charset="0"/>
              </a:rPr>
              <a:t>, taking inspiration from your chosen images.</a:t>
            </a:r>
          </a:p>
          <a:p>
            <a:r>
              <a:rPr lang="en-GB" sz="4400" dirty="0">
                <a:latin typeface="Consolas" panose="020B0609020204030204" pitchFamily="49" charset="0"/>
              </a:rPr>
              <a:t>To </a:t>
            </a:r>
            <a:r>
              <a:rPr lang="en-GB" sz="4400" b="1" dirty="0">
                <a:latin typeface="Consolas" panose="020B0609020204030204" pitchFamily="49" charset="0"/>
              </a:rPr>
              <a:t>generate</a:t>
            </a:r>
            <a:r>
              <a:rPr lang="en-GB" sz="4400" dirty="0">
                <a:latin typeface="Consolas" panose="020B0609020204030204" pitchFamily="49" charset="0"/>
              </a:rPr>
              <a:t> work which has been </a:t>
            </a:r>
            <a:r>
              <a:rPr lang="en-GB" sz="4400" b="1" dirty="0">
                <a:latin typeface="Consolas" panose="020B0609020204030204" pitchFamily="49" charset="0"/>
              </a:rPr>
              <a:t>inspired by your research</a:t>
            </a:r>
            <a:r>
              <a:rPr lang="en-GB" sz="4400" dirty="0">
                <a:latin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06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448" y="610094"/>
            <a:ext cx="56015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latin typeface="Consolas" panose="020B0609020204030204" pitchFamily="49" charset="0"/>
                <a:cs typeface="Consolas" panose="020B0609020204030204" pitchFamily="49" charset="0"/>
              </a:rPr>
              <a:t>Initial Ideas - 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448" y="90963"/>
            <a:ext cx="568916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GCSE </a:t>
            </a:r>
            <a:r>
              <a:rPr lang="en-GB" sz="2000">
                <a:latin typeface="Consolas" panose="020B0609020204030204" pitchFamily="49" charset="0"/>
                <a:cs typeface="Consolas" panose="020B0609020204030204" pitchFamily="49" charset="0"/>
              </a:rPr>
              <a:t>EXAM </a:t>
            </a:r>
            <a:r>
              <a:rPr lang="en-GB" sz="2000" smtClean="0">
                <a:latin typeface="Consolas" panose="020B0609020204030204" pitchFamily="49" charset="0"/>
                <a:cs typeface="Consolas" panose="020B0609020204030204" pitchFamily="49" charset="0"/>
              </a:rPr>
              <a:t>2025 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– final 40% of your GCSE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7067" y="1437001"/>
            <a:ext cx="3806247" cy="280076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onsolas" panose="020B0609020204030204" pitchFamily="49" charset="0"/>
              </a:rPr>
              <a:t>What does an 8/9 grade initial ideas sheet include?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onsolas" panose="020B0609020204030204" pitchFamily="49" charset="0"/>
              </a:rPr>
              <a:t>A wide range of ideas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onsolas" panose="020B0609020204030204" pitchFamily="49" charset="0"/>
              </a:rPr>
              <a:t>Clear and critical annotations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onsolas" panose="020B0609020204030204" pitchFamily="49" charset="0"/>
              </a:rPr>
              <a:t>Confident use of media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onsolas" panose="020B0609020204030204" pitchFamily="49" charset="0"/>
              </a:rPr>
              <a:t>Examples of your own work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onsolas" panose="020B0609020204030204" pitchFamily="49" charset="0"/>
              </a:rPr>
              <a:t>A copy of one of your chosen images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Consolas" panose="020B0609020204030204" pitchFamily="49" charset="0"/>
              </a:rPr>
              <a:t>Titles (theme &amp; Initial </a:t>
            </a:r>
            <a:r>
              <a:rPr lang="en-GB" sz="1600">
                <a:solidFill>
                  <a:schemeClr val="bg1"/>
                </a:solidFill>
                <a:latin typeface="Consolas" panose="020B0609020204030204" pitchFamily="49" charset="0"/>
              </a:rPr>
              <a:t>Ideas</a:t>
            </a:r>
            <a:r>
              <a:rPr lang="en-GB" sz="1600" smtClean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onsolas" panose="020B0609020204030204" pitchFamily="49" charset="0"/>
              </a:rPr>
              <a:t>Professional presentation linking to your theme/ideas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0499" y="4651903"/>
            <a:ext cx="4741204" cy="20313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onsolas" panose="020B0609020204030204" pitchFamily="49" charset="0"/>
              </a:rPr>
              <a:t>Presentation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Think about layout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Cut edges carefully and neatly (use paper trimmers)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Mount work neatly (straight)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Layer images and text/titles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If preparing a background for your sheet then think about it first, is it suitable to your theme/topic?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0610" y="125802"/>
            <a:ext cx="5021093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onsolas" panose="020B0609020204030204" pitchFamily="49" charset="0"/>
              </a:rPr>
              <a:t>How to annotate your initial ideas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2000" dirty="0">
                <a:latin typeface="Consolas" panose="020B0609020204030204" pitchFamily="49" charset="0"/>
              </a:rPr>
              <a:t>Explain why you have chosen the topic/theme.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2000" dirty="0">
                <a:latin typeface="Consolas" panose="020B0609020204030204" pitchFamily="49" charset="0"/>
              </a:rPr>
              <a:t>Explain why you have selected the images on your sheet.</a:t>
            </a:r>
          </a:p>
          <a:p>
            <a:pPr marL="417909" lvl="1" indent="-160734">
              <a:buFont typeface="Arial" panose="020B0604020202020204" pitchFamily="34" charset="0"/>
              <a:buChar char="•"/>
            </a:pPr>
            <a:r>
              <a:rPr lang="en-GB" sz="2000" dirty="0">
                <a:latin typeface="Consolas" panose="020B0609020204030204" pitchFamily="49" charset="0"/>
              </a:rPr>
              <a:t>What do you like about them? Why?</a:t>
            </a:r>
          </a:p>
          <a:p>
            <a:pPr marL="417909" lvl="1" indent="-160734">
              <a:buFont typeface="Arial" panose="020B0604020202020204" pitchFamily="34" charset="0"/>
              <a:buChar char="•"/>
            </a:pPr>
            <a:r>
              <a:rPr lang="en-GB" sz="2000" dirty="0">
                <a:latin typeface="Consolas" panose="020B0609020204030204" pitchFamily="49" charset="0"/>
              </a:rPr>
              <a:t>How could you create work using these techniques?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2000" dirty="0">
                <a:latin typeface="Consolas" panose="020B0609020204030204" pitchFamily="49" charset="0"/>
              </a:rPr>
              <a:t>Explain what </a:t>
            </a:r>
            <a:r>
              <a:rPr lang="en-GB" sz="2000" b="1" u="sng" dirty="0">
                <a:latin typeface="Consolas" panose="020B0609020204030204" pitchFamily="49" charset="0"/>
              </a:rPr>
              <a:t>your</a:t>
            </a:r>
            <a:r>
              <a:rPr lang="en-GB" sz="2000" dirty="0">
                <a:latin typeface="Consolas" panose="020B0609020204030204" pitchFamily="49" charset="0"/>
              </a:rPr>
              <a:t> initial idea is (the examiner is not a mind reader) 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2000" dirty="0">
                <a:latin typeface="Consolas" panose="020B0609020204030204" pitchFamily="49" charset="0"/>
              </a:rPr>
              <a:t>State your </a:t>
            </a:r>
            <a:r>
              <a:rPr lang="en-GB" sz="2000" b="1" dirty="0">
                <a:latin typeface="Consolas" panose="020B0609020204030204" pitchFamily="49" charset="0"/>
              </a:rPr>
              <a:t>intentions.. </a:t>
            </a:r>
            <a:r>
              <a:rPr lang="en-GB" sz="2000" dirty="0">
                <a:latin typeface="Consolas" panose="020B0609020204030204" pitchFamily="49" charset="0"/>
              </a:rPr>
              <a:t>what are you intending to do next?</a:t>
            </a:r>
            <a:endParaRPr lang="en-GB" sz="2000" b="1" dirty="0"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449" y="1437001"/>
            <a:ext cx="2858322" cy="280076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onsolas" panose="020B0609020204030204" pitchFamily="49" charset="0"/>
              </a:rPr>
              <a:t>What does an 4/5 grade initial ideas sheet include?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onsolas" panose="020B0609020204030204" pitchFamily="49" charset="0"/>
              </a:rPr>
              <a:t>A range of ideas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onsolas" panose="020B0609020204030204" pitchFamily="49" charset="0"/>
              </a:rPr>
              <a:t>Clear annotations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onsolas" panose="020B0609020204030204" pitchFamily="49" charset="0"/>
              </a:rPr>
              <a:t>Range of media used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onsolas" panose="020B0609020204030204" pitchFamily="49" charset="0"/>
              </a:rPr>
              <a:t>Examples of your own work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 smtClean="0">
                <a:solidFill>
                  <a:schemeClr val="bg1"/>
                </a:solidFill>
                <a:latin typeface="Consolas" panose="020B0609020204030204" pitchFamily="49" charset="0"/>
              </a:rPr>
              <a:t>Titles (theme &amp; Initial Ideas)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Consolas" panose="020B0609020204030204" pitchFamily="49" charset="0"/>
              </a:rPr>
              <a:t>Careful </a:t>
            </a:r>
            <a:r>
              <a:rPr lang="en-GB" sz="1600" smtClean="0">
                <a:solidFill>
                  <a:schemeClr val="bg1"/>
                </a:solidFill>
                <a:latin typeface="Consolas" panose="020B0609020204030204" pitchFamily="49" charset="0"/>
              </a:rPr>
              <a:t>presentation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4237768"/>
            <a:ext cx="7086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HINTS </a:t>
            </a:r>
            <a:r>
              <a:rPr lang="en-GB">
                <a:latin typeface="Consolas" panose="020B0609020204030204" pitchFamily="49" charset="0"/>
              </a:rPr>
              <a:t>AND </a:t>
            </a:r>
            <a:r>
              <a:rPr lang="en-GB" smtClean="0">
                <a:latin typeface="Consolas" panose="020B0609020204030204" pitchFamily="49" charset="0"/>
              </a:rPr>
              <a:t>TIPs</a:t>
            </a:r>
            <a:endParaRPr lang="en-GB" dirty="0">
              <a:latin typeface="Consolas" panose="020B0609020204030204" pitchFamily="49" charset="0"/>
            </a:endParaRPr>
          </a:p>
          <a:p>
            <a:pPr marL="160734" indent="-160734">
              <a:buFont typeface="Wingdings" panose="05000000000000000000" pitchFamily="2" charset="2"/>
              <a:buChar char="ü"/>
            </a:pPr>
            <a:r>
              <a:rPr lang="en-GB" i="1" dirty="0">
                <a:latin typeface="Consolas" panose="020B0609020204030204" pitchFamily="49" charset="0"/>
              </a:rPr>
              <a:t>Do not think about your final piece at all!</a:t>
            </a:r>
          </a:p>
          <a:p>
            <a:pPr marL="160734" indent="-160734">
              <a:buFont typeface="Wingdings" panose="05000000000000000000" pitchFamily="2" charset="2"/>
              <a:buChar char="ü"/>
            </a:pPr>
            <a:r>
              <a:rPr lang="en-GB" i="1" dirty="0">
                <a:latin typeface="Consolas" panose="020B0609020204030204" pitchFamily="49" charset="0"/>
              </a:rPr>
              <a:t>Be original!</a:t>
            </a:r>
          </a:p>
          <a:p>
            <a:pPr marL="160734" indent="-160734">
              <a:buFont typeface="Wingdings" panose="05000000000000000000" pitchFamily="2" charset="2"/>
              <a:buChar char="ü"/>
            </a:pPr>
            <a:r>
              <a:rPr lang="en-GB" i="1" dirty="0">
                <a:latin typeface="Consolas" panose="020B0609020204030204" pitchFamily="49" charset="0"/>
              </a:rPr>
              <a:t>Keep your options open!</a:t>
            </a:r>
          </a:p>
          <a:p>
            <a:pPr marL="160734" indent="-160734">
              <a:buFont typeface="Wingdings" panose="05000000000000000000" pitchFamily="2" charset="2"/>
              <a:buChar char="ü"/>
            </a:pPr>
            <a:r>
              <a:rPr lang="en-GB" i="1" dirty="0">
                <a:latin typeface="Consolas" panose="020B0609020204030204" pitchFamily="49" charset="0"/>
              </a:rPr>
              <a:t>Research in depth and keep searching.</a:t>
            </a:r>
          </a:p>
          <a:p>
            <a:pPr marL="160734" indent="-160734">
              <a:buFont typeface="Wingdings" panose="05000000000000000000" pitchFamily="2" charset="2"/>
              <a:buChar char="ü"/>
            </a:pPr>
            <a:r>
              <a:rPr lang="en-GB" i="1" dirty="0">
                <a:latin typeface="Consolas" panose="020B0609020204030204" pitchFamily="49" charset="0"/>
              </a:rPr>
              <a:t>Google Images and Pinterest are fantastic resources</a:t>
            </a:r>
          </a:p>
          <a:p>
            <a:pPr marL="160734" indent="-160734">
              <a:buFont typeface="Wingdings" panose="05000000000000000000" pitchFamily="2" charset="2"/>
              <a:buChar char="ü"/>
            </a:pPr>
            <a:endParaRPr lang="en-GB" i="1" dirty="0">
              <a:latin typeface="Consolas" panose="020B060902020403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20580"/>
            <a:ext cx="7086906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800" b="1" u="sng" dirty="0"/>
              <a:t>DEADLINE </a:t>
            </a:r>
            <a:r>
              <a:rPr lang="en-GB" sz="3800" b="1" u="sng"/>
              <a:t>– </a:t>
            </a:r>
            <a:r>
              <a:rPr lang="en-GB" sz="3800" b="1" u="sng" smtClean="0"/>
              <a:t>Thur</a:t>
            </a:r>
            <a:r>
              <a:rPr lang="en-GB" sz="3800" b="1" u="sng" smtClean="0"/>
              <a:t> 23</a:t>
            </a:r>
            <a:r>
              <a:rPr lang="en-GB" sz="3800" b="1" u="sng" baseline="30000" smtClean="0"/>
              <a:t>rd</a:t>
            </a:r>
            <a:r>
              <a:rPr lang="en-GB" sz="3800" b="1" u="sng" smtClean="0"/>
              <a:t> </a:t>
            </a:r>
            <a:r>
              <a:rPr lang="en-GB" sz="3800" b="1" u="sng" dirty="0"/>
              <a:t>Jan </a:t>
            </a:r>
            <a:r>
              <a:rPr lang="en-GB" sz="2200" b="1" u="sng" dirty="0"/>
              <a:t>(end of lesson)</a:t>
            </a:r>
          </a:p>
        </p:txBody>
      </p:sp>
    </p:spTree>
    <p:extLst>
      <p:ext uri="{BB962C8B-B14F-4D97-AF65-F5344CB8AC3E}">
        <p14:creationId xmlns:p14="http://schemas.microsoft.com/office/powerpoint/2010/main" val="13455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8191" r="1238" b="1143"/>
          <a:stretch/>
        </p:blipFill>
        <p:spPr>
          <a:xfrm>
            <a:off x="1227908" y="104504"/>
            <a:ext cx="9535885" cy="6665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09314" y="2782389"/>
            <a:ext cx="1463040" cy="147610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72845" y="2699112"/>
            <a:ext cx="1045030" cy="14156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85461" y="4219302"/>
            <a:ext cx="1332413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975564" y="2606040"/>
            <a:ext cx="992779" cy="111687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80066" y="1188719"/>
            <a:ext cx="1149534" cy="117565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995850" y="1188718"/>
            <a:ext cx="979714" cy="117565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100352" y="2782388"/>
            <a:ext cx="770710" cy="10972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100352" y="3984170"/>
            <a:ext cx="770710" cy="8229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962500" y="3814352"/>
            <a:ext cx="731521" cy="105155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368831" y="4931222"/>
            <a:ext cx="1711235" cy="183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184571" y="5885632"/>
            <a:ext cx="653142" cy="83520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9614262" y="5539872"/>
            <a:ext cx="1058091" cy="10699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411788" y="4469940"/>
            <a:ext cx="1352005" cy="9099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728750" y="3847010"/>
            <a:ext cx="1280161" cy="8425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722912" y="5133702"/>
            <a:ext cx="1541414" cy="15871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599508" y="5539872"/>
            <a:ext cx="992774" cy="118096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312820" y="4882030"/>
            <a:ext cx="1195248" cy="183880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312820" y="2775852"/>
            <a:ext cx="1286688" cy="191371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62797" y="2606040"/>
            <a:ext cx="1012364" cy="146957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820191" y="1698176"/>
            <a:ext cx="1175659" cy="202473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526969" y="156149"/>
            <a:ext cx="1293222" cy="186859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074916" y="469658"/>
            <a:ext cx="829491" cy="110442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915585" y="2146901"/>
            <a:ext cx="829491" cy="8314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879664" y="3082834"/>
            <a:ext cx="757646" cy="8314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10815661" y="306209"/>
            <a:ext cx="1306287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nsolas" panose="020B0609020204030204" pitchFamily="49" charset="0"/>
              </a:rPr>
              <a:t>Wide range of images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619794" y="156149"/>
            <a:ext cx="1554480" cy="90194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7857309" y="6113416"/>
            <a:ext cx="1352006" cy="5959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10825461" y="1979491"/>
            <a:ext cx="1306287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nsolas" panose="020B0609020204030204" pitchFamily="49" charset="0"/>
              </a:rPr>
              <a:t>Titles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47166" y="156149"/>
            <a:ext cx="2325187" cy="24498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10825461" y="2576912"/>
            <a:ext cx="1306287" cy="156966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nsolas" panose="020B0609020204030204" pitchFamily="49" charset="0"/>
              </a:rPr>
              <a:t>Copy of one of images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27908" y="1188718"/>
            <a:ext cx="2508067" cy="136833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191793" y="128584"/>
            <a:ext cx="2061623" cy="99482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2655220" y="4187918"/>
            <a:ext cx="2061623" cy="119060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7251039" y="5010421"/>
            <a:ext cx="2250453" cy="111993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10841784" y="4233168"/>
            <a:ext cx="1306287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nsolas" panose="020B0609020204030204" pitchFamily="49" charset="0"/>
              </a:rPr>
              <a:t>Written work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963497" y="4697544"/>
            <a:ext cx="483710" cy="232225"/>
          </a:xfrm>
          <a:prstGeom prst="rect">
            <a:avLst/>
          </a:prstGeom>
          <a:noFill/>
          <a:ln w="38100">
            <a:solidFill>
              <a:srgbClr val="F13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1351430" y="2557056"/>
            <a:ext cx="1032543" cy="212345"/>
          </a:xfrm>
          <a:prstGeom prst="rect">
            <a:avLst/>
          </a:prstGeom>
          <a:noFill/>
          <a:ln w="38100">
            <a:solidFill>
              <a:srgbClr val="F13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5904407" y="632012"/>
            <a:ext cx="254725" cy="446115"/>
          </a:xfrm>
          <a:prstGeom prst="rect">
            <a:avLst/>
          </a:prstGeom>
          <a:noFill/>
          <a:ln w="38100">
            <a:solidFill>
              <a:srgbClr val="F13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9284425" y="4258491"/>
            <a:ext cx="538844" cy="232854"/>
          </a:xfrm>
          <a:prstGeom prst="rect">
            <a:avLst/>
          </a:prstGeom>
          <a:noFill/>
          <a:ln w="38100">
            <a:solidFill>
              <a:srgbClr val="F13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10854849" y="5055696"/>
            <a:ext cx="1306287" cy="830997"/>
          </a:xfrm>
          <a:prstGeom prst="rect">
            <a:avLst/>
          </a:prstGeom>
          <a:solidFill>
            <a:srgbClr val="F13DF1"/>
          </a:solidFill>
          <a:ln>
            <a:solidFill>
              <a:srgbClr val="F13DF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nsolas" panose="020B0609020204030204" pitchFamily="49" charset="0"/>
              </a:rPr>
              <a:t>Key Words</a:t>
            </a:r>
          </a:p>
        </p:txBody>
      </p:sp>
      <p:sp>
        <p:nvSpPr>
          <p:cNvPr id="78" name="TextBox 77"/>
          <p:cNvSpPr txBox="1"/>
          <p:nvPr/>
        </p:nvSpPr>
        <p:spPr>
          <a:xfrm rot="16200000">
            <a:off x="-2741102" y="3232153"/>
            <a:ext cx="6613673" cy="46166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nsolas" panose="020B0609020204030204" pitchFamily="49" charset="0"/>
              </a:rPr>
              <a:t>What does my initial ideas page need?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854849" y="5974745"/>
            <a:ext cx="1306287" cy="4924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Consolas" panose="020B0609020204030204" pitchFamily="49" charset="0"/>
              </a:rPr>
              <a:t>Appropriate presentation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65668" y="104504"/>
            <a:ext cx="9597741" cy="6628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6" grpId="0" animBg="1"/>
      <p:bldP spid="76" grpId="1" animBg="1"/>
      <p:bldP spid="80" grpId="0" animBg="1"/>
      <p:bldP spid="8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GCSE ART &amp; DESIGN</a:t>
            </a:r>
            <a:b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PPE/EXTERNALLY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SET </a:t>
            </a:r>
            <a:r>
              <a:rPr lang="en-GB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TASK (EXAM)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85032"/>
            <a:ext cx="11429999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4400" dirty="0">
                <a:latin typeface="Consolas" panose="020B0609020204030204" pitchFamily="49" charset="0"/>
              </a:rPr>
              <a:t>OBJECTIVES</a:t>
            </a:r>
          </a:p>
          <a:p>
            <a:pPr lvl="0"/>
            <a:r>
              <a:rPr lang="en-GB" sz="4400" dirty="0">
                <a:latin typeface="Consolas" panose="020B0609020204030204" pitchFamily="49" charset="0"/>
              </a:rPr>
              <a:t>To carry out some </a:t>
            </a:r>
            <a:r>
              <a:rPr lang="en-GB" sz="4400" b="1" dirty="0">
                <a:latin typeface="Consolas" panose="020B0609020204030204" pitchFamily="49" charset="0"/>
              </a:rPr>
              <a:t>in depth research </a:t>
            </a:r>
            <a:r>
              <a:rPr lang="en-GB" sz="4400" dirty="0">
                <a:latin typeface="Consolas" panose="020B0609020204030204" pitchFamily="49" charset="0"/>
              </a:rPr>
              <a:t>into a chosen artist/culture/theme.</a:t>
            </a:r>
          </a:p>
          <a:p>
            <a:pPr lvl="0"/>
            <a:r>
              <a:rPr lang="en-GB" sz="4400" dirty="0">
                <a:latin typeface="Consolas" panose="020B0609020204030204" pitchFamily="49" charset="0"/>
              </a:rPr>
              <a:t>To be able to </a:t>
            </a:r>
            <a:r>
              <a:rPr lang="en-GB" sz="4400" b="1" dirty="0">
                <a:latin typeface="Consolas" panose="020B0609020204030204" pitchFamily="49" charset="0"/>
              </a:rPr>
              <a:t>evaluate and analyse </a:t>
            </a:r>
            <a:r>
              <a:rPr lang="en-GB" sz="4400" dirty="0">
                <a:latin typeface="Consolas" panose="020B0609020204030204" pitchFamily="49" charset="0"/>
              </a:rPr>
              <a:t>the work of an artist.</a:t>
            </a:r>
          </a:p>
          <a:p>
            <a:r>
              <a:rPr lang="en-GB" sz="4400" dirty="0">
                <a:latin typeface="Consolas" panose="020B0609020204030204" pitchFamily="49" charset="0"/>
              </a:rPr>
              <a:t>To develop your understanding of your chosen artist, </a:t>
            </a:r>
            <a:r>
              <a:rPr lang="en-GB" sz="4400" b="1" dirty="0">
                <a:latin typeface="Consolas" panose="020B0609020204030204" pitchFamily="49" charset="0"/>
              </a:rPr>
              <a:t>taking inspiration</a:t>
            </a:r>
            <a:r>
              <a:rPr lang="en-GB" sz="4400" dirty="0">
                <a:latin typeface="Consolas" panose="020B0609020204030204" pitchFamily="49" charset="0"/>
              </a:rPr>
              <a:t> from their work.</a:t>
            </a:r>
          </a:p>
        </p:txBody>
      </p:sp>
    </p:spTree>
    <p:extLst>
      <p:ext uri="{BB962C8B-B14F-4D97-AF65-F5344CB8AC3E}">
        <p14:creationId xmlns:p14="http://schemas.microsoft.com/office/powerpoint/2010/main" val="81872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309"/>
            <a:ext cx="10515600" cy="954224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GB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rPr>
              <a:t>Artist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254036"/>
            <a:ext cx="11207932" cy="483324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nsolas" panose="020B0609020204030204" pitchFamily="49" charset="0"/>
              </a:rPr>
              <a:t>TASK: Find an artist and research them.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012" y="1854926"/>
            <a:ext cx="5499462" cy="37240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chemeClr val="bg1"/>
                </a:solidFill>
                <a:latin typeface="Consolas" panose="020B0609020204030204" pitchFamily="49" charset="0"/>
              </a:rPr>
              <a:t>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</a:rPr>
              <a:t>Use Google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</a:rPr>
              <a:t>Use Pinterest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</a:rPr>
              <a:t>Don’t worry if they are not well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</a:rPr>
              <a:t>Read about your artist, the more you know the better your work will 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</a:rPr>
              <a:t>You could use more than one artist.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</a:rPr>
              <a:t>Find examples of work which relate to the theme and ones which you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onsolas" panose="020B0609020204030204" pitchFamily="49" charset="0"/>
              </a:rPr>
              <a:t>Select the highest quality images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5669" y="1867989"/>
            <a:ext cx="5460274" cy="233910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chemeClr val="bg1"/>
                </a:solidFill>
                <a:latin typeface="Consolas" panose="020B0609020204030204" pitchFamily="49" charset="0"/>
              </a:rPr>
              <a:t>WHAT NOT TO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onsolas" panose="020B0609020204030204" pitchFamily="49" charset="0"/>
              </a:rPr>
              <a:t>Don’t search using questions like ‘when was ……… born’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onsolas" panose="020B0609020204030204" pitchFamily="49" charset="0"/>
              </a:rPr>
              <a:t>Don’t copy and paste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onsolas" panose="020B0609020204030204" pitchFamily="49" charset="0"/>
              </a:rPr>
              <a:t>Don’t use loads of pointless facts</a:t>
            </a:r>
            <a:endParaRPr lang="en-GB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1028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7" y="5743421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5743421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40" y="5743421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70" y="5743421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78" y="5743420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ansparent check ios, Picture #2455313 transparent check 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48" y="5743419"/>
            <a:ext cx="925286" cy="11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W: What Does ❌ - Cross Mark Emoji Mean? | Emoji by Dictionar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21" y="4583941"/>
            <a:ext cx="870860" cy="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TW: What Does ❌ - Cross Mark Emoji Mean? | Emoji by Dictionar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69" y="4583941"/>
            <a:ext cx="870860" cy="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TW: What Does ❌ - Cross Mark Emoji Mean? | Emoji by Dictionar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25" y="4583941"/>
            <a:ext cx="870860" cy="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TW: What Does ❌ - Cross Mark Emoji Mean? | Emoji by Dictionar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73" y="4583941"/>
            <a:ext cx="870860" cy="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TW: What Does ❌ - Cross Mark Emoji Mean? | Emoji by Dictionar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877" y="4583941"/>
            <a:ext cx="870860" cy="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65669" y="5528940"/>
            <a:ext cx="5786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ENJOY RESEARCHING YOUR ARTIST(S)</a:t>
            </a:r>
          </a:p>
        </p:txBody>
      </p:sp>
    </p:spTree>
    <p:extLst>
      <p:ext uri="{BB962C8B-B14F-4D97-AF65-F5344CB8AC3E}">
        <p14:creationId xmlns:p14="http://schemas.microsoft.com/office/powerpoint/2010/main" val="189954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5883" b="1568"/>
          <a:stretch/>
        </p:blipFill>
        <p:spPr>
          <a:xfrm>
            <a:off x="766481" y="174811"/>
            <a:ext cx="9318812" cy="6581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9452" y="976419"/>
            <a:ext cx="1849547" cy="5565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592670" y="753034"/>
            <a:ext cx="1385047" cy="3630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475258" y="174811"/>
            <a:ext cx="1306287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nsolas" panose="020B0609020204030204" pitchFamily="49" charset="0"/>
              </a:rPr>
              <a:t>Facts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2841" y="2953137"/>
            <a:ext cx="1016983" cy="77169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0776" y="2181439"/>
            <a:ext cx="1761566" cy="77169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40438" y="327945"/>
            <a:ext cx="1761566" cy="64847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23528" y="174811"/>
            <a:ext cx="1761566" cy="64847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014445" y="2816970"/>
            <a:ext cx="1761566" cy="10692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40438" y="4929855"/>
            <a:ext cx="1109386" cy="14037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0475258" y="711942"/>
            <a:ext cx="1306287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nsolas" panose="020B0609020204030204" pitchFamily="49" charset="0"/>
              </a:rPr>
              <a:t>Wide range of images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75257" y="2421788"/>
            <a:ext cx="1306287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nsolas" panose="020B0609020204030204" pitchFamily="49" charset="0"/>
              </a:rPr>
              <a:t>Titles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0438" y="1532965"/>
            <a:ext cx="2279280" cy="6484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62666" y="1646574"/>
            <a:ext cx="2995333" cy="6350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247964" y="897936"/>
            <a:ext cx="2272554" cy="13836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26990" y="4281381"/>
            <a:ext cx="3543304" cy="7038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0475258" y="3049945"/>
            <a:ext cx="1321172" cy="707886"/>
          </a:xfrm>
          <a:prstGeom prst="rect">
            <a:avLst/>
          </a:prstGeom>
          <a:solidFill>
            <a:srgbClr val="F13DF1"/>
          </a:solidFill>
          <a:ln>
            <a:solidFill>
              <a:srgbClr val="F13DF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nsolas" panose="020B0609020204030204" pitchFamily="49" charset="0"/>
              </a:rPr>
              <a:t>Own Artwork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29600" y="4625788"/>
            <a:ext cx="1855693" cy="1169894"/>
          </a:xfrm>
          <a:prstGeom prst="rect">
            <a:avLst/>
          </a:prstGeom>
          <a:noFill/>
          <a:ln w="38100">
            <a:solidFill>
              <a:srgbClr val="F13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536575" y="268248"/>
            <a:ext cx="3146614" cy="1169894"/>
          </a:xfrm>
          <a:prstGeom prst="rect">
            <a:avLst/>
          </a:prstGeom>
          <a:noFill/>
          <a:ln w="38100">
            <a:solidFill>
              <a:srgbClr val="F13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69541" y="3351585"/>
            <a:ext cx="1116108" cy="1169894"/>
          </a:xfrm>
          <a:prstGeom prst="rect">
            <a:avLst/>
          </a:prstGeom>
          <a:noFill/>
          <a:ln w="38100">
            <a:solidFill>
              <a:srgbClr val="F13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0488710" y="3863461"/>
            <a:ext cx="1344698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nsolas" panose="020B0609020204030204" pitchFamily="49" charset="0"/>
              </a:rPr>
              <a:t>Personal Response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6990" y="2448094"/>
            <a:ext cx="2023786" cy="50504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970241" y="2985875"/>
            <a:ext cx="2023786" cy="50504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405213" y="3443912"/>
            <a:ext cx="2023786" cy="50504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68185" y="6243900"/>
            <a:ext cx="2023786" cy="50504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994027" y="4686089"/>
            <a:ext cx="2141444" cy="6523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8485094" y="5812174"/>
            <a:ext cx="1480856" cy="6523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994027" y="5844028"/>
            <a:ext cx="2141444" cy="6523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933514" y="3698618"/>
            <a:ext cx="2141444" cy="6523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218888" y="5149196"/>
            <a:ext cx="1393454" cy="6948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8409452" y="2352158"/>
            <a:ext cx="1393454" cy="45656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537540" y="4332618"/>
            <a:ext cx="1362358" cy="45656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8440548" y="3957590"/>
            <a:ext cx="1362358" cy="65170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10475257" y="4668765"/>
            <a:ext cx="1358151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nsolas" panose="020B0609020204030204" pitchFamily="49" charset="0"/>
              </a:rPr>
              <a:t>Keywords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19546" y="3964664"/>
            <a:ext cx="474008" cy="1425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695888" y="4109916"/>
            <a:ext cx="474008" cy="1425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2485781" y="4997579"/>
            <a:ext cx="474008" cy="1425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064749" y="5584372"/>
            <a:ext cx="474008" cy="1425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627595" y="2380709"/>
            <a:ext cx="474008" cy="1425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10465173" y="5210735"/>
            <a:ext cx="1370155" cy="4924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Consolas" panose="020B0609020204030204" pitchFamily="49" charset="0"/>
              </a:rPr>
              <a:t>Appropriate presentation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66481" y="174811"/>
            <a:ext cx="9318812" cy="6574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178" y="707145"/>
            <a:ext cx="638806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latin typeface="Consolas" panose="020B0609020204030204" pitchFamily="49" charset="0"/>
                <a:cs typeface="Consolas" panose="020B0609020204030204" pitchFamily="49" charset="0"/>
              </a:rPr>
              <a:t>Artist Research - 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178" y="123155"/>
            <a:ext cx="568266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GCSE </a:t>
            </a:r>
            <a:r>
              <a:rPr lang="en-GB" sz="2000">
                <a:latin typeface="Consolas" panose="020B0609020204030204" pitchFamily="49" charset="0"/>
                <a:cs typeface="Consolas" panose="020B0609020204030204" pitchFamily="49" charset="0"/>
              </a:rPr>
              <a:t>EXAM </a:t>
            </a:r>
            <a:r>
              <a:rPr lang="en-GB" sz="2000" smtClean="0">
                <a:latin typeface="Consolas" panose="020B0609020204030204" pitchFamily="49" charset="0"/>
                <a:cs typeface="Consolas" panose="020B0609020204030204" pitchFamily="49" charset="0"/>
              </a:rPr>
              <a:t>2025 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– final 40% of your GCSE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7137" y="1533464"/>
            <a:ext cx="4788205" cy="501675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chemeClr val="bg1"/>
                </a:solidFill>
                <a:latin typeface="Consolas" panose="020B0609020204030204" pitchFamily="49" charset="0"/>
              </a:rPr>
              <a:t>What does a grade 7+ artist research sheet include?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A short biography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A critical and in depth personal response to the 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High quality printed images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A direct copy of a piece of 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At least one piece of work which has been inspired by your artist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Titles – Artist research, artist name and theme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Carefully thought out presentation and media used with skill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177" y="1543606"/>
            <a:ext cx="3866931" cy="501675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chemeClr val="bg1"/>
                </a:solidFill>
                <a:latin typeface="Consolas" panose="020B0609020204030204" pitchFamily="49" charset="0"/>
              </a:rPr>
              <a:t>What does a grade 5 artist research sheet include?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Basic factual information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Your own personal response to the artists 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High quality printed images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A direct copy of a piece of 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Titles – Artist research, artist name and theme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Careful presentation linked to your artist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8198" y="3633974"/>
            <a:ext cx="2979748" cy="181588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onsolas" panose="020B0609020204030204" pitchFamily="49" charset="0"/>
              </a:rPr>
              <a:t>Presentation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Think about layout and balancing your sheet.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Include all 3 titles.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Ensure that your sheets link in terms of presentation (to your theme and to each other).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246" y="165420"/>
            <a:ext cx="3081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HINTS AND TIPS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GB" i="1" dirty="0">
                <a:latin typeface="Consolas" panose="020B0609020204030204" pitchFamily="49" charset="0"/>
              </a:rPr>
              <a:t>Select an artist who inspires you.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GB" i="1" dirty="0">
                <a:latin typeface="Consolas" panose="020B0609020204030204" pitchFamily="49" charset="0"/>
              </a:rPr>
              <a:t>Select someone who works in a way that you would like to.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GB" i="1" dirty="0">
                <a:latin typeface="Consolas" panose="020B0609020204030204" pitchFamily="49" charset="0"/>
              </a:rPr>
              <a:t>Don’t waffle when writing about artists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GB" i="1" dirty="0">
                <a:latin typeface="Consolas" panose="020B0609020204030204" pitchFamily="49" charset="0"/>
              </a:rPr>
              <a:t>Make your written work as visual as you can (highlight key words).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7246" y="5502090"/>
            <a:ext cx="3081652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800" b="1" u="sng"/>
              <a:t>DEADLINE  </a:t>
            </a:r>
            <a:r>
              <a:rPr lang="en-GB" sz="3800" b="1" u="sng" smtClean="0"/>
              <a:t>Thurs 6</a:t>
            </a:r>
            <a:r>
              <a:rPr lang="en-GB" sz="3800" b="1" u="sng" baseline="30000" smtClean="0"/>
              <a:t>th</a:t>
            </a:r>
            <a:r>
              <a:rPr lang="en-GB" sz="3800" b="1" u="sng" smtClean="0"/>
              <a:t> </a:t>
            </a:r>
            <a:r>
              <a:rPr lang="en-GB" sz="3800" b="1" u="sng" smtClean="0"/>
              <a:t>Feb</a:t>
            </a:r>
            <a:endParaRPr lang="en-GB" sz="3800" b="1" u="sng" dirty="0"/>
          </a:p>
        </p:txBody>
      </p:sp>
    </p:spTree>
    <p:extLst>
      <p:ext uri="{BB962C8B-B14F-4D97-AF65-F5344CB8AC3E}">
        <p14:creationId xmlns:p14="http://schemas.microsoft.com/office/powerpoint/2010/main" val="174576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2028</Words>
  <Application>Microsoft Office PowerPoint</Application>
  <PresentationFormat>Widescreen</PresentationFormat>
  <Paragraphs>289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Wingdings</vt:lpstr>
      <vt:lpstr>Office Theme</vt:lpstr>
      <vt:lpstr>GCSE ART &amp; DESIGN EXTERNALLY SET TASK (EXAM)</vt:lpstr>
      <vt:lpstr>Initial Ideas Research Task</vt:lpstr>
      <vt:lpstr>GCSE ART &amp; DESIGN EXTERNALLY SET TASK (EXAM)</vt:lpstr>
      <vt:lpstr>PowerPoint Presentation</vt:lpstr>
      <vt:lpstr>PowerPoint Presentation</vt:lpstr>
      <vt:lpstr>GCSE ART &amp; DESIGN PPE/EXTERNALLY SET TASK (EXAM)</vt:lpstr>
      <vt:lpstr>Artist Research</vt:lpstr>
      <vt:lpstr>PowerPoint Presentation</vt:lpstr>
      <vt:lpstr>PowerPoint Presentation</vt:lpstr>
      <vt:lpstr>PowerPoint Presentation</vt:lpstr>
      <vt:lpstr>PowerPoint Presentation</vt:lpstr>
      <vt:lpstr>GCSE ART &amp; DESIGN EXTERNALLY SET TASK (EXAM)</vt:lpstr>
      <vt:lpstr>PowerPoint Presentation</vt:lpstr>
      <vt:lpstr>PowerPoint Presentation</vt:lpstr>
      <vt:lpstr>GCSE ART &amp; DESIGN EXTERNALLY SET TASK (EXAM)</vt:lpstr>
      <vt:lpstr>PowerPoint Presentation</vt:lpstr>
      <vt:lpstr>GCSE ART &amp; DESIGN EXTERNALLY SET TASK (EXAM)</vt:lpstr>
      <vt:lpstr>PowerPoint Presentation</vt:lpstr>
      <vt:lpstr>PowerPoint Presentation</vt:lpstr>
      <vt:lpstr>GCSE ART &amp; DESIGN EXTERNALLY SET TASK (EXAM)</vt:lpstr>
      <vt:lpstr>Planning your final piece/exam</vt:lpstr>
    </vt:vector>
  </TitlesOfParts>
  <Company>Weston Road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McGurrin</dc:creator>
  <cp:lastModifiedBy>Daniel Roberts-Mcgurrin (Endon Staff)</cp:lastModifiedBy>
  <cp:revision>29</cp:revision>
  <dcterms:created xsi:type="dcterms:W3CDTF">2020-06-10T14:24:35Z</dcterms:created>
  <dcterms:modified xsi:type="dcterms:W3CDTF">2025-01-02T14:52:06Z</dcterms:modified>
</cp:coreProperties>
</file>