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7"/>
  </p:notesMasterIdLst>
  <p:sldIdLst>
    <p:sldId id="257" r:id="rId2"/>
    <p:sldId id="265" r:id="rId3"/>
    <p:sldId id="271" r:id="rId4"/>
    <p:sldId id="270" r:id="rId5"/>
    <p:sldId id="272" r:id="rId6"/>
  </p:sldIdLst>
  <p:sldSz cx="7589838" cy="10698163"/>
  <p:notesSz cx="6858000" cy="9144000"/>
  <p:embeddedFontLst>
    <p:embeddedFont>
      <p:font typeface="Amatic SC" pitchFamily="2" charset="-79"/>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0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505ED0-0431-45FA-A5BE-7E9E30799241}">
  <a:tblStyle styleId="{40505ED0-0431-45FA-A5BE-7E9E307992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9"/>
    <p:restoredTop sz="94982"/>
  </p:normalViewPr>
  <p:slideViewPr>
    <p:cSldViewPr snapToGrid="0">
      <p:cViewPr>
        <p:scale>
          <a:sx n="126" d="100"/>
          <a:sy n="126" d="100"/>
        </p:scale>
        <p:origin x="872" y="-2208"/>
      </p:cViewPr>
      <p:guideLst>
        <p:guide orient="horz" pos="3370"/>
        <p:guide pos="2390"/>
      </p:guideLst>
    </p:cSldViewPr>
  </p:slideViewPr>
  <p:notesTextViewPr>
    <p:cViewPr>
      <p:scale>
        <a:sx n="1" d="1"/>
        <a:sy n="1" d="1"/>
      </p:scale>
      <p:origin x="0" y="0"/>
    </p:cViewPr>
  </p:notesTextViewPr>
  <p:sorterViewPr>
    <p:cViewPr>
      <p:scale>
        <a:sx n="121" d="100"/>
        <a:sy n="12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3052" y="685800"/>
            <a:ext cx="2432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493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86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9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231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78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8718" y="1548715"/>
            <a:ext cx="7072200" cy="4269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8711" y="5894977"/>
            <a:ext cx="7072200" cy="1648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8711" y="2397147"/>
            <a:ext cx="7072200" cy="7106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8711"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010895"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8711" y="1155647"/>
            <a:ext cx="2330700" cy="1572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8711" y="2890367"/>
            <a:ext cx="2330700" cy="66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6908" y="936312"/>
            <a:ext cx="5285400" cy="8508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0365" y="2565003"/>
            <a:ext cx="3357600" cy="3083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0365" y="5830393"/>
            <a:ext cx="3357600" cy="256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99788" y="1506075"/>
            <a:ext cx="3184800" cy="76857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8711" y="8799592"/>
            <a:ext cx="4979100" cy="1258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8711" y="2300739"/>
            <a:ext cx="7072200" cy="4084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8711" y="6556625"/>
            <a:ext cx="7072200" cy="2705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8711" y="925652"/>
            <a:ext cx="7072200" cy="1191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8711" y="2397147"/>
            <a:ext cx="7072200" cy="7106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32145" y="9699486"/>
            <a:ext cx="455400" cy="818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700" y="-5476"/>
            <a:ext cx="7589400" cy="106986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21563"/>
            <a:ext cx="7202714" cy="10220903"/>
          </a:xfrm>
          <a:custGeom>
            <a:avLst/>
            <a:gdLst>
              <a:gd name="connsiteX0" fmla="*/ 0 w 7202714"/>
              <a:gd name="connsiteY0" fmla="*/ 65977 h 10220903"/>
              <a:gd name="connsiteX1" fmla="*/ 65977 w 7202714"/>
              <a:gd name="connsiteY1" fmla="*/ 0 h 10220903"/>
              <a:gd name="connsiteX2" fmla="*/ 779481 w 7202714"/>
              <a:gd name="connsiteY2" fmla="*/ 0 h 10220903"/>
              <a:gd name="connsiteX3" fmla="*/ 1280862 w 7202714"/>
              <a:gd name="connsiteY3" fmla="*/ 0 h 10220903"/>
              <a:gd name="connsiteX4" fmla="*/ 1994366 w 7202714"/>
              <a:gd name="connsiteY4" fmla="*/ 0 h 10220903"/>
              <a:gd name="connsiteX5" fmla="*/ 2566455 w 7202714"/>
              <a:gd name="connsiteY5" fmla="*/ 0 h 10220903"/>
              <a:gd name="connsiteX6" fmla="*/ 3067836 w 7202714"/>
              <a:gd name="connsiteY6" fmla="*/ 0 h 10220903"/>
              <a:gd name="connsiteX7" fmla="*/ 3498510 w 7202714"/>
              <a:gd name="connsiteY7" fmla="*/ 0 h 10220903"/>
              <a:gd name="connsiteX8" fmla="*/ 3999891 w 7202714"/>
              <a:gd name="connsiteY8" fmla="*/ 0 h 10220903"/>
              <a:gd name="connsiteX9" fmla="*/ 4501272 w 7202714"/>
              <a:gd name="connsiteY9" fmla="*/ 0 h 10220903"/>
              <a:gd name="connsiteX10" fmla="*/ 5144068 w 7202714"/>
              <a:gd name="connsiteY10" fmla="*/ 0 h 10220903"/>
              <a:gd name="connsiteX11" fmla="*/ 5786865 w 7202714"/>
              <a:gd name="connsiteY11" fmla="*/ 0 h 10220903"/>
              <a:gd name="connsiteX12" fmla="*/ 6358953 w 7202714"/>
              <a:gd name="connsiteY12" fmla="*/ 0 h 10220903"/>
              <a:gd name="connsiteX13" fmla="*/ 7136737 w 7202714"/>
              <a:gd name="connsiteY13" fmla="*/ 0 h 10220903"/>
              <a:gd name="connsiteX14" fmla="*/ 7202714 w 7202714"/>
              <a:gd name="connsiteY14" fmla="*/ 65977 h 10220903"/>
              <a:gd name="connsiteX15" fmla="*/ 7202714 w 7202714"/>
              <a:gd name="connsiteY15" fmla="*/ 435905 h 10220903"/>
              <a:gd name="connsiteX16" fmla="*/ 7202714 w 7202714"/>
              <a:gd name="connsiteY16" fmla="*/ 1209391 h 10220903"/>
              <a:gd name="connsiteX17" fmla="*/ 7202714 w 7202714"/>
              <a:gd name="connsiteY17" fmla="*/ 2083767 h 10220903"/>
              <a:gd name="connsiteX18" fmla="*/ 7202714 w 7202714"/>
              <a:gd name="connsiteY18" fmla="*/ 2453695 h 10220903"/>
              <a:gd name="connsiteX19" fmla="*/ 7202714 w 7202714"/>
              <a:gd name="connsiteY19" fmla="*/ 3328071 h 10220903"/>
              <a:gd name="connsiteX20" fmla="*/ 7202714 w 7202714"/>
              <a:gd name="connsiteY20" fmla="*/ 4202446 h 10220903"/>
              <a:gd name="connsiteX21" fmla="*/ 7202714 w 7202714"/>
              <a:gd name="connsiteY21" fmla="*/ 4572374 h 10220903"/>
              <a:gd name="connsiteX22" fmla="*/ 7202714 w 7202714"/>
              <a:gd name="connsiteY22" fmla="*/ 5244971 h 10220903"/>
              <a:gd name="connsiteX23" fmla="*/ 7202714 w 7202714"/>
              <a:gd name="connsiteY23" fmla="*/ 5816678 h 10220903"/>
              <a:gd name="connsiteX24" fmla="*/ 7202714 w 7202714"/>
              <a:gd name="connsiteY24" fmla="*/ 6388385 h 10220903"/>
              <a:gd name="connsiteX25" fmla="*/ 7202714 w 7202714"/>
              <a:gd name="connsiteY25" fmla="*/ 6960092 h 10220903"/>
              <a:gd name="connsiteX26" fmla="*/ 7202714 w 7202714"/>
              <a:gd name="connsiteY26" fmla="*/ 7330020 h 10220903"/>
              <a:gd name="connsiteX27" fmla="*/ 7202714 w 7202714"/>
              <a:gd name="connsiteY27" fmla="*/ 8204396 h 10220903"/>
              <a:gd name="connsiteX28" fmla="*/ 7202714 w 7202714"/>
              <a:gd name="connsiteY28" fmla="*/ 9078771 h 10220903"/>
              <a:gd name="connsiteX29" fmla="*/ 7202714 w 7202714"/>
              <a:gd name="connsiteY29" fmla="*/ 9448700 h 10220903"/>
              <a:gd name="connsiteX30" fmla="*/ 7202714 w 7202714"/>
              <a:gd name="connsiteY30" fmla="*/ 10154926 h 10220903"/>
              <a:gd name="connsiteX31" fmla="*/ 7136737 w 7202714"/>
              <a:gd name="connsiteY31" fmla="*/ 10220903 h 10220903"/>
              <a:gd name="connsiteX32" fmla="*/ 6423233 w 7202714"/>
              <a:gd name="connsiteY32" fmla="*/ 10220903 h 10220903"/>
              <a:gd name="connsiteX33" fmla="*/ 5921852 w 7202714"/>
              <a:gd name="connsiteY33" fmla="*/ 10220903 h 10220903"/>
              <a:gd name="connsiteX34" fmla="*/ 5420471 w 7202714"/>
              <a:gd name="connsiteY34" fmla="*/ 10220903 h 10220903"/>
              <a:gd name="connsiteX35" fmla="*/ 4706967 w 7202714"/>
              <a:gd name="connsiteY35" fmla="*/ 10220903 h 10220903"/>
              <a:gd name="connsiteX36" fmla="*/ 4276293 w 7202714"/>
              <a:gd name="connsiteY36" fmla="*/ 10220903 h 10220903"/>
              <a:gd name="connsiteX37" fmla="*/ 3704204 w 7202714"/>
              <a:gd name="connsiteY37" fmla="*/ 10220903 h 10220903"/>
              <a:gd name="connsiteX38" fmla="*/ 3061408 w 7202714"/>
              <a:gd name="connsiteY38" fmla="*/ 10220903 h 10220903"/>
              <a:gd name="connsiteX39" fmla="*/ 2560027 w 7202714"/>
              <a:gd name="connsiteY39" fmla="*/ 10220903 h 10220903"/>
              <a:gd name="connsiteX40" fmla="*/ 1775815 w 7202714"/>
              <a:gd name="connsiteY40" fmla="*/ 10220903 h 10220903"/>
              <a:gd name="connsiteX41" fmla="*/ 1345142 w 7202714"/>
              <a:gd name="connsiteY41" fmla="*/ 10220903 h 10220903"/>
              <a:gd name="connsiteX42" fmla="*/ 914468 w 7202714"/>
              <a:gd name="connsiteY42" fmla="*/ 10220903 h 10220903"/>
              <a:gd name="connsiteX43" fmla="*/ 65977 w 7202714"/>
              <a:gd name="connsiteY43" fmla="*/ 10220903 h 10220903"/>
              <a:gd name="connsiteX44" fmla="*/ 0 w 7202714"/>
              <a:gd name="connsiteY44" fmla="*/ 10154926 h 10220903"/>
              <a:gd name="connsiteX45" fmla="*/ 0 w 7202714"/>
              <a:gd name="connsiteY45" fmla="*/ 9482329 h 10220903"/>
              <a:gd name="connsiteX46" fmla="*/ 0 w 7202714"/>
              <a:gd name="connsiteY46" fmla="*/ 8607954 h 10220903"/>
              <a:gd name="connsiteX47" fmla="*/ 0 w 7202714"/>
              <a:gd name="connsiteY47" fmla="*/ 7935357 h 10220903"/>
              <a:gd name="connsiteX48" fmla="*/ 0 w 7202714"/>
              <a:gd name="connsiteY48" fmla="*/ 7565429 h 10220903"/>
              <a:gd name="connsiteX49" fmla="*/ 0 w 7202714"/>
              <a:gd name="connsiteY49" fmla="*/ 6691054 h 10220903"/>
              <a:gd name="connsiteX50" fmla="*/ 0 w 7202714"/>
              <a:gd name="connsiteY50" fmla="*/ 6018457 h 10220903"/>
              <a:gd name="connsiteX51" fmla="*/ 0 w 7202714"/>
              <a:gd name="connsiteY51" fmla="*/ 5345860 h 10220903"/>
              <a:gd name="connsiteX52" fmla="*/ 0 w 7202714"/>
              <a:gd name="connsiteY52" fmla="*/ 4875043 h 10220903"/>
              <a:gd name="connsiteX53" fmla="*/ 0 w 7202714"/>
              <a:gd name="connsiteY53" fmla="*/ 4000667 h 10220903"/>
              <a:gd name="connsiteX54" fmla="*/ 0 w 7202714"/>
              <a:gd name="connsiteY54" fmla="*/ 3529849 h 10220903"/>
              <a:gd name="connsiteX55" fmla="*/ 0 w 7202714"/>
              <a:gd name="connsiteY55" fmla="*/ 2655474 h 10220903"/>
              <a:gd name="connsiteX56" fmla="*/ 0 w 7202714"/>
              <a:gd name="connsiteY56" fmla="*/ 2285546 h 10220903"/>
              <a:gd name="connsiteX57" fmla="*/ 0 w 7202714"/>
              <a:gd name="connsiteY57" fmla="*/ 1512060 h 10220903"/>
              <a:gd name="connsiteX58" fmla="*/ 0 w 7202714"/>
              <a:gd name="connsiteY58" fmla="*/ 637684 h 10220903"/>
              <a:gd name="connsiteX59" fmla="*/ 0 w 7202714"/>
              <a:gd name="connsiteY59" fmla="*/ 65977 h 102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220903"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193919" y="171879"/>
                  <a:pt x="7192236" y="253897"/>
                  <a:pt x="7202714" y="435905"/>
                </a:cubicBezTo>
                <a:cubicBezTo>
                  <a:pt x="7213192" y="617913"/>
                  <a:pt x="7227707" y="960109"/>
                  <a:pt x="7202714" y="1209391"/>
                </a:cubicBezTo>
                <a:cubicBezTo>
                  <a:pt x="7177721" y="1458673"/>
                  <a:pt x="7240436" y="1679810"/>
                  <a:pt x="7202714" y="2083767"/>
                </a:cubicBezTo>
                <a:cubicBezTo>
                  <a:pt x="7164992" y="2487724"/>
                  <a:pt x="7198438" y="2377432"/>
                  <a:pt x="7202714" y="2453695"/>
                </a:cubicBezTo>
                <a:cubicBezTo>
                  <a:pt x="7206990" y="2529958"/>
                  <a:pt x="7179992" y="3039961"/>
                  <a:pt x="7202714" y="3328071"/>
                </a:cubicBezTo>
                <a:cubicBezTo>
                  <a:pt x="7225436" y="3616181"/>
                  <a:pt x="7213526" y="3765585"/>
                  <a:pt x="7202714" y="4202446"/>
                </a:cubicBezTo>
                <a:cubicBezTo>
                  <a:pt x="7191902" y="4639308"/>
                  <a:pt x="7196245" y="4464261"/>
                  <a:pt x="7202714" y="4572374"/>
                </a:cubicBezTo>
                <a:cubicBezTo>
                  <a:pt x="7209183" y="4680487"/>
                  <a:pt x="7173563" y="4964056"/>
                  <a:pt x="7202714" y="5244971"/>
                </a:cubicBezTo>
                <a:cubicBezTo>
                  <a:pt x="7231865" y="5525886"/>
                  <a:pt x="7200023" y="5699786"/>
                  <a:pt x="7202714" y="5816678"/>
                </a:cubicBezTo>
                <a:cubicBezTo>
                  <a:pt x="7205405" y="5933570"/>
                  <a:pt x="7213408" y="6237379"/>
                  <a:pt x="7202714" y="6388385"/>
                </a:cubicBezTo>
                <a:cubicBezTo>
                  <a:pt x="7192020" y="6539391"/>
                  <a:pt x="7224828" y="6798570"/>
                  <a:pt x="7202714" y="6960092"/>
                </a:cubicBezTo>
                <a:cubicBezTo>
                  <a:pt x="7180600" y="7121614"/>
                  <a:pt x="7186873" y="7242037"/>
                  <a:pt x="7202714" y="7330020"/>
                </a:cubicBezTo>
                <a:cubicBezTo>
                  <a:pt x="7218555" y="7418003"/>
                  <a:pt x="7161410" y="7923768"/>
                  <a:pt x="7202714" y="8204396"/>
                </a:cubicBezTo>
                <a:cubicBezTo>
                  <a:pt x="7244018" y="8485024"/>
                  <a:pt x="7201352" y="8676974"/>
                  <a:pt x="7202714" y="9078771"/>
                </a:cubicBezTo>
                <a:cubicBezTo>
                  <a:pt x="7204076" y="9480569"/>
                  <a:pt x="7213449" y="9266665"/>
                  <a:pt x="7202714" y="9448700"/>
                </a:cubicBezTo>
                <a:cubicBezTo>
                  <a:pt x="7191979" y="9630735"/>
                  <a:pt x="7181705" y="9928805"/>
                  <a:pt x="7202714" y="10154926"/>
                </a:cubicBezTo>
                <a:cubicBezTo>
                  <a:pt x="7199525" y="10195119"/>
                  <a:pt x="7175488" y="10222290"/>
                  <a:pt x="7136737" y="10220903"/>
                </a:cubicBezTo>
                <a:cubicBezTo>
                  <a:pt x="6921099" y="10216412"/>
                  <a:pt x="6629217" y="10192917"/>
                  <a:pt x="6423233" y="10220903"/>
                </a:cubicBezTo>
                <a:cubicBezTo>
                  <a:pt x="6217249" y="10248889"/>
                  <a:pt x="6148942" y="10217260"/>
                  <a:pt x="5921852" y="10220903"/>
                </a:cubicBezTo>
                <a:cubicBezTo>
                  <a:pt x="5694762" y="10224546"/>
                  <a:pt x="5561904" y="10236968"/>
                  <a:pt x="5420471" y="10220903"/>
                </a:cubicBezTo>
                <a:cubicBezTo>
                  <a:pt x="5279038" y="10204838"/>
                  <a:pt x="5022149" y="10253213"/>
                  <a:pt x="4706967" y="10220903"/>
                </a:cubicBezTo>
                <a:cubicBezTo>
                  <a:pt x="4391785" y="10188593"/>
                  <a:pt x="4426392" y="10218831"/>
                  <a:pt x="4276293" y="10220903"/>
                </a:cubicBezTo>
                <a:cubicBezTo>
                  <a:pt x="4126194" y="10222975"/>
                  <a:pt x="3975229" y="10210391"/>
                  <a:pt x="3704204" y="10220903"/>
                </a:cubicBezTo>
                <a:cubicBezTo>
                  <a:pt x="3433179" y="10231415"/>
                  <a:pt x="3203239" y="10238399"/>
                  <a:pt x="3061408" y="10220903"/>
                </a:cubicBezTo>
                <a:cubicBezTo>
                  <a:pt x="2919577" y="10203407"/>
                  <a:pt x="2678914" y="10196476"/>
                  <a:pt x="2560027" y="10220903"/>
                </a:cubicBezTo>
                <a:cubicBezTo>
                  <a:pt x="2441140" y="10245330"/>
                  <a:pt x="2010997" y="10219543"/>
                  <a:pt x="1775815" y="10220903"/>
                </a:cubicBezTo>
                <a:cubicBezTo>
                  <a:pt x="1540633" y="10222263"/>
                  <a:pt x="1503129" y="10229153"/>
                  <a:pt x="1345142" y="10220903"/>
                </a:cubicBezTo>
                <a:cubicBezTo>
                  <a:pt x="1187155" y="10212653"/>
                  <a:pt x="1098301" y="10216153"/>
                  <a:pt x="914468" y="10220903"/>
                </a:cubicBezTo>
                <a:cubicBezTo>
                  <a:pt x="730635" y="10225653"/>
                  <a:pt x="364462" y="10213647"/>
                  <a:pt x="65977" y="10220903"/>
                </a:cubicBezTo>
                <a:cubicBezTo>
                  <a:pt x="26171" y="10221346"/>
                  <a:pt x="474" y="10197068"/>
                  <a:pt x="0" y="10154926"/>
                </a:cubicBezTo>
                <a:cubicBezTo>
                  <a:pt x="-11675" y="9826361"/>
                  <a:pt x="13448" y="9680989"/>
                  <a:pt x="0" y="9482329"/>
                </a:cubicBezTo>
                <a:cubicBezTo>
                  <a:pt x="-13448" y="9283669"/>
                  <a:pt x="-34519" y="8862667"/>
                  <a:pt x="0" y="8607954"/>
                </a:cubicBezTo>
                <a:cubicBezTo>
                  <a:pt x="34519" y="8353242"/>
                  <a:pt x="-1239" y="8153337"/>
                  <a:pt x="0" y="7935357"/>
                </a:cubicBezTo>
                <a:cubicBezTo>
                  <a:pt x="1239" y="7717377"/>
                  <a:pt x="-16997" y="7678420"/>
                  <a:pt x="0" y="7565429"/>
                </a:cubicBezTo>
                <a:cubicBezTo>
                  <a:pt x="16997" y="7452438"/>
                  <a:pt x="20813" y="7116282"/>
                  <a:pt x="0" y="6691054"/>
                </a:cubicBezTo>
                <a:cubicBezTo>
                  <a:pt x="-20813" y="6265826"/>
                  <a:pt x="11732" y="6225121"/>
                  <a:pt x="0" y="6018457"/>
                </a:cubicBezTo>
                <a:cubicBezTo>
                  <a:pt x="-11732" y="5811793"/>
                  <a:pt x="-1153" y="5656432"/>
                  <a:pt x="0" y="5345860"/>
                </a:cubicBezTo>
                <a:cubicBezTo>
                  <a:pt x="1153" y="5035288"/>
                  <a:pt x="-4776" y="5108509"/>
                  <a:pt x="0" y="4875043"/>
                </a:cubicBezTo>
                <a:cubicBezTo>
                  <a:pt x="4776" y="4641577"/>
                  <a:pt x="-3849" y="4339226"/>
                  <a:pt x="0" y="4000667"/>
                </a:cubicBezTo>
                <a:cubicBezTo>
                  <a:pt x="3849" y="3662108"/>
                  <a:pt x="-19633" y="3677920"/>
                  <a:pt x="0" y="3529849"/>
                </a:cubicBezTo>
                <a:cubicBezTo>
                  <a:pt x="19633" y="3381778"/>
                  <a:pt x="-29035" y="2984834"/>
                  <a:pt x="0" y="2655474"/>
                </a:cubicBezTo>
                <a:cubicBezTo>
                  <a:pt x="29035" y="2326115"/>
                  <a:pt x="-6765" y="2462251"/>
                  <a:pt x="0" y="2285546"/>
                </a:cubicBezTo>
                <a:cubicBezTo>
                  <a:pt x="6765" y="2108841"/>
                  <a:pt x="-1801" y="1830734"/>
                  <a:pt x="0" y="1512060"/>
                </a:cubicBezTo>
                <a:cubicBezTo>
                  <a:pt x="1801" y="1193386"/>
                  <a:pt x="-32482" y="984932"/>
                  <a:pt x="0" y="637684"/>
                </a:cubicBezTo>
                <a:cubicBezTo>
                  <a:pt x="32482" y="290436"/>
                  <a:pt x="-21237" y="349979"/>
                  <a:pt x="0" y="65977"/>
                </a:cubicBezTo>
                <a:close/>
              </a:path>
              <a:path w="7202714" h="10220903"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198692" y="300017"/>
                  <a:pt x="7230837" y="407675"/>
                  <a:pt x="7202714" y="738574"/>
                </a:cubicBezTo>
                <a:cubicBezTo>
                  <a:pt x="7174591" y="1069473"/>
                  <a:pt x="7220480" y="1062419"/>
                  <a:pt x="7202714" y="1209391"/>
                </a:cubicBezTo>
                <a:cubicBezTo>
                  <a:pt x="7184948" y="1356363"/>
                  <a:pt x="7190768" y="1661433"/>
                  <a:pt x="7202714" y="1881988"/>
                </a:cubicBezTo>
                <a:cubicBezTo>
                  <a:pt x="7214660" y="2102543"/>
                  <a:pt x="7208638" y="2560854"/>
                  <a:pt x="7202714" y="2756363"/>
                </a:cubicBezTo>
                <a:cubicBezTo>
                  <a:pt x="7196790" y="2951872"/>
                  <a:pt x="7212965" y="3247709"/>
                  <a:pt x="7202714" y="3428960"/>
                </a:cubicBezTo>
                <a:cubicBezTo>
                  <a:pt x="7192463" y="3610211"/>
                  <a:pt x="7196865" y="3722719"/>
                  <a:pt x="7202714" y="3798888"/>
                </a:cubicBezTo>
                <a:cubicBezTo>
                  <a:pt x="7208563" y="3875057"/>
                  <a:pt x="7214575" y="4043223"/>
                  <a:pt x="7202714" y="4269706"/>
                </a:cubicBezTo>
                <a:cubicBezTo>
                  <a:pt x="7190853" y="4496189"/>
                  <a:pt x="7182135" y="4738208"/>
                  <a:pt x="7202714" y="5144081"/>
                </a:cubicBezTo>
                <a:cubicBezTo>
                  <a:pt x="7223293" y="5549955"/>
                  <a:pt x="7179608" y="5581875"/>
                  <a:pt x="7202714" y="5816678"/>
                </a:cubicBezTo>
                <a:cubicBezTo>
                  <a:pt x="7225820" y="6051481"/>
                  <a:pt x="7224261" y="6063365"/>
                  <a:pt x="7202714" y="6287496"/>
                </a:cubicBezTo>
                <a:cubicBezTo>
                  <a:pt x="7181167" y="6511627"/>
                  <a:pt x="7208749" y="6820173"/>
                  <a:pt x="7202714" y="6960092"/>
                </a:cubicBezTo>
                <a:cubicBezTo>
                  <a:pt x="7196679" y="7100011"/>
                  <a:pt x="7216823" y="7226296"/>
                  <a:pt x="7202714" y="7330020"/>
                </a:cubicBezTo>
                <a:cubicBezTo>
                  <a:pt x="7188605" y="7433744"/>
                  <a:pt x="7213910" y="7546152"/>
                  <a:pt x="7202714" y="7699948"/>
                </a:cubicBezTo>
                <a:cubicBezTo>
                  <a:pt x="7191518" y="7853744"/>
                  <a:pt x="7190152" y="8091514"/>
                  <a:pt x="7202714" y="8372545"/>
                </a:cubicBezTo>
                <a:cubicBezTo>
                  <a:pt x="7215276" y="8653576"/>
                  <a:pt x="7186108" y="8693177"/>
                  <a:pt x="7202714" y="8843363"/>
                </a:cubicBezTo>
                <a:cubicBezTo>
                  <a:pt x="7219320" y="8993549"/>
                  <a:pt x="7169738" y="9705784"/>
                  <a:pt x="7202714" y="10154926"/>
                </a:cubicBezTo>
                <a:cubicBezTo>
                  <a:pt x="7206241" y="10190590"/>
                  <a:pt x="7175985" y="10223218"/>
                  <a:pt x="7136737" y="10220903"/>
                </a:cubicBezTo>
                <a:cubicBezTo>
                  <a:pt x="6778258" y="10227597"/>
                  <a:pt x="6741543" y="10194584"/>
                  <a:pt x="6352525" y="10220903"/>
                </a:cubicBezTo>
                <a:cubicBezTo>
                  <a:pt x="5963507" y="10247222"/>
                  <a:pt x="5801747" y="10212431"/>
                  <a:pt x="5639021" y="10220903"/>
                </a:cubicBezTo>
                <a:cubicBezTo>
                  <a:pt x="5476295" y="10229375"/>
                  <a:pt x="5375848" y="10212160"/>
                  <a:pt x="5137640" y="10220903"/>
                </a:cubicBezTo>
                <a:cubicBezTo>
                  <a:pt x="4899432" y="10229646"/>
                  <a:pt x="4850605" y="10213380"/>
                  <a:pt x="4706967" y="10220903"/>
                </a:cubicBezTo>
                <a:cubicBezTo>
                  <a:pt x="4563329" y="10228426"/>
                  <a:pt x="4346349" y="10235369"/>
                  <a:pt x="4205586" y="10220903"/>
                </a:cubicBezTo>
                <a:cubicBezTo>
                  <a:pt x="4064823" y="10206437"/>
                  <a:pt x="3748357" y="10252320"/>
                  <a:pt x="3492082" y="10220903"/>
                </a:cubicBezTo>
                <a:cubicBezTo>
                  <a:pt x="3235807" y="10189486"/>
                  <a:pt x="3100492" y="10205877"/>
                  <a:pt x="2990700" y="10220903"/>
                </a:cubicBezTo>
                <a:cubicBezTo>
                  <a:pt x="2880908" y="10235929"/>
                  <a:pt x="2726554" y="10227018"/>
                  <a:pt x="2560027" y="10220903"/>
                </a:cubicBezTo>
                <a:cubicBezTo>
                  <a:pt x="2393500" y="10214788"/>
                  <a:pt x="2160974" y="10235937"/>
                  <a:pt x="2058646" y="10220903"/>
                </a:cubicBezTo>
                <a:cubicBezTo>
                  <a:pt x="1956318" y="10205869"/>
                  <a:pt x="1771558" y="10229993"/>
                  <a:pt x="1486557" y="10220903"/>
                </a:cubicBezTo>
                <a:cubicBezTo>
                  <a:pt x="1201556" y="10211813"/>
                  <a:pt x="1072777" y="10244206"/>
                  <a:pt x="843761" y="10220903"/>
                </a:cubicBezTo>
                <a:cubicBezTo>
                  <a:pt x="614745" y="10197600"/>
                  <a:pt x="271939" y="10186310"/>
                  <a:pt x="65977" y="10220903"/>
                </a:cubicBezTo>
                <a:cubicBezTo>
                  <a:pt x="30163" y="10222506"/>
                  <a:pt x="8205" y="10195181"/>
                  <a:pt x="0" y="10154926"/>
                </a:cubicBezTo>
                <a:cubicBezTo>
                  <a:pt x="375" y="9936543"/>
                  <a:pt x="10760" y="9755938"/>
                  <a:pt x="0" y="9482329"/>
                </a:cubicBezTo>
                <a:cubicBezTo>
                  <a:pt x="-10760" y="9208720"/>
                  <a:pt x="10513" y="8991134"/>
                  <a:pt x="0" y="8708843"/>
                </a:cubicBezTo>
                <a:cubicBezTo>
                  <a:pt x="-10513" y="8426552"/>
                  <a:pt x="5055" y="8345117"/>
                  <a:pt x="0" y="8137136"/>
                </a:cubicBezTo>
                <a:cubicBezTo>
                  <a:pt x="-5055" y="7929155"/>
                  <a:pt x="4623" y="7617232"/>
                  <a:pt x="0" y="7363650"/>
                </a:cubicBezTo>
                <a:cubicBezTo>
                  <a:pt x="-4623" y="7110068"/>
                  <a:pt x="-18354" y="7031930"/>
                  <a:pt x="0" y="6892832"/>
                </a:cubicBezTo>
                <a:cubicBezTo>
                  <a:pt x="18354" y="6753734"/>
                  <a:pt x="10272" y="6381879"/>
                  <a:pt x="0" y="6220236"/>
                </a:cubicBezTo>
                <a:cubicBezTo>
                  <a:pt x="-10272" y="6058593"/>
                  <a:pt x="17448" y="5989323"/>
                  <a:pt x="0" y="5850308"/>
                </a:cubicBezTo>
                <a:cubicBezTo>
                  <a:pt x="-17448" y="5711293"/>
                  <a:pt x="11051" y="5385648"/>
                  <a:pt x="0" y="4975932"/>
                </a:cubicBezTo>
                <a:cubicBezTo>
                  <a:pt x="-11051" y="4566216"/>
                  <a:pt x="-14308" y="4460848"/>
                  <a:pt x="0" y="4303336"/>
                </a:cubicBezTo>
                <a:cubicBezTo>
                  <a:pt x="14308" y="4145824"/>
                  <a:pt x="12748" y="3703481"/>
                  <a:pt x="0" y="3428960"/>
                </a:cubicBezTo>
                <a:cubicBezTo>
                  <a:pt x="-12748" y="3154439"/>
                  <a:pt x="-3006" y="3135309"/>
                  <a:pt x="0" y="2857253"/>
                </a:cubicBezTo>
                <a:cubicBezTo>
                  <a:pt x="3006" y="2579197"/>
                  <a:pt x="-18838" y="2539254"/>
                  <a:pt x="0" y="2386435"/>
                </a:cubicBezTo>
                <a:cubicBezTo>
                  <a:pt x="18838" y="2233616"/>
                  <a:pt x="-639" y="1868726"/>
                  <a:pt x="0" y="1713839"/>
                </a:cubicBezTo>
                <a:cubicBezTo>
                  <a:pt x="639" y="1558952"/>
                  <a:pt x="3114" y="1169001"/>
                  <a:pt x="0" y="940353"/>
                </a:cubicBezTo>
                <a:cubicBezTo>
                  <a:pt x="-3114" y="711705"/>
                  <a:pt x="27614" y="476554"/>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Google Shape;66;p13"/>
          <p:cNvSpPr txBox="1"/>
          <p:nvPr/>
        </p:nvSpPr>
        <p:spPr>
          <a:xfrm>
            <a:off x="263839" y="551048"/>
            <a:ext cx="3116113" cy="371251"/>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dirty="0">
                <a:latin typeface="Amatic SC"/>
                <a:ea typeface="Amatic SC"/>
                <a:cs typeface="Amatic SC"/>
                <a:sym typeface="Amatic SC"/>
              </a:rPr>
              <a:t>Read the Student answer to the question below. </a:t>
            </a:r>
            <a:endParaRPr sz="1300" b="1" dirty="0"/>
          </a:p>
          <a:p>
            <a:pPr marL="0" lvl="0" indent="0" algn="l" rtl="0">
              <a:spcBef>
                <a:spcPts val="0"/>
              </a:spcBef>
              <a:spcAft>
                <a:spcPts val="0"/>
              </a:spcAft>
              <a:buClr>
                <a:srgbClr val="000000"/>
              </a:buClr>
              <a:buSzPts val="1100"/>
              <a:buFont typeface="Arial"/>
              <a:buNone/>
            </a:pPr>
            <a:endParaRPr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104098" y="70932"/>
            <a:ext cx="2852159" cy="4932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dirty="0">
                <a:solidFill>
                  <a:schemeClr val="accent6">
                    <a:lumMod val="50000"/>
                  </a:schemeClr>
                </a:solidFill>
                <a:latin typeface="Amatic SC"/>
                <a:ea typeface="Amatic SC"/>
                <a:cs typeface="Amatic SC"/>
                <a:sym typeface="Amatic SC"/>
              </a:rPr>
              <a:t>Urban Issues and Challenges</a:t>
            </a:r>
            <a:endParaRPr sz="11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0782" y="177784"/>
            <a:ext cx="2526022" cy="279579"/>
          </a:xfrm>
          <a:prstGeom prst="rect">
            <a:avLst/>
          </a:prstGeom>
        </p:spPr>
      </p:pic>
      <p:sp>
        <p:nvSpPr>
          <p:cNvPr id="121" name="Google Shape;66;p13">
            <a:extLst>
              <a:ext uri="{FF2B5EF4-FFF2-40B4-BE49-F238E27FC236}">
                <a16:creationId xmlns:a16="http://schemas.microsoft.com/office/drawing/2014/main" id="{453967E4-39CE-B34B-A521-E8C48435E9CB}"/>
              </a:ext>
            </a:extLst>
          </p:cNvPr>
          <p:cNvSpPr txBox="1"/>
          <p:nvPr/>
        </p:nvSpPr>
        <p:spPr>
          <a:xfrm>
            <a:off x="263839" y="968500"/>
            <a:ext cx="7028760" cy="1771791"/>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Q. Assess the extent of the challenges created by urban growth in LICs/NEEs. Use a case study of a city in an LIC/NEE. [9 marks] [+ 3 </a:t>
            </a:r>
            <a:r>
              <a:rPr lang="en-GB" sz="1200" dirty="0" err="1">
                <a:latin typeface="Calibri" panose="020F0502020204030204" pitchFamily="34" charset="0"/>
                <a:ea typeface="Amatic SC"/>
                <a:cs typeface="Calibri" panose="020F0502020204030204" pitchFamily="34" charset="0"/>
                <a:sym typeface="Amatic SC"/>
              </a:rPr>
              <a:t>SPaG</a:t>
            </a:r>
            <a:r>
              <a:rPr lang="en-GB" sz="1200" dirty="0">
                <a:latin typeface="Calibri" panose="020F0502020204030204" pitchFamily="34" charset="0"/>
                <a:ea typeface="Amatic SC"/>
                <a:cs typeface="Calibri" panose="020F0502020204030204" pitchFamily="34" charset="0"/>
                <a:sym typeface="Amatic SC"/>
              </a:rPr>
              <a:t> marks]</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Clr>
                <a:srgbClr val="000000"/>
              </a:buClr>
              <a:buSzPts val="1100"/>
              <a:buFont typeface="Arial"/>
              <a:buNone/>
            </a:pPr>
            <a:endParaRPr lang="en-GB" sz="1200" dirty="0">
              <a:latin typeface="Calibri" panose="020F0502020204030204" pitchFamily="34" charset="0"/>
              <a:cs typeface="Calibri" panose="020F0502020204030204" pitchFamily="34" charset="0"/>
            </a:endParaRPr>
          </a:p>
          <a:p>
            <a:pPr>
              <a:buSzPts val="1100"/>
            </a:pPr>
            <a:r>
              <a:rPr lang="en-GB" sz="1200" b="1" dirty="0">
                <a:latin typeface="Calibri" panose="020F0502020204030204" pitchFamily="34" charset="0"/>
                <a:cs typeface="Calibri" panose="020F0502020204030204" pitchFamily="34" charset="0"/>
              </a:rPr>
              <a:t>Student answer</a:t>
            </a:r>
          </a:p>
          <a:p>
            <a:pPr>
              <a:buSzPts val="1100"/>
            </a:pPr>
            <a:r>
              <a:rPr lang="en-GB" sz="1200" dirty="0">
                <a:latin typeface="Calibri" panose="020F0502020204030204" pitchFamily="34" charset="0"/>
                <a:cs typeface="Calibri" panose="020F0502020204030204" pitchFamily="34" charset="0"/>
              </a:rPr>
              <a:t>There are considerable challenges in providing services in Lagos in Nigeria due to its rapid urban growth. With the population increasing by 600,000 per year there are not enough resources to meet demand. Only 10 per cent of the population has access to safe piped water supplies. The vast majority of people have to dig boreholes to extract water from ground water aquifers. This water is untreated and may be contaminated with pollutants. </a:t>
            </a:r>
            <a:endParaRPr sz="1200" dirty="0">
              <a:latin typeface="Calibri" panose="020F0502020204030204" pitchFamily="34" charset="0"/>
              <a:cs typeface="Calibri" panose="020F0502020204030204" pitchFamily="34" charset="0"/>
            </a:endParaRPr>
          </a:p>
        </p:txBody>
      </p:sp>
      <p:sp>
        <p:nvSpPr>
          <p:cNvPr id="122" name="Google Shape;66;p13">
            <a:extLst>
              <a:ext uri="{FF2B5EF4-FFF2-40B4-BE49-F238E27FC236}">
                <a16:creationId xmlns:a16="http://schemas.microsoft.com/office/drawing/2014/main" id="{6D7F4407-9894-8F4A-8043-38387107EC04}"/>
              </a:ext>
            </a:extLst>
          </p:cNvPr>
          <p:cNvSpPr txBox="1"/>
          <p:nvPr/>
        </p:nvSpPr>
        <p:spPr>
          <a:xfrm>
            <a:off x="263839" y="2781366"/>
            <a:ext cx="7052965" cy="461666"/>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300" b="1" dirty="0">
                <a:latin typeface="Amatic SC"/>
                <a:ea typeface="Amatic SC"/>
                <a:cs typeface="Amatic SC"/>
                <a:sym typeface="Amatic SC"/>
              </a:rPr>
              <a:t>Read the marking guidance to the question below. Identify the level of the answer above. Next, identify the positive features and suggest improvements that could be made.</a:t>
            </a:r>
            <a:endParaRPr sz="1300" b="1" dirty="0"/>
          </a:p>
        </p:txBody>
      </p:sp>
      <p:sp>
        <p:nvSpPr>
          <p:cNvPr id="27" name="Rectangle 26">
            <a:extLst>
              <a:ext uri="{FF2B5EF4-FFF2-40B4-BE49-F238E27FC236}">
                <a16:creationId xmlns:a16="http://schemas.microsoft.com/office/drawing/2014/main" id="{360715AC-99A9-0740-8FAC-BC392C17C6E8}"/>
              </a:ext>
            </a:extLst>
          </p:cNvPr>
          <p:cNvSpPr/>
          <p:nvPr/>
        </p:nvSpPr>
        <p:spPr>
          <a:xfrm>
            <a:off x="2891455" y="74975"/>
            <a:ext cx="1194558" cy="523220"/>
          </a:xfrm>
          <a:prstGeom prst="rect">
            <a:avLst/>
          </a:prstGeom>
        </p:spPr>
        <p:txBody>
          <a:bodyPr wrap="none">
            <a:spAutoFit/>
          </a:bodyPr>
          <a:lstStyle/>
          <a:p>
            <a:r>
              <a:rPr lang="en" sz="2400" b="1" dirty="0">
                <a:latin typeface="Amatic SC"/>
                <a:ea typeface="Amatic SC"/>
                <a:cs typeface="Amatic SC"/>
                <a:sym typeface="Amatic SC"/>
              </a:rPr>
              <a:t>Re-Write</a:t>
            </a:r>
            <a:r>
              <a:rPr lang="en" sz="2800" b="1" dirty="0">
                <a:latin typeface="Amatic SC"/>
                <a:ea typeface="Amatic SC"/>
                <a:cs typeface="Amatic SC"/>
                <a:sym typeface="Amatic SC"/>
              </a:rPr>
              <a:t> it</a:t>
            </a:r>
            <a:endParaRPr lang="en-GB" sz="2800" dirty="0"/>
          </a:p>
        </p:txBody>
      </p:sp>
      <p:sp>
        <p:nvSpPr>
          <p:cNvPr id="24" name="Google Shape;66;p13">
            <a:extLst>
              <a:ext uri="{FF2B5EF4-FFF2-40B4-BE49-F238E27FC236}">
                <a16:creationId xmlns:a16="http://schemas.microsoft.com/office/drawing/2014/main" id="{3947CD46-8B08-3F45-A33D-B519208D9BD7}"/>
              </a:ext>
            </a:extLst>
          </p:cNvPr>
          <p:cNvSpPr txBox="1"/>
          <p:nvPr/>
        </p:nvSpPr>
        <p:spPr>
          <a:xfrm>
            <a:off x="3840128" y="7711725"/>
            <a:ext cx="3476676" cy="59043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cs typeface="Amatic SC"/>
                <a:sym typeface="Amatic SC"/>
              </a:rPr>
              <a:t>Identify key geographical terms that Should be included to improve the answer.</a:t>
            </a:r>
            <a:endParaRPr b="1" dirty="0"/>
          </a:p>
          <a:p>
            <a:pPr marL="0" lvl="0" indent="0" algn="l" rtl="0">
              <a:spcBef>
                <a:spcPts val="0"/>
              </a:spcBef>
              <a:spcAft>
                <a:spcPts val="0"/>
              </a:spcAft>
              <a:buClr>
                <a:srgbClr val="000000"/>
              </a:buClr>
              <a:buSzPts val="1100"/>
              <a:buFont typeface="Arial"/>
              <a:buNone/>
            </a:pPr>
            <a:endParaRPr dirty="0"/>
          </a:p>
        </p:txBody>
      </p:sp>
      <p:grpSp>
        <p:nvGrpSpPr>
          <p:cNvPr id="25" name="Group 24">
            <a:extLst>
              <a:ext uri="{FF2B5EF4-FFF2-40B4-BE49-F238E27FC236}">
                <a16:creationId xmlns:a16="http://schemas.microsoft.com/office/drawing/2014/main" id="{8540BD5E-7E8F-204D-B087-9FC77F30CF30}"/>
              </a:ext>
            </a:extLst>
          </p:cNvPr>
          <p:cNvGrpSpPr/>
          <p:nvPr/>
        </p:nvGrpSpPr>
        <p:grpSpPr>
          <a:xfrm>
            <a:off x="690394" y="7578130"/>
            <a:ext cx="2631369" cy="1635640"/>
            <a:chOff x="508920" y="6896548"/>
            <a:chExt cx="2631369" cy="1635640"/>
          </a:xfrm>
        </p:grpSpPr>
        <p:pic>
          <p:nvPicPr>
            <p:cNvPr id="26" name="Graphic 25">
              <a:extLst>
                <a:ext uri="{FF2B5EF4-FFF2-40B4-BE49-F238E27FC236}">
                  <a16:creationId xmlns:a16="http://schemas.microsoft.com/office/drawing/2014/main" id="{B14A3ABC-8A81-DA40-BC47-F9C8335EFBE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160788" y="6896548"/>
              <a:ext cx="1635640" cy="1635640"/>
            </a:xfrm>
            <a:prstGeom prst="rect">
              <a:avLst/>
            </a:prstGeom>
          </p:spPr>
        </p:pic>
        <p:sp>
          <p:nvSpPr>
            <p:cNvPr id="28" name="Rectangle 27">
              <a:extLst>
                <a:ext uri="{FF2B5EF4-FFF2-40B4-BE49-F238E27FC236}">
                  <a16:creationId xmlns:a16="http://schemas.microsoft.com/office/drawing/2014/main" id="{63954CF8-7421-B44E-9671-9311C11E0606}"/>
                </a:ext>
              </a:extLst>
            </p:cNvPr>
            <p:cNvSpPr/>
            <p:nvPr/>
          </p:nvSpPr>
          <p:spPr>
            <a:xfrm>
              <a:off x="2554872" y="7066181"/>
              <a:ext cx="585417" cy="307777"/>
            </a:xfrm>
            <a:prstGeom prst="rect">
              <a:avLst/>
            </a:prstGeom>
          </p:spPr>
          <p:txBody>
            <a:bodyPr wrap="none">
              <a:spAutoFit/>
            </a:bodyPr>
            <a:lstStyle/>
            <a:p>
              <a:pPr lvl="0"/>
              <a:r>
                <a:rPr lang="en-GB" b="1" dirty="0">
                  <a:latin typeface="Amatic SC"/>
                  <a:cs typeface="Amatic SC"/>
                  <a:sym typeface="Amatic SC"/>
                </a:rPr>
                <a:t>Positive</a:t>
              </a:r>
              <a:endParaRPr lang="en-GB" b="1" dirty="0"/>
            </a:p>
          </p:txBody>
        </p:sp>
        <p:sp>
          <p:nvSpPr>
            <p:cNvPr id="30" name="Rectangle 29">
              <a:extLst>
                <a:ext uri="{FF2B5EF4-FFF2-40B4-BE49-F238E27FC236}">
                  <a16:creationId xmlns:a16="http://schemas.microsoft.com/office/drawing/2014/main" id="{5DC262CE-FF39-5142-B841-0643A42FBDC3}"/>
                </a:ext>
              </a:extLst>
            </p:cNvPr>
            <p:cNvSpPr/>
            <p:nvPr/>
          </p:nvSpPr>
          <p:spPr>
            <a:xfrm>
              <a:off x="508920" y="7056570"/>
              <a:ext cx="942887" cy="307777"/>
            </a:xfrm>
            <a:prstGeom prst="rect">
              <a:avLst/>
            </a:prstGeom>
          </p:spPr>
          <p:txBody>
            <a:bodyPr wrap="none">
              <a:spAutoFit/>
            </a:bodyPr>
            <a:lstStyle/>
            <a:p>
              <a:pPr lvl="0"/>
              <a:r>
                <a:rPr lang="en-GB" b="1" dirty="0">
                  <a:latin typeface="Amatic SC"/>
                  <a:cs typeface="Amatic SC"/>
                  <a:sym typeface="Amatic SC"/>
                </a:rPr>
                <a:t>Improvements</a:t>
              </a:r>
              <a:endParaRPr lang="en-GB" b="1" dirty="0"/>
            </a:p>
          </p:txBody>
        </p:sp>
      </p:grpSp>
      <p:sp>
        <p:nvSpPr>
          <p:cNvPr id="32" name="Rectangle 31">
            <a:extLst>
              <a:ext uri="{FF2B5EF4-FFF2-40B4-BE49-F238E27FC236}">
                <a16:creationId xmlns:a16="http://schemas.microsoft.com/office/drawing/2014/main" id="{E342BEBD-6219-F044-A8AB-03367A252F75}"/>
              </a:ext>
            </a:extLst>
          </p:cNvPr>
          <p:cNvSpPr/>
          <p:nvPr/>
        </p:nvSpPr>
        <p:spPr>
          <a:xfrm>
            <a:off x="3849323" y="8429201"/>
            <a:ext cx="3476676" cy="1825141"/>
          </a:xfrm>
          <a:custGeom>
            <a:avLst/>
            <a:gdLst>
              <a:gd name="connsiteX0" fmla="*/ 0 w 3476676"/>
              <a:gd name="connsiteY0" fmla="*/ 0 h 1825141"/>
              <a:gd name="connsiteX1" fmla="*/ 544679 w 3476676"/>
              <a:gd name="connsiteY1" fmla="*/ 0 h 1825141"/>
              <a:gd name="connsiteX2" fmla="*/ 1019825 w 3476676"/>
              <a:gd name="connsiteY2" fmla="*/ 0 h 1825141"/>
              <a:gd name="connsiteX3" fmla="*/ 1668804 w 3476676"/>
              <a:gd name="connsiteY3" fmla="*/ 0 h 1825141"/>
              <a:gd name="connsiteX4" fmla="*/ 2213484 w 3476676"/>
              <a:gd name="connsiteY4" fmla="*/ 0 h 1825141"/>
              <a:gd name="connsiteX5" fmla="*/ 2758163 w 3476676"/>
              <a:gd name="connsiteY5" fmla="*/ 0 h 1825141"/>
              <a:gd name="connsiteX6" fmla="*/ 3476676 w 3476676"/>
              <a:gd name="connsiteY6" fmla="*/ 0 h 1825141"/>
              <a:gd name="connsiteX7" fmla="*/ 3476676 w 3476676"/>
              <a:gd name="connsiteY7" fmla="*/ 419782 h 1825141"/>
              <a:gd name="connsiteX8" fmla="*/ 3476676 w 3476676"/>
              <a:gd name="connsiteY8" fmla="*/ 876068 h 1825141"/>
              <a:gd name="connsiteX9" fmla="*/ 3476676 w 3476676"/>
              <a:gd name="connsiteY9" fmla="*/ 1295850 h 1825141"/>
              <a:gd name="connsiteX10" fmla="*/ 3476676 w 3476676"/>
              <a:gd name="connsiteY10" fmla="*/ 1825141 h 1825141"/>
              <a:gd name="connsiteX11" fmla="*/ 2897230 w 3476676"/>
              <a:gd name="connsiteY11" fmla="*/ 1825141 h 1825141"/>
              <a:gd name="connsiteX12" fmla="*/ 2352551 w 3476676"/>
              <a:gd name="connsiteY12" fmla="*/ 1825141 h 1825141"/>
              <a:gd name="connsiteX13" fmla="*/ 1703571 w 3476676"/>
              <a:gd name="connsiteY13" fmla="*/ 1825141 h 1825141"/>
              <a:gd name="connsiteX14" fmla="*/ 1054592 w 3476676"/>
              <a:gd name="connsiteY14" fmla="*/ 1825141 h 1825141"/>
              <a:gd name="connsiteX15" fmla="*/ 544679 w 3476676"/>
              <a:gd name="connsiteY15" fmla="*/ 1825141 h 1825141"/>
              <a:gd name="connsiteX16" fmla="*/ 0 w 3476676"/>
              <a:gd name="connsiteY16" fmla="*/ 1825141 h 1825141"/>
              <a:gd name="connsiteX17" fmla="*/ 0 w 3476676"/>
              <a:gd name="connsiteY17" fmla="*/ 1332353 h 1825141"/>
              <a:gd name="connsiteX18" fmla="*/ 0 w 3476676"/>
              <a:gd name="connsiteY18" fmla="*/ 930822 h 1825141"/>
              <a:gd name="connsiteX19" fmla="*/ 0 w 3476676"/>
              <a:gd name="connsiteY19" fmla="*/ 511039 h 1825141"/>
              <a:gd name="connsiteX20" fmla="*/ 0 w 3476676"/>
              <a:gd name="connsiteY20" fmla="*/ 0 h 182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6676" h="1825141" extrusionOk="0">
                <a:moveTo>
                  <a:pt x="0" y="0"/>
                </a:moveTo>
                <a:cubicBezTo>
                  <a:pt x="262696" y="-65021"/>
                  <a:pt x="421607" y="59762"/>
                  <a:pt x="544679" y="0"/>
                </a:cubicBezTo>
                <a:cubicBezTo>
                  <a:pt x="667751" y="-59762"/>
                  <a:pt x="802311" y="53107"/>
                  <a:pt x="1019825" y="0"/>
                </a:cubicBezTo>
                <a:cubicBezTo>
                  <a:pt x="1237339" y="-53107"/>
                  <a:pt x="1369983" y="47435"/>
                  <a:pt x="1668804" y="0"/>
                </a:cubicBezTo>
                <a:cubicBezTo>
                  <a:pt x="1967625" y="-47435"/>
                  <a:pt x="1947815" y="35872"/>
                  <a:pt x="2213484" y="0"/>
                </a:cubicBezTo>
                <a:cubicBezTo>
                  <a:pt x="2479153" y="-35872"/>
                  <a:pt x="2583968" y="5063"/>
                  <a:pt x="2758163" y="0"/>
                </a:cubicBezTo>
                <a:cubicBezTo>
                  <a:pt x="2932358" y="-5063"/>
                  <a:pt x="3249798" y="74564"/>
                  <a:pt x="3476676" y="0"/>
                </a:cubicBezTo>
                <a:cubicBezTo>
                  <a:pt x="3481707" y="144981"/>
                  <a:pt x="3435588" y="213072"/>
                  <a:pt x="3476676" y="419782"/>
                </a:cubicBezTo>
                <a:cubicBezTo>
                  <a:pt x="3517764" y="626492"/>
                  <a:pt x="3458423" y="759742"/>
                  <a:pt x="3476676" y="876068"/>
                </a:cubicBezTo>
                <a:cubicBezTo>
                  <a:pt x="3494929" y="992394"/>
                  <a:pt x="3461028" y="1104846"/>
                  <a:pt x="3476676" y="1295850"/>
                </a:cubicBezTo>
                <a:cubicBezTo>
                  <a:pt x="3492324" y="1486854"/>
                  <a:pt x="3461693" y="1696932"/>
                  <a:pt x="3476676" y="1825141"/>
                </a:cubicBezTo>
                <a:cubicBezTo>
                  <a:pt x="3258914" y="1839571"/>
                  <a:pt x="3078421" y="1814249"/>
                  <a:pt x="2897230" y="1825141"/>
                </a:cubicBezTo>
                <a:cubicBezTo>
                  <a:pt x="2716039" y="1836033"/>
                  <a:pt x="2545196" y="1803876"/>
                  <a:pt x="2352551" y="1825141"/>
                </a:cubicBezTo>
                <a:cubicBezTo>
                  <a:pt x="2159906" y="1846406"/>
                  <a:pt x="1894511" y="1772429"/>
                  <a:pt x="1703571" y="1825141"/>
                </a:cubicBezTo>
                <a:cubicBezTo>
                  <a:pt x="1512631" y="1877853"/>
                  <a:pt x="1377548" y="1760981"/>
                  <a:pt x="1054592" y="1825141"/>
                </a:cubicBezTo>
                <a:cubicBezTo>
                  <a:pt x="731636" y="1889301"/>
                  <a:pt x="654392" y="1814155"/>
                  <a:pt x="544679" y="1825141"/>
                </a:cubicBezTo>
                <a:cubicBezTo>
                  <a:pt x="434966" y="1836127"/>
                  <a:pt x="146943" y="1791654"/>
                  <a:pt x="0" y="1825141"/>
                </a:cubicBezTo>
                <a:cubicBezTo>
                  <a:pt x="-50706" y="1632332"/>
                  <a:pt x="25890" y="1491682"/>
                  <a:pt x="0" y="1332353"/>
                </a:cubicBezTo>
                <a:cubicBezTo>
                  <a:pt x="-25890" y="1173024"/>
                  <a:pt x="8634" y="1021371"/>
                  <a:pt x="0" y="930822"/>
                </a:cubicBezTo>
                <a:cubicBezTo>
                  <a:pt x="-8634" y="840273"/>
                  <a:pt x="23546" y="600909"/>
                  <a:pt x="0" y="511039"/>
                </a:cubicBezTo>
                <a:cubicBezTo>
                  <a:pt x="-23546" y="421169"/>
                  <a:pt x="59640" y="201390"/>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5" name="Google Shape;66;p13">
            <a:extLst>
              <a:ext uri="{FF2B5EF4-FFF2-40B4-BE49-F238E27FC236}">
                <a16:creationId xmlns:a16="http://schemas.microsoft.com/office/drawing/2014/main" id="{896B92E6-9EA3-F74B-A352-E2707CAA2F8B}"/>
              </a:ext>
            </a:extLst>
          </p:cNvPr>
          <p:cNvSpPr txBox="1"/>
          <p:nvPr/>
        </p:nvSpPr>
        <p:spPr>
          <a:xfrm>
            <a:off x="3840128" y="8376405"/>
            <a:ext cx="3262553" cy="774843"/>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cs typeface="Amatic SC"/>
                <a:sym typeface="Amatic SC"/>
              </a:rPr>
              <a:t>Glossary</a:t>
            </a:r>
            <a:endParaRPr b="1" dirty="0"/>
          </a:p>
          <a:p>
            <a:pPr marL="0" lvl="0" indent="0" algn="l" rtl="0">
              <a:spcBef>
                <a:spcPts val="0"/>
              </a:spcBef>
              <a:spcAft>
                <a:spcPts val="0"/>
              </a:spcAft>
              <a:buClr>
                <a:srgbClr val="000000"/>
              </a:buClr>
              <a:buSzPts val="1100"/>
              <a:buFont typeface="Arial"/>
              <a:buNone/>
            </a:pPr>
            <a:endParaRPr dirty="0"/>
          </a:p>
        </p:txBody>
      </p:sp>
      <p:graphicFrame>
        <p:nvGraphicFramePr>
          <p:cNvPr id="36" name="Table 35">
            <a:extLst>
              <a:ext uri="{FF2B5EF4-FFF2-40B4-BE49-F238E27FC236}">
                <a16:creationId xmlns:a16="http://schemas.microsoft.com/office/drawing/2014/main" id="{E0FBBCA7-0A6D-F440-892B-F8394A880FC6}"/>
              </a:ext>
            </a:extLst>
          </p:cNvPr>
          <p:cNvGraphicFramePr>
            <a:graphicFrameLocks noGrp="1"/>
          </p:cNvGraphicFramePr>
          <p:nvPr>
            <p:extLst>
              <p:ext uri="{D42A27DB-BD31-4B8C-83A1-F6EECF244321}">
                <p14:modId xmlns:p14="http://schemas.microsoft.com/office/powerpoint/2010/main" val="3096118340"/>
              </p:ext>
            </p:extLst>
          </p:nvPr>
        </p:nvGraphicFramePr>
        <p:xfrm>
          <a:off x="263839" y="3309700"/>
          <a:ext cx="7062160" cy="2786076"/>
        </p:xfrm>
        <a:graphic>
          <a:graphicData uri="http://schemas.openxmlformats.org/drawingml/2006/table">
            <a:tbl>
              <a:tblPr firstRow="1" firstCol="1" bandRow="1">
                <a:tableStyleId>{40505ED0-0431-45FA-A5BE-7E9E30799241}</a:tableStyleId>
              </a:tblPr>
              <a:tblGrid>
                <a:gridCol w="612504">
                  <a:extLst>
                    <a:ext uri="{9D8B030D-6E8A-4147-A177-3AD203B41FA5}">
                      <a16:colId xmlns:a16="http://schemas.microsoft.com/office/drawing/2014/main" val="2464653057"/>
                    </a:ext>
                  </a:extLst>
                </a:gridCol>
                <a:gridCol w="557326">
                  <a:extLst>
                    <a:ext uri="{9D8B030D-6E8A-4147-A177-3AD203B41FA5}">
                      <a16:colId xmlns:a16="http://schemas.microsoft.com/office/drawing/2014/main" val="730936542"/>
                    </a:ext>
                  </a:extLst>
                </a:gridCol>
                <a:gridCol w="5892330">
                  <a:extLst>
                    <a:ext uri="{9D8B030D-6E8A-4147-A177-3AD203B41FA5}">
                      <a16:colId xmlns:a16="http://schemas.microsoft.com/office/drawing/2014/main" val="2598927333"/>
                    </a:ext>
                  </a:extLst>
                </a:gridCol>
              </a:tblGrid>
              <a:tr h="204318">
                <a:tc>
                  <a:txBody>
                    <a:bodyPr/>
                    <a:lstStyle/>
                    <a:p>
                      <a:pPr algn="ctr"/>
                      <a:r>
                        <a:rPr lang="en-GB" sz="1200" b="1" dirty="0">
                          <a:effectLst/>
                          <a:latin typeface="Calibri" panose="020F0502020204030204" pitchFamily="34" charset="0"/>
                          <a:cs typeface="Calibri" panose="020F0502020204030204" pitchFamily="34" charset="0"/>
                        </a:rPr>
                        <a:t>Level </a:t>
                      </a:r>
                      <a:endParaRPr lang="en-GB"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Marks </a:t>
                      </a:r>
                      <a:endParaRPr lang="en-GB"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Description</a:t>
                      </a:r>
                      <a:endParaRPr lang="en-GB"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353551504"/>
                  </a:ext>
                </a:extLst>
              </a:tr>
              <a:tr h="817274">
                <a:tc>
                  <a:txBody>
                    <a:bodyPr/>
                    <a:lstStyle/>
                    <a:p>
                      <a:pPr algn="ctr"/>
                      <a:r>
                        <a:rPr lang="en-GB" sz="1200" dirty="0">
                          <a:effectLst/>
                          <a:latin typeface="Calibri" panose="020F0502020204030204" pitchFamily="34" charset="0"/>
                          <a:ea typeface="Times New Roman" panose="02020603050405020304" pitchFamily="18" charset="0"/>
                          <a:cs typeface="Calibri" panose="020F0502020204030204" pitchFamily="34" charset="0"/>
                        </a:rPr>
                        <a:t>3 </a:t>
                      </a:r>
                      <a:r>
                        <a:rPr lang="en-GB" sz="900" dirty="0">
                          <a:effectLst/>
                          <a:latin typeface="Calibri" panose="020F0502020204030204" pitchFamily="34" charset="0"/>
                          <a:ea typeface="Times New Roman" panose="02020603050405020304" pitchFamily="18" charset="0"/>
                          <a:cs typeface="Calibri" panose="020F0502020204030204" pitchFamily="34" charset="0"/>
                        </a:rPr>
                        <a:t>(Detailed)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ea typeface="Times New Roman" panose="02020603050405020304" pitchFamily="18" charset="0"/>
                          <a:cs typeface="Calibri" panose="020F0502020204030204" pitchFamily="34" charset="0"/>
                        </a:rPr>
                        <a:t>7-9</a:t>
                      </a:r>
                    </a:p>
                  </a:txBody>
                  <a:tcPr marL="68580" marR="68580" marT="0" marB="0"/>
                </a:tc>
                <a:tc>
                  <a:txBody>
                    <a:bodyPr/>
                    <a:lstStyle/>
                    <a:p>
                      <a:r>
                        <a:rPr lang="en-GB" sz="1200" b="1" dirty="0">
                          <a:effectLst/>
                          <a:latin typeface="Calibri" panose="020F0502020204030204" pitchFamily="34" charset="0"/>
                          <a:ea typeface="Times New Roman" panose="02020603050405020304" pitchFamily="18" charset="0"/>
                          <a:cs typeface="Calibri" panose="020F0502020204030204" pitchFamily="34" charset="0"/>
                        </a:rPr>
                        <a:t>AO1 </a:t>
                      </a:r>
                      <a:r>
                        <a:rPr lang="en-GB" sz="1200" b="0" dirty="0">
                          <a:effectLst/>
                          <a:latin typeface="Calibri" panose="020F0502020204030204" pitchFamily="34" charset="0"/>
                          <a:ea typeface="Times New Roman" panose="02020603050405020304" pitchFamily="18" charset="0"/>
                          <a:cs typeface="Calibri" panose="020F0502020204030204" pitchFamily="34" charset="0"/>
                        </a:rPr>
                        <a:t>– Demonstrates detailed knowledge of places and processes in urban environments.</a:t>
                      </a:r>
                    </a:p>
                    <a:p>
                      <a:r>
                        <a:rPr lang="en-GB" sz="1200" b="1" dirty="0">
                          <a:effectLst/>
                          <a:latin typeface="Calibri" panose="020F0502020204030204" pitchFamily="34" charset="0"/>
                          <a:ea typeface="Times New Roman" panose="02020603050405020304" pitchFamily="18" charset="0"/>
                          <a:cs typeface="Calibri" panose="020F0502020204030204" pitchFamily="34" charset="0"/>
                        </a:rPr>
                        <a:t>AO2 </a:t>
                      </a:r>
                      <a:r>
                        <a:rPr lang="en-GB" sz="1200" b="0" dirty="0">
                          <a:effectLst/>
                          <a:latin typeface="Calibri" panose="020F0502020204030204" pitchFamily="34" charset="0"/>
                          <a:ea typeface="Times New Roman" panose="02020603050405020304" pitchFamily="18" charset="0"/>
                          <a:cs typeface="Calibri" panose="020F0502020204030204" pitchFamily="34" charset="0"/>
                        </a:rPr>
                        <a:t>– Shows a thorough understanding of how urban growth in an LIC/NEE creates challenges.</a:t>
                      </a:r>
                    </a:p>
                    <a:p>
                      <a:r>
                        <a:rPr lang="en-GB" sz="1200" b="1" dirty="0">
                          <a:effectLst/>
                          <a:latin typeface="Calibri" panose="020F0502020204030204" pitchFamily="34" charset="0"/>
                          <a:ea typeface="Times New Roman" panose="02020603050405020304" pitchFamily="18" charset="0"/>
                          <a:cs typeface="Calibri" panose="020F0502020204030204" pitchFamily="34" charset="0"/>
                        </a:rPr>
                        <a:t>AO3 </a:t>
                      </a:r>
                      <a:r>
                        <a:rPr lang="en-GB" sz="1200" b="0" dirty="0">
                          <a:effectLst/>
                          <a:latin typeface="Calibri" panose="020F0502020204030204" pitchFamily="34" charset="0"/>
                          <a:ea typeface="Times New Roman" panose="02020603050405020304" pitchFamily="18" charset="0"/>
                          <a:cs typeface="Calibri" panose="020F0502020204030204" pitchFamily="34" charset="0"/>
                        </a:rPr>
                        <a:t>– Demonstrates thorough application of knowledge and understanding to make thorough assessment of the extent of challenges in an LIC/NEE city.</a:t>
                      </a:r>
                    </a:p>
                  </a:txBody>
                  <a:tcPr marL="68580" marR="68580" marT="0" marB="0"/>
                </a:tc>
                <a:extLst>
                  <a:ext uri="{0D108BD9-81ED-4DB2-BD59-A6C34878D82A}">
                    <a16:rowId xmlns:a16="http://schemas.microsoft.com/office/drawing/2014/main" val="1346244266"/>
                  </a:ext>
                </a:extLst>
              </a:tr>
              <a:tr h="666238">
                <a:tc>
                  <a:txBody>
                    <a:bodyPr/>
                    <a:lstStyle/>
                    <a:p>
                      <a:pPr algn="ctr"/>
                      <a:r>
                        <a:rPr lang="en-GB" sz="1200" dirty="0">
                          <a:effectLst/>
                          <a:latin typeface="Calibri" panose="020F0502020204030204" pitchFamily="34" charset="0"/>
                          <a:cs typeface="Calibri" panose="020F0502020204030204" pitchFamily="34" charset="0"/>
                        </a:rPr>
                        <a:t>2 </a:t>
                      </a:r>
                      <a:br>
                        <a:rPr lang="en-GB" sz="1200" dirty="0">
                          <a:effectLst/>
                          <a:latin typeface="Calibri" panose="020F0502020204030204" pitchFamily="34" charset="0"/>
                          <a:cs typeface="Calibri" panose="020F0502020204030204" pitchFamily="34" charset="0"/>
                        </a:rPr>
                      </a:br>
                      <a:r>
                        <a:rPr lang="en-GB" sz="900" dirty="0">
                          <a:effectLst/>
                          <a:latin typeface="Calibri" panose="020F0502020204030204" pitchFamily="34" charset="0"/>
                          <a:cs typeface="Calibri" panose="020F0502020204030204" pitchFamily="34" charset="0"/>
                        </a:rPr>
                        <a:t>(Clear)</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cs typeface="Calibri" panose="020F0502020204030204" pitchFamily="34" charset="0"/>
                        </a:rPr>
                        <a:t>4-6</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AO1 </a:t>
                      </a:r>
                      <a:r>
                        <a:rPr lang="en-GB" sz="1200" b="0" dirty="0">
                          <a:effectLst/>
                          <a:latin typeface="Calibri" panose="020F0502020204030204" pitchFamily="34" charset="0"/>
                          <a:cs typeface="Calibri" panose="020F0502020204030204" pitchFamily="34" charset="0"/>
                        </a:rPr>
                        <a:t>– Demonstrates reasonable knowledge of places and processes in urban environments.</a:t>
                      </a:r>
                    </a:p>
                    <a:p>
                      <a:r>
                        <a:rPr lang="en-GB" sz="1200" b="1" dirty="0">
                          <a:effectLst/>
                          <a:latin typeface="Calibri" panose="020F0502020204030204" pitchFamily="34" charset="0"/>
                          <a:cs typeface="Calibri" panose="020F0502020204030204" pitchFamily="34" charset="0"/>
                        </a:rPr>
                        <a:t>AO2 </a:t>
                      </a:r>
                      <a:r>
                        <a:rPr lang="en-GB" sz="1200" b="0" dirty="0">
                          <a:effectLst/>
                          <a:latin typeface="Calibri" panose="020F0502020204030204" pitchFamily="34" charset="0"/>
                          <a:cs typeface="Calibri" panose="020F0502020204030204" pitchFamily="34" charset="0"/>
                        </a:rPr>
                        <a:t>– Shows clear understanding of how urban growth in an LIC/NEE creates challenges.</a:t>
                      </a:r>
                    </a:p>
                    <a:p>
                      <a:r>
                        <a:rPr lang="en-GB" sz="1200" b="1" dirty="0">
                          <a:effectLst/>
                          <a:latin typeface="Calibri" panose="020F0502020204030204" pitchFamily="34" charset="0"/>
                          <a:cs typeface="Calibri" panose="020F0502020204030204" pitchFamily="34" charset="0"/>
                        </a:rPr>
                        <a:t>AO3 </a:t>
                      </a:r>
                      <a:r>
                        <a:rPr lang="en-GB" sz="1200" b="0" dirty="0">
                          <a:effectLst/>
                          <a:latin typeface="Calibri" panose="020F0502020204030204" pitchFamily="34" charset="0"/>
                          <a:cs typeface="Calibri" panose="020F0502020204030204" pitchFamily="34" charset="0"/>
                        </a:rPr>
                        <a:t>– Demonstrates reasonable application of knowledge and understanding to make partial assessment of the extent of challenges in an LIC/NEE city.</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7512903"/>
                  </a:ext>
                </a:extLst>
              </a:tr>
              <a:tr h="597505">
                <a:tc>
                  <a:txBody>
                    <a:bodyPr/>
                    <a:lstStyle/>
                    <a:p>
                      <a:pPr algn="ctr"/>
                      <a:r>
                        <a:rPr lang="en-GB" sz="1200" dirty="0">
                          <a:effectLst/>
                          <a:latin typeface="Calibri" panose="020F0502020204030204" pitchFamily="34" charset="0"/>
                          <a:cs typeface="Calibri" panose="020F0502020204030204" pitchFamily="34" charset="0"/>
                        </a:rPr>
                        <a:t>1 </a:t>
                      </a:r>
                      <a:br>
                        <a:rPr lang="en-GB" sz="1200" dirty="0">
                          <a:effectLst/>
                          <a:latin typeface="Calibri" panose="020F0502020204030204" pitchFamily="34" charset="0"/>
                          <a:cs typeface="Calibri" panose="020F0502020204030204" pitchFamily="34" charset="0"/>
                        </a:rPr>
                      </a:br>
                      <a:r>
                        <a:rPr lang="en-GB" sz="900" dirty="0">
                          <a:effectLst/>
                          <a:latin typeface="Calibri" panose="020F0502020204030204" pitchFamily="34" charset="0"/>
                          <a:cs typeface="Calibri" panose="020F0502020204030204" pitchFamily="34" charset="0"/>
                        </a:rPr>
                        <a:t>(Basic)</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cs typeface="Calibri" panose="020F0502020204030204" pitchFamily="34" charset="0"/>
                        </a:rPr>
                        <a:t>1-3</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AO1 – </a:t>
                      </a:r>
                      <a:r>
                        <a:rPr lang="en-GB" sz="1200" b="0" dirty="0">
                          <a:effectLst/>
                          <a:latin typeface="Calibri" panose="020F0502020204030204" pitchFamily="34" charset="0"/>
                          <a:cs typeface="Calibri" panose="020F0502020204030204" pitchFamily="34" charset="0"/>
                        </a:rPr>
                        <a:t>Demonstrates limited knowledge of places and processes in urban environments.</a:t>
                      </a:r>
                    </a:p>
                    <a:p>
                      <a:r>
                        <a:rPr lang="en-GB" sz="1200" b="1" dirty="0">
                          <a:effectLst/>
                          <a:latin typeface="Calibri" panose="020F0502020204030204" pitchFamily="34" charset="0"/>
                          <a:cs typeface="Calibri" panose="020F0502020204030204" pitchFamily="34" charset="0"/>
                        </a:rPr>
                        <a:t>AO2 </a:t>
                      </a:r>
                      <a:r>
                        <a:rPr lang="en-GB" sz="1200" b="0" dirty="0">
                          <a:effectLst/>
                          <a:latin typeface="Calibri" panose="020F0502020204030204" pitchFamily="34" charset="0"/>
                          <a:cs typeface="Calibri" panose="020F0502020204030204" pitchFamily="34" charset="0"/>
                        </a:rPr>
                        <a:t>– Shows limited understanding of how urban growth in an LIC/NEE creates challenges.</a:t>
                      </a:r>
                    </a:p>
                    <a:p>
                      <a:r>
                        <a:rPr lang="en-GB" sz="1200" b="1" dirty="0">
                          <a:effectLst/>
                          <a:latin typeface="Calibri" panose="020F0502020204030204" pitchFamily="34" charset="0"/>
                          <a:cs typeface="Calibri" panose="020F0502020204030204" pitchFamily="34" charset="0"/>
                        </a:rPr>
                        <a:t>AO3 </a:t>
                      </a:r>
                      <a:r>
                        <a:rPr lang="en-GB" sz="1200" b="0" dirty="0">
                          <a:effectLst/>
                          <a:latin typeface="Calibri" panose="020F0502020204030204" pitchFamily="34" charset="0"/>
                          <a:cs typeface="Calibri" panose="020F0502020204030204" pitchFamily="34" charset="0"/>
                        </a:rPr>
                        <a:t>– Demonstrates limited application of knowledge and understanding to make limited</a:t>
                      </a:r>
                    </a:p>
                    <a:p>
                      <a:r>
                        <a:rPr lang="en-GB" sz="1200" b="0" dirty="0">
                          <a:effectLst/>
                          <a:latin typeface="Calibri" panose="020F0502020204030204" pitchFamily="34" charset="0"/>
                          <a:cs typeface="Calibri" panose="020F0502020204030204" pitchFamily="34" charset="0"/>
                        </a:rPr>
                        <a:t>assessment of the extent of challenges in an LIC/NEE city.</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718893"/>
                  </a:ext>
                </a:extLst>
              </a:tr>
              <a:tr h="204318">
                <a:tc>
                  <a:txBody>
                    <a:bodyPr/>
                    <a:lstStyle/>
                    <a:p>
                      <a:r>
                        <a:rPr lang="en-GB" sz="12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cs typeface="Calibri" panose="020F0502020204030204" pitchFamily="34" charset="0"/>
                        </a:rPr>
                        <a:t>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No relevant content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04744978"/>
                  </a:ext>
                </a:extLst>
              </a:tr>
            </a:tbl>
          </a:graphicData>
        </a:graphic>
      </p:graphicFrame>
      <p:sp>
        <p:nvSpPr>
          <p:cNvPr id="37" name="Rectangle 36">
            <a:extLst>
              <a:ext uri="{FF2B5EF4-FFF2-40B4-BE49-F238E27FC236}">
                <a16:creationId xmlns:a16="http://schemas.microsoft.com/office/drawing/2014/main" id="{F1118F48-E97F-3D4D-967D-AA6462AAE3A1}"/>
              </a:ext>
            </a:extLst>
          </p:cNvPr>
          <p:cNvSpPr/>
          <p:nvPr/>
        </p:nvSpPr>
        <p:spPr>
          <a:xfrm>
            <a:off x="180466" y="6072045"/>
            <a:ext cx="7112133" cy="1631216"/>
          </a:xfrm>
          <a:prstGeom prst="rect">
            <a:avLst/>
          </a:prstGeom>
        </p:spPr>
        <p:txBody>
          <a:bodyPr wrap="square">
            <a:spAutoFit/>
          </a:bodyPr>
          <a:lstStyle/>
          <a:p>
            <a:pPr marL="171450" indent="-171450">
              <a:buFont typeface="Arial" panose="020B0604020202020204" pitchFamily="34" charset="0"/>
              <a:buChar char="•"/>
            </a:pPr>
            <a:r>
              <a:rPr lang="en-GB" sz="1000" dirty="0">
                <a:latin typeface="Calibri" panose="020F0502020204030204" pitchFamily="34" charset="0"/>
                <a:cs typeface="Calibri" panose="020F0502020204030204" pitchFamily="34" charset="0"/>
              </a:rPr>
              <a:t>Level 3 responses will provide a considered assessment with conclusion of the extent of the challenge, supported with precise knowledge. </a:t>
            </a:r>
          </a:p>
          <a:p>
            <a:pPr marL="171450" indent="-171450">
              <a:buFont typeface="Arial" panose="020B0604020202020204" pitchFamily="34" charset="0"/>
              <a:buChar char="•"/>
            </a:pPr>
            <a:r>
              <a:rPr lang="en-GB" sz="1000" dirty="0">
                <a:latin typeface="Calibri" panose="020F0502020204030204" pitchFamily="34" charset="0"/>
                <a:cs typeface="Calibri" panose="020F0502020204030204" pitchFamily="34" charset="0"/>
              </a:rPr>
              <a:t>Level 2 responses will give reasoned assessment supported with either precise of generically accurate knowledge. </a:t>
            </a:r>
          </a:p>
          <a:p>
            <a:pPr marL="171450" indent="-171450">
              <a:buFont typeface="Arial" panose="020B0604020202020204" pitchFamily="34" charset="0"/>
              <a:buChar char="•"/>
            </a:pPr>
            <a:r>
              <a:rPr lang="en-GB" sz="1000" dirty="0">
                <a:latin typeface="Calibri" panose="020F0502020204030204" pitchFamily="34" charset="0"/>
                <a:cs typeface="Calibri" panose="020F0502020204030204" pitchFamily="34" charset="0"/>
              </a:rPr>
              <a:t>Level 1 responses will show a simple understanding of whether or not challenges arise. </a:t>
            </a:r>
          </a:p>
          <a:p>
            <a:pPr marL="171450" indent="-171450">
              <a:buFont typeface="Arial" panose="020B0604020202020204" pitchFamily="34" charset="0"/>
              <a:buChar char="•"/>
            </a:pPr>
            <a:r>
              <a:rPr lang="en-GB" sz="1000" dirty="0">
                <a:latin typeface="Calibri" panose="020F0502020204030204" pitchFamily="34" charset="0"/>
                <a:cs typeface="Calibri" panose="020F0502020204030204" pitchFamily="34" charset="0"/>
              </a:rPr>
              <a:t>Max level 2 if no conclusion about the extent of the challenges. </a:t>
            </a:r>
          </a:p>
          <a:p>
            <a:pPr marL="171450" indent="-171450">
              <a:buFont typeface="Arial" panose="020B0604020202020204" pitchFamily="34" charset="0"/>
              <a:buChar char="•"/>
            </a:pPr>
            <a:r>
              <a:rPr lang="en-GB" sz="1000" dirty="0">
                <a:latin typeface="Calibri" panose="020F0502020204030204" pitchFamily="34" charset="0"/>
                <a:cs typeface="Calibri" panose="020F0502020204030204" pitchFamily="34" charset="0"/>
              </a:rPr>
              <a:t>Max level 1 if no named city or named city not LIC/NEE</a:t>
            </a:r>
          </a:p>
          <a:p>
            <a:br>
              <a:rPr lang="en-GB" sz="1000" dirty="0">
                <a:latin typeface="Calibri" panose="020F0502020204030204" pitchFamily="34" charset="0"/>
                <a:cs typeface="Calibri" panose="020F0502020204030204" pitchFamily="34" charset="0"/>
              </a:rPr>
            </a:br>
            <a:r>
              <a:rPr lang="en-GB" sz="1000" dirty="0">
                <a:latin typeface="Calibri" panose="020F0502020204030204" pitchFamily="34" charset="0"/>
                <a:cs typeface="Calibri" panose="020F0502020204030204" pitchFamily="34" charset="0"/>
              </a:rPr>
              <a:t>The question does not specify the challenges so accept any social, economic or environmental challenges. To reach level 2/3 answers must refer to a named LIC/NEE city. The command ‘assess’ along with ‘the extent of’ requires some judgement of the size or difficulty in tackling the problems associated with LIC/NEE cities </a:t>
            </a:r>
            <a:endParaRPr lang="en-GB" sz="1000" dirty="0">
              <a:latin typeface="Arial" panose="020B0604020202020204" pitchFamily="34" charset="0"/>
            </a:endParaRPr>
          </a:p>
        </p:txBody>
      </p:sp>
    </p:spTree>
    <p:extLst>
      <p:ext uri="{BB962C8B-B14F-4D97-AF65-F5344CB8AC3E}">
        <p14:creationId xmlns:p14="http://schemas.microsoft.com/office/powerpoint/2010/main" val="253323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4" name="Google Shape;66;p13">
            <a:extLst>
              <a:ext uri="{FF2B5EF4-FFF2-40B4-BE49-F238E27FC236}">
                <a16:creationId xmlns:a16="http://schemas.microsoft.com/office/drawing/2014/main" id="{4A606EC4-675E-CA4B-B12B-49BD4357F7F8}"/>
              </a:ext>
            </a:extLst>
          </p:cNvPr>
          <p:cNvSpPr txBox="1"/>
          <p:nvPr/>
        </p:nvSpPr>
        <p:spPr>
          <a:xfrm>
            <a:off x="287717" y="639191"/>
            <a:ext cx="7009487" cy="907466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BUG the question below.</a:t>
            </a: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Assess the extent of the challenges created by urban growth in LICs/NEEs. Use a case study of a city in an LIC/NEE. </a:t>
            </a:r>
          </a:p>
          <a:p>
            <a:pPr lvl="0" algn="r"/>
            <a:r>
              <a:rPr lang="en-GB" sz="1200" dirty="0">
                <a:latin typeface="Calibri" panose="020F0502020204030204" pitchFamily="34" charset="0"/>
                <a:ea typeface="Amatic SC"/>
                <a:cs typeface="Calibri" panose="020F0502020204030204" pitchFamily="34" charset="0"/>
                <a:sym typeface="Amatic SC"/>
              </a:rPr>
              <a:t>[9 marks] [+ 3 </a:t>
            </a:r>
            <a:r>
              <a:rPr lang="en-GB" sz="1200" dirty="0" err="1">
                <a:latin typeface="Calibri" panose="020F0502020204030204" pitchFamily="34" charset="0"/>
                <a:ea typeface="Amatic SC"/>
                <a:cs typeface="Calibri" panose="020F0502020204030204" pitchFamily="34" charset="0"/>
                <a:sym typeface="Amatic SC"/>
              </a:rPr>
              <a:t>SPaG</a:t>
            </a:r>
            <a:r>
              <a:rPr lang="en-GB" sz="1200" dirty="0">
                <a:latin typeface="Calibri" panose="020F0502020204030204" pitchFamily="34" charset="0"/>
                <a:ea typeface="Amatic SC"/>
                <a:cs typeface="Calibri" panose="020F0502020204030204" pitchFamily="34" charset="0"/>
                <a:sym typeface="Amatic SC"/>
              </a:rPr>
              <a:t> marks]</a:t>
            </a:r>
          </a:p>
          <a:p>
            <a:pPr lvl="0" algn="r"/>
            <a:endParaRPr lang="en-GB" sz="1200" dirty="0">
              <a:latin typeface="Calibri" panose="020F0502020204030204" pitchFamily="34" charset="0"/>
              <a:ea typeface="Amatic SC"/>
              <a:cs typeface="Calibri" panose="020F0502020204030204" pitchFamily="34" charset="0"/>
              <a:sym typeface="Amatic SC"/>
            </a:endParaRPr>
          </a:p>
          <a:p>
            <a:pPr lvl="0"/>
            <a:r>
              <a:rPr lang="en-GB" sz="1200" b="1" dirty="0">
                <a:latin typeface="Calibri" panose="020F0502020204030204" pitchFamily="34" charset="0"/>
                <a:ea typeface="Amatic SC"/>
                <a:cs typeface="Calibri" panose="020F0502020204030204" pitchFamily="34" charset="0"/>
                <a:sym typeface="Amatic SC"/>
              </a:rPr>
              <a:t>PEEL Draft </a:t>
            </a:r>
          </a:p>
          <a:p>
            <a:pPr lvl="0"/>
            <a:endParaRPr lang="en-GB" sz="1200"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Point: Make three points about evidence of challenges created by urban growth in LICs/NEE.</a:t>
            </a:r>
          </a:p>
          <a:p>
            <a:pPr lvl="0"/>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r>
              <a:rPr lang="en-GB" sz="1200" dirty="0">
                <a:latin typeface="Calibri" panose="020F0502020204030204" pitchFamily="34" charset="0"/>
                <a:ea typeface="Amatic SC"/>
                <a:cs typeface="Calibri" panose="020F0502020204030204" pitchFamily="34" charset="0"/>
              </a:rPr>
              <a:t> </a:t>
            </a:r>
            <a:endParaRPr lang="en-GB" dirty="0">
              <a:latin typeface="Calibri" panose="020F0502020204030204" pitchFamily="34" charset="0"/>
              <a:ea typeface="Amatic SC"/>
              <a:cs typeface="Calibri" panose="020F0502020204030204" pitchFamily="34" charset="0"/>
              <a:sym typeface="Amatic SC"/>
            </a:endParaRPr>
          </a:p>
          <a:p>
            <a:pPr lvl="0"/>
            <a:endParaRPr lang="en-GB"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Evidence: Identify one piece of evidence to support each point </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p>
          <a:p>
            <a:pPr marL="171450" lvl="0" indent="-171450">
              <a:buFont typeface="Arial" panose="020B0604020202020204" pitchFamily="34" charset="0"/>
              <a:buChar char="•"/>
            </a:pPr>
            <a:endParaRPr lang="en-GB" dirty="0">
              <a:latin typeface="Calibri" panose="020F0502020204030204" pitchFamily="34" charset="0"/>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Explanation: Explain how the evidence produces challenges. </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p>
          <a:p>
            <a:pPr marL="171450" lvl="0" indent="-171450">
              <a:buFont typeface="Arial" panose="020B0604020202020204" pitchFamily="34" charset="0"/>
              <a:buChar char="•"/>
            </a:pPr>
            <a:endParaRPr lang="en-GB" dirty="0">
              <a:latin typeface="Calibri" panose="020F0502020204030204" pitchFamily="34" charset="0"/>
              <a:cs typeface="Calibri" panose="020F0502020204030204" pitchFamily="34" charset="0"/>
              <a:sym typeface="Amatic SC"/>
            </a:endParaRPr>
          </a:p>
          <a:p>
            <a:pPr lvl="0"/>
            <a:r>
              <a:rPr lang="en-GB" sz="1200" dirty="0">
                <a:latin typeface="Calibri" panose="020F0502020204030204" pitchFamily="34" charset="0"/>
                <a:cs typeface="Calibri" panose="020F0502020204030204" pitchFamily="34" charset="0"/>
                <a:sym typeface="Amatic SC"/>
              </a:rPr>
              <a:t>Link back to the question</a:t>
            </a:r>
            <a:br>
              <a:rPr lang="en-GB" dirty="0">
                <a:latin typeface="Calibri" panose="020F0502020204030204" pitchFamily="34" charset="0"/>
                <a:cs typeface="Calibri" panose="020F0502020204030204" pitchFamily="34" charset="0"/>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br>
              <a:rPr lang="en-GB" sz="1400" dirty="0">
                <a:latin typeface="Calibri" panose="020F0502020204030204" pitchFamily="34" charset="0"/>
                <a:ea typeface="Amatic SC"/>
                <a:cs typeface="Calibri" panose="020F0502020204030204" pitchFamily="34" charset="0"/>
                <a:sym typeface="Amatic SC"/>
              </a:rPr>
            </a:br>
            <a:endParaRPr lang="en-GB" sz="14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400" dirty="0">
                <a:latin typeface="Calibri" panose="020F0502020204030204" pitchFamily="34" charset="0"/>
                <a:ea typeface="Amatic SC"/>
                <a:cs typeface="Calibri" panose="020F0502020204030204" pitchFamily="34" charset="0"/>
                <a:sym typeface="Amatic SC"/>
              </a:rPr>
              <a:t>_________________________________________________________________________</a:t>
            </a:r>
          </a:p>
          <a:p>
            <a:pPr lvl="0"/>
            <a:endParaRPr dirty="0">
              <a:latin typeface="Calibri" panose="020F0502020204030204" pitchFamily="34" charset="0"/>
              <a:cs typeface="Calibri" panose="020F0502020204030204" pitchFamily="34" charset="0"/>
            </a:endParaRPr>
          </a:p>
          <a:p>
            <a:pPr>
              <a:buSzPts val="1100"/>
            </a:pPr>
            <a:endParaRPr lang="en-GB" sz="1600" dirty="0">
              <a:latin typeface="Calibri" panose="020F0502020204030204" pitchFamily="34" charset="0"/>
              <a:cs typeface="Calibri" panose="020F0502020204030204" pitchFamily="34" charset="0"/>
            </a:endParaRPr>
          </a:p>
        </p:txBody>
      </p:sp>
      <p:sp>
        <p:nvSpPr>
          <p:cNvPr id="33" name="Google Shape;56;p13">
            <a:extLst>
              <a:ext uri="{FF2B5EF4-FFF2-40B4-BE49-F238E27FC236}">
                <a16:creationId xmlns:a16="http://schemas.microsoft.com/office/drawing/2014/main" id="{C7E13791-5ED7-E249-A8DF-2F2029E9AD56}"/>
              </a:ext>
            </a:extLst>
          </p:cNvPr>
          <p:cNvSpPr txBox="1"/>
          <p:nvPr/>
        </p:nvSpPr>
        <p:spPr>
          <a:xfrm>
            <a:off x="104098" y="70932"/>
            <a:ext cx="2852159" cy="4932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dirty="0">
                <a:solidFill>
                  <a:schemeClr val="accent6">
                    <a:lumMod val="50000"/>
                  </a:schemeClr>
                </a:solidFill>
                <a:latin typeface="Amatic SC"/>
                <a:ea typeface="Amatic SC"/>
                <a:cs typeface="Amatic SC"/>
                <a:sym typeface="Amatic SC"/>
              </a:rPr>
              <a:t>Urban Issues and Challenges</a:t>
            </a:r>
            <a:endParaRPr lang="en-GB" sz="1100" b="1" dirty="0">
              <a:latin typeface="Amatic SC"/>
              <a:ea typeface="Amatic SC"/>
              <a:cs typeface="Amatic SC"/>
              <a:sym typeface="Amatic SC"/>
            </a:endParaRPr>
          </a:p>
        </p:txBody>
      </p:sp>
      <p:sp>
        <p:nvSpPr>
          <p:cNvPr id="38" name="Rectangle 37">
            <a:extLst>
              <a:ext uri="{FF2B5EF4-FFF2-40B4-BE49-F238E27FC236}">
                <a16:creationId xmlns:a16="http://schemas.microsoft.com/office/drawing/2014/main" id="{2D537615-7395-5941-904A-42131F05C67E}"/>
              </a:ext>
            </a:extLst>
          </p:cNvPr>
          <p:cNvSpPr/>
          <p:nvPr/>
        </p:nvSpPr>
        <p:spPr>
          <a:xfrm>
            <a:off x="2891455" y="74975"/>
            <a:ext cx="1194558" cy="523220"/>
          </a:xfrm>
          <a:prstGeom prst="rect">
            <a:avLst/>
          </a:prstGeom>
        </p:spPr>
        <p:txBody>
          <a:bodyPr wrap="none">
            <a:spAutoFit/>
          </a:bodyPr>
          <a:lstStyle/>
          <a:p>
            <a:r>
              <a:rPr lang="en" sz="2400" b="1" dirty="0">
                <a:latin typeface="Amatic SC"/>
                <a:ea typeface="Amatic SC"/>
                <a:cs typeface="Amatic SC"/>
                <a:sym typeface="Amatic SC"/>
              </a:rPr>
              <a:t>Re-Write</a:t>
            </a:r>
            <a:r>
              <a:rPr lang="en" sz="2800" b="1" dirty="0">
                <a:latin typeface="Amatic SC"/>
                <a:ea typeface="Amatic SC"/>
                <a:cs typeface="Amatic SC"/>
                <a:sym typeface="Amatic SC"/>
              </a:rPr>
              <a:t> it</a:t>
            </a:r>
            <a:endParaRPr lang="en-GB" sz="2800" dirty="0"/>
          </a:p>
        </p:txBody>
      </p:sp>
      <p:sp>
        <p:nvSpPr>
          <p:cNvPr id="7" name="Rounded Rectangle 6">
            <a:extLst>
              <a:ext uri="{FF2B5EF4-FFF2-40B4-BE49-F238E27FC236}">
                <a16:creationId xmlns:a16="http://schemas.microsoft.com/office/drawing/2014/main" id="{A7A2BA04-FC24-B24A-EABF-C3DC5084200C}"/>
              </a:ext>
            </a:extLst>
          </p:cNvPr>
          <p:cNvSpPr/>
          <p:nvPr/>
        </p:nvSpPr>
        <p:spPr>
          <a:xfrm>
            <a:off x="422143" y="1188068"/>
            <a:ext cx="1991186" cy="874438"/>
          </a:xfrm>
          <a:prstGeom prst="roundRect">
            <a:avLst>
              <a:gd name="adj" fmla="val 9505"/>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a:extLst>
              <a:ext uri="{FF2B5EF4-FFF2-40B4-BE49-F238E27FC236}">
                <a16:creationId xmlns:a16="http://schemas.microsoft.com/office/drawing/2014/main" id="{2A4A5127-AEA1-E117-3C36-DCBB1E5342EF}"/>
              </a:ext>
            </a:extLst>
          </p:cNvPr>
          <p:cNvSpPr/>
          <p:nvPr/>
        </p:nvSpPr>
        <p:spPr>
          <a:xfrm>
            <a:off x="422143" y="1005734"/>
            <a:ext cx="1991186"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Box</a:t>
            </a:r>
          </a:p>
        </p:txBody>
      </p:sp>
      <p:sp>
        <p:nvSpPr>
          <p:cNvPr id="8" name="Rounded Rectangle 7">
            <a:extLst>
              <a:ext uri="{FF2B5EF4-FFF2-40B4-BE49-F238E27FC236}">
                <a16:creationId xmlns:a16="http://schemas.microsoft.com/office/drawing/2014/main" id="{0A39557D-0DD3-F726-42CA-5D9D015A8D5A}"/>
              </a:ext>
            </a:extLst>
          </p:cNvPr>
          <p:cNvSpPr/>
          <p:nvPr/>
        </p:nvSpPr>
        <p:spPr>
          <a:xfrm>
            <a:off x="2787650" y="1189549"/>
            <a:ext cx="1987549" cy="874438"/>
          </a:xfrm>
          <a:prstGeom prst="roundRect">
            <a:avLst>
              <a:gd name="adj" fmla="val 4814"/>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54454EAB-9E35-644E-7D6D-EBFB90278FF0}"/>
              </a:ext>
            </a:extLst>
          </p:cNvPr>
          <p:cNvSpPr/>
          <p:nvPr/>
        </p:nvSpPr>
        <p:spPr>
          <a:xfrm>
            <a:off x="5151242" y="1188068"/>
            <a:ext cx="1992421" cy="874438"/>
          </a:xfrm>
          <a:prstGeom prst="roundRect">
            <a:avLst>
              <a:gd name="adj" fmla="val 4911"/>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BABA45DA-809F-0AA4-04EA-E2A477D518C2}"/>
              </a:ext>
            </a:extLst>
          </p:cNvPr>
          <p:cNvSpPr/>
          <p:nvPr/>
        </p:nvSpPr>
        <p:spPr>
          <a:xfrm>
            <a:off x="5151330" y="1005733"/>
            <a:ext cx="1991186"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Glance</a:t>
            </a:r>
          </a:p>
        </p:txBody>
      </p:sp>
      <p:sp>
        <p:nvSpPr>
          <p:cNvPr id="10" name="Rectangle 9">
            <a:extLst>
              <a:ext uri="{FF2B5EF4-FFF2-40B4-BE49-F238E27FC236}">
                <a16:creationId xmlns:a16="http://schemas.microsoft.com/office/drawing/2014/main" id="{AD440091-FA6E-BEAA-916A-0E51F4DFEE86}"/>
              </a:ext>
            </a:extLst>
          </p:cNvPr>
          <p:cNvSpPr/>
          <p:nvPr/>
        </p:nvSpPr>
        <p:spPr>
          <a:xfrm>
            <a:off x="422143" y="1314450"/>
            <a:ext cx="1991186" cy="55955"/>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46A104F-6713-6649-E988-1752F2DBA1BC}"/>
              </a:ext>
            </a:extLst>
          </p:cNvPr>
          <p:cNvSpPr/>
          <p:nvPr/>
        </p:nvSpPr>
        <p:spPr>
          <a:xfrm>
            <a:off x="5151272" y="1323711"/>
            <a:ext cx="1991186" cy="55955"/>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3BBE43A2-A0CD-66A1-AA1C-89F3E5394CA7}"/>
              </a:ext>
            </a:extLst>
          </p:cNvPr>
          <p:cNvSpPr/>
          <p:nvPr/>
        </p:nvSpPr>
        <p:spPr>
          <a:xfrm>
            <a:off x="2788559" y="1001922"/>
            <a:ext cx="1985907"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Underline</a:t>
            </a:r>
          </a:p>
        </p:txBody>
      </p:sp>
      <p:sp>
        <p:nvSpPr>
          <p:cNvPr id="21" name="TextBox 20">
            <a:extLst>
              <a:ext uri="{FF2B5EF4-FFF2-40B4-BE49-F238E27FC236}">
                <a16:creationId xmlns:a16="http://schemas.microsoft.com/office/drawing/2014/main" id="{DC5D005E-4641-8BE2-8EB4-B1668068478F}"/>
              </a:ext>
            </a:extLst>
          </p:cNvPr>
          <p:cNvSpPr txBox="1"/>
          <p:nvPr/>
        </p:nvSpPr>
        <p:spPr>
          <a:xfrm>
            <a:off x="421036" y="1368775"/>
            <a:ext cx="1967241" cy="400110"/>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Draw a box around the command word. </a:t>
            </a:r>
          </a:p>
        </p:txBody>
      </p:sp>
      <p:sp>
        <p:nvSpPr>
          <p:cNvPr id="35" name="TextBox 34">
            <a:extLst>
              <a:ext uri="{FF2B5EF4-FFF2-40B4-BE49-F238E27FC236}">
                <a16:creationId xmlns:a16="http://schemas.microsoft.com/office/drawing/2014/main" id="{533567EC-1601-ED66-392A-25747CAE86C4}"/>
              </a:ext>
            </a:extLst>
          </p:cNvPr>
          <p:cNvSpPr txBox="1"/>
          <p:nvPr/>
        </p:nvSpPr>
        <p:spPr>
          <a:xfrm>
            <a:off x="2762598" y="1386884"/>
            <a:ext cx="1967241" cy="707886"/>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Underline words to pick out the content and focus, evidence required and any links or connections required. </a:t>
            </a:r>
          </a:p>
        </p:txBody>
      </p:sp>
      <p:sp>
        <p:nvSpPr>
          <p:cNvPr id="11" name="Rectangle 10">
            <a:extLst>
              <a:ext uri="{FF2B5EF4-FFF2-40B4-BE49-F238E27FC236}">
                <a16:creationId xmlns:a16="http://schemas.microsoft.com/office/drawing/2014/main" id="{D567BD96-157B-EC4B-D761-7CE7DD313F30}"/>
              </a:ext>
            </a:extLst>
          </p:cNvPr>
          <p:cNvSpPr/>
          <p:nvPr/>
        </p:nvSpPr>
        <p:spPr>
          <a:xfrm>
            <a:off x="2791825" y="1334950"/>
            <a:ext cx="1982641" cy="45719"/>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055D90D-79EF-8612-3082-EC71D74970A4}"/>
              </a:ext>
            </a:extLst>
          </p:cNvPr>
          <p:cNvSpPr txBox="1"/>
          <p:nvPr/>
        </p:nvSpPr>
        <p:spPr>
          <a:xfrm>
            <a:off x="5104160" y="1400522"/>
            <a:ext cx="1967241" cy="553998"/>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Glance back at the question to make sure you include everything in your answer. </a:t>
            </a:r>
          </a:p>
        </p:txBody>
      </p:sp>
    </p:spTree>
    <p:extLst>
      <p:ext uri="{BB962C8B-B14F-4D97-AF65-F5344CB8AC3E}">
        <p14:creationId xmlns:p14="http://schemas.microsoft.com/office/powerpoint/2010/main" val="176305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4" name="Google Shape;66;p13">
            <a:extLst>
              <a:ext uri="{FF2B5EF4-FFF2-40B4-BE49-F238E27FC236}">
                <a16:creationId xmlns:a16="http://schemas.microsoft.com/office/drawing/2014/main" id="{4A606EC4-675E-CA4B-B12B-49BD4357F7F8}"/>
              </a:ext>
            </a:extLst>
          </p:cNvPr>
          <p:cNvSpPr txBox="1"/>
          <p:nvPr/>
        </p:nvSpPr>
        <p:spPr>
          <a:xfrm>
            <a:off x="287717" y="639191"/>
            <a:ext cx="7009487" cy="907466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BUG the question below.</a:t>
            </a: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endParaRPr lang="en-GB" sz="1200"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Assess the extent of the challenges created by urban growth in LICs/NEEs. Use a case study of a city in an LIC/NEE. </a:t>
            </a:r>
          </a:p>
          <a:p>
            <a:pPr lvl="0" algn="r"/>
            <a:r>
              <a:rPr lang="en-GB" sz="1200" dirty="0">
                <a:latin typeface="Calibri" panose="020F0502020204030204" pitchFamily="34" charset="0"/>
                <a:ea typeface="Amatic SC"/>
                <a:cs typeface="Calibri" panose="020F0502020204030204" pitchFamily="34" charset="0"/>
                <a:sym typeface="Amatic SC"/>
              </a:rPr>
              <a:t>[9 marks] [+ 3 </a:t>
            </a:r>
            <a:r>
              <a:rPr lang="en-GB" sz="1200" dirty="0" err="1">
                <a:latin typeface="Calibri" panose="020F0502020204030204" pitchFamily="34" charset="0"/>
                <a:ea typeface="Amatic SC"/>
                <a:cs typeface="Calibri" panose="020F0502020204030204" pitchFamily="34" charset="0"/>
                <a:sym typeface="Amatic SC"/>
              </a:rPr>
              <a:t>SPaG</a:t>
            </a:r>
            <a:r>
              <a:rPr lang="en-GB" sz="1200" dirty="0">
                <a:latin typeface="Calibri" panose="020F0502020204030204" pitchFamily="34" charset="0"/>
                <a:ea typeface="Amatic SC"/>
                <a:cs typeface="Calibri" panose="020F0502020204030204" pitchFamily="34" charset="0"/>
                <a:sym typeface="Amatic SC"/>
              </a:rPr>
              <a:t> marks]</a:t>
            </a:r>
          </a:p>
          <a:p>
            <a:pPr lvl="0" algn="r"/>
            <a:endParaRPr lang="en-GB" sz="1200" dirty="0">
              <a:latin typeface="Calibri" panose="020F0502020204030204" pitchFamily="34" charset="0"/>
              <a:ea typeface="Amatic SC"/>
              <a:cs typeface="Calibri" panose="020F0502020204030204" pitchFamily="34" charset="0"/>
              <a:sym typeface="Amatic SC"/>
            </a:endParaRPr>
          </a:p>
          <a:p>
            <a:pPr lvl="0"/>
            <a:r>
              <a:rPr lang="en-GB" sz="1200" b="1" dirty="0">
                <a:latin typeface="Calibri" panose="020F0502020204030204" pitchFamily="34" charset="0"/>
                <a:ea typeface="Amatic SC"/>
                <a:cs typeface="Calibri" panose="020F0502020204030204" pitchFamily="34" charset="0"/>
                <a:sym typeface="Amatic SC"/>
              </a:rPr>
              <a:t>PEEL Draft </a:t>
            </a:r>
          </a:p>
          <a:p>
            <a:pPr lvl="0"/>
            <a:endParaRPr lang="en-GB" sz="1200"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Point: Make three points about evidence of challenges created by urban growth in LICs/NEE.</a:t>
            </a:r>
          </a:p>
          <a:p>
            <a:pPr lvl="0"/>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r>
              <a:rPr lang="en-GB" sz="1200" dirty="0">
                <a:latin typeface="Calibri" panose="020F0502020204030204" pitchFamily="34" charset="0"/>
                <a:ea typeface="Amatic SC"/>
                <a:cs typeface="Calibri" panose="020F0502020204030204" pitchFamily="34" charset="0"/>
              </a:rPr>
              <a:t> </a:t>
            </a:r>
            <a:endParaRPr lang="en-GB" dirty="0">
              <a:latin typeface="Calibri" panose="020F0502020204030204" pitchFamily="34" charset="0"/>
              <a:ea typeface="Amatic SC"/>
              <a:cs typeface="Calibri" panose="020F0502020204030204" pitchFamily="34" charset="0"/>
              <a:sym typeface="Amatic SC"/>
            </a:endParaRPr>
          </a:p>
          <a:p>
            <a:pPr lvl="0"/>
            <a:endParaRPr lang="en-GB"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Evidence: Identify one piece of evidence to support each point </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r>
              <a:rPr lang="en-GB" sz="1200" dirty="0">
                <a:latin typeface="Calibri" panose="020F0502020204030204" pitchFamily="34" charset="0"/>
                <a:ea typeface="Amatic SC"/>
                <a:cs typeface="Calibri" panose="020F0502020204030204" pitchFamily="34" charset="0"/>
              </a:rPr>
              <a:t> </a:t>
            </a:r>
            <a:endParaRPr lang="en-GB" sz="1200" dirty="0">
              <a:latin typeface="Calibri" panose="020F0502020204030204" pitchFamily="34" charset="0"/>
              <a:ea typeface="Amatic SC"/>
              <a:cs typeface="Calibri" panose="020F0502020204030204" pitchFamily="34" charset="0"/>
              <a:sym typeface="Amatic SC"/>
            </a:endParaRPr>
          </a:p>
          <a:p>
            <a:pPr lvl="0"/>
            <a:endParaRPr lang="en-GB" dirty="0">
              <a:latin typeface="Calibri" panose="020F0502020204030204" pitchFamily="34" charset="0"/>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Explanation: Explain how the evidence produces challenges. </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p>
          <a:p>
            <a:pPr marL="171450" lvl="0" indent="-171450">
              <a:buFont typeface="Arial" panose="020B0604020202020204" pitchFamily="34" charset="0"/>
              <a:buChar char="•"/>
            </a:pPr>
            <a:endParaRPr lang="en-GB" dirty="0">
              <a:latin typeface="Calibri" panose="020F0502020204030204" pitchFamily="34" charset="0"/>
              <a:cs typeface="Calibri" panose="020F0502020204030204" pitchFamily="34" charset="0"/>
              <a:sym typeface="Amatic SC"/>
            </a:endParaRPr>
          </a:p>
          <a:p>
            <a:pPr lvl="0"/>
            <a:r>
              <a:rPr lang="en-GB" sz="1200" dirty="0">
                <a:latin typeface="Calibri" panose="020F0502020204030204" pitchFamily="34" charset="0"/>
                <a:cs typeface="Calibri" panose="020F0502020204030204" pitchFamily="34" charset="0"/>
                <a:sym typeface="Amatic SC"/>
              </a:rPr>
              <a:t>Link back to the question</a:t>
            </a:r>
            <a:br>
              <a:rPr lang="en-GB" dirty="0">
                <a:latin typeface="Calibri" panose="020F0502020204030204" pitchFamily="34" charset="0"/>
                <a:cs typeface="Calibri" panose="020F0502020204030204" pitchFamily="34" charset="0"/>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br>
              <a:rPr lang="en-GB" sz="1200" dirty="0">
                <a:latin typeface="Calibri" panose="020F0502020204030204" pitchFamily="34" charset="0"/>
                <a:ea typeface="Amatic SC"/>
                <a:cs typeface="Calibri" panose="020F0502020204030204" pitchFamily="34" charset="0"/>
                <a:sym typeface="Amatic SC"/>
              </a:rPr>
            </a:br>
            <a:endParaRPr lang="en-GB" sz="1200" dirty="0">
              <a:latin typeface="Calibri" panose="020F0502020204030204" pitchFamily="34" charset="0"/>
              <a:ea typeface="Amatic SC"/>
              <a:cs typeface="Calibri" panose="020F0502020204030204" pitchFamily="34" charset="0"/>
              <a:sym typeface="Amatic SC"/>
            </a:endParaRPr>
          </a:p>
          <a:p>
            <a:pPr marL="171450" lvl="0" indent="-171450">
              <a:buFont typeface="Arial" panose="020B0604020202020204" pitchFamily="34" charset="0"/>
              <a:buChar char="•"/>
            </a:pPr>
            <a:r>
              <a:rPr lang="en-GB" sz="1200" dirty="0">
                <a:latin typeface="Calibri" panose="020F0502020204030204" pitchFamily="34" charset="0"/>
                <a:ea typeface="Amatic SC"/>
                <a:cs typeface="Calibri" panose="020F0502020204030204" pitchFamily="34" charset="0"/>
                <a:sym typeface="Amatic SC"/>
              </a:rPr>
              <a:t>_____________________________________________________________________________________</a:t>
            </a:r>
          </a:p>
          <a:p>
            <a:pPr lvl="0"/>
            <a:endParaRPr dirty="0">
              <a:latin typeface="Calibri" panose="020F0502020204030204" pitchFamily="34" charset="0"/>
              <a:cs typeface="Calibri" panose="020F0502020204030204" pitchFamily="34" charset="0"/>
            </a:endParaRPr>
          </a:p>
          <a:p>
            <a:pPr>
              <a:buSzPts val="1100"/>
            </a:pPr>
            <a:endParaRPr lang="en-GB" sz="1600" dirty="0">
              <a:latin typeface="Calibri" panose="020F0502020204030204" pitchFamily="34" charset="0"/>
              <a:cs typeface="Calibri" panose="020F0502020204030204" pitchFamily="34" charset="0"/>
            </a:endParaRPr>
          </a:p>
        </p:txBody>
      </p:sp>
      <p:sp>
        <p:nvSpPr>
          <p:cNvPr id="33" name="Google Shape;56;p13">
            <a:extLst>
              <a:ext uri="{FF2B5EF4-FFF2-40B4-BE49-F238E27FC236}">
                <a16:creationId xmlns:a16="http://schemas.microsoft.com/office/drawing/2014/main" id="{C7E13791-5ED7-E249-A8DF-2F2029E9AD56}"/>
              </a:ext>
            </a:extLst>
          </p:cNvPr>
          <p:cNvSpPr txBox="1"/>
          <p:nvPr/>
        </p:nvSpPr>
        <p:spPr>
          <a:xfrm>
            <a:off x="104098" y="70932"/>
            <a:ext cx="2852159" cy="4932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dirty="0">
                <a:solidFill>
                  <a:schemeClr val="accent6">
                    <a:lumMod val="50000"/>
                  </a:schemeClr>
                </a:solidFill>
                <a:latin typeface="Amatic SC"/>
                <a:ea typeface="Amatic SC"/>
                <a:cs typeface="Amatic SC"/>
                <a:sym typeface="Amatic SC"/>
              </a:rPr>
              <a:t>Urban Issues and Challenges</a:t>
            </a:r>
            <a:endParaRPr lang="en-GB" sz="1100" b="1" dirty="0">
              <a:latin typeface="Amatic SC"/>
              <a:ea typeface="Amatic SC"/>
              <a:cs typeface="Amatic SC"/>
              <a:sym typeface="Amatic SC"/>
            </a:endParaRPr>
          </a:p>
        </p:txBody>
      </p:sp>
      <p:sp>
        <p:nvSpPr>
          <p:cNvPr id="38" name="Rectangle 37">
            <a:extLst>
              <a:ext uri="{FF2B5EF4-FFF2-40B4-BE49-F238E27FC236}">
                <a16:creationId xmlns:a16="http://schemas.microsoft.com/office/drawing/2014/main" id="{2D537615-7395-5941-904A-42131F05C67E}"/>
              </a:ext>
            </a:extLst>
          </p:cNvPr>
          <p:cNvSpPr/>
          <p:nvPr/>
        </p:nvSpPr>
        <p:spPr>
          <a:xfrm>
            <a:off x="2891455" y="74975"/>
            <a:ext cx="1194558" cy="523220"/>
          </a:xfrm>
          <a:prstGeom prst="rect">
            <a:avLst/>
          </a:prstGeom>
        </p:spPr>
        <p:txBody>
          <a:bodyPr wrap="none">
            <a:spAutoFit/>
          </a:bodyPr>
          <a:lstStyle/>
          <a:p>
            <a:r>
              <a:rPr lang="en" sz="2400" b="1" dirty="0">
                <a:latin typeface="Amatic SC"/>
                <a:ea typeface="Amatic SC"/>
                <a:cs typeface="Amatic SC"/>
                <a:sym typeface="Amatic SC"/>
              </a:rPr>
              <a:t>Re-Write</a:t>
            </a:r>
            <a:r>
              <a:rPr lang="en" sz="2800" b="1" dirty="0">
                <a:latin typeface="Amatic SC"/>
                <a:ea typeface="Amatic SC"/>
                <a:cs typeface="Amatic SC"/>
                <a:sym typeface="Amatic SC"/>
              </a:rPr>
              <a:t> it</a:t>
            </a:r>
            <a:endParaRPr lang="en-GB" sz="2800" dirty="0"/>
          </a:p>
        </p:txBody>
      </p:sp>
      <p:sp>
        <p:nvSpPr>
          <p:cNvPr id="7" name="Rounded Rectangle 6">
            <a:extLst>
              <a:ext uri="{FF2B5EF4-FFF2-40B4-BE49-F238E27FC236}">
                <a16:creationId xmlns:a16="http://schemas.microsoft.com/office/drawing/2014/main" id="{A7A2BA04-FC24-B24A-EABF-C3DC5084200C}"/>
              </a:ext>
            </a:extLst>
          </p:cNvPr>
          <p:cNvSpPr/>
          <p:nvPr/>
        </p:nvSpPr>
        <p:spPr>
          <a:xfrm>
            <a:off x="422143" y="1188068"/>
            <a:ext cx="1991186" cy="874438"/>
          </a:xfrm>
          <a:prstGeom prst="roundRect">
            <a:avLst>
              <a:gd name="adj" fmla="val 9505"/>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 name="Rounded Rectangle 2">
            <a:extLst>
              <a:ext uri="{FF2B5EF4-FFF2-40B4-BE49-F238E27FC236}">
                <a16:creationId xmlns:a16="http://schemas.microsoft.com/office/drawing/2014/main" id="{2A4A5127-AEA1-E117-3C36-DCBB1E5342EF}"/>
              </a:ext>
            </a:extLst>
          </p:cNvPr>
          <p:cNvSpPr/>
          <p:nvPr/>
        </p:nvSpPr>
        <p:spPr>
          <a:xfrm>
            <a:off x="422143" y="1005734"/>
            <a:ext cx="1991186"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Box</a:t>
            </a:r>
          </a:p>
        </p:txBody>
      </p:sp>
      <p:sp>
        <p:nvSpPr>
          <p:cNvPr id="8" name="Rounded Rectangle 7">
            <a:extLst>
              <a:ext uri="{FF2B5EF4-FFF2-40B4-BE49-F238E27FC236}">
                <a16:creationId xmlns:a16="http://schemas.microsoft.com/office/drawing/2014/main" id="{0A39557D-0DD3-F726-42CA-5D9D015A8D5A}"/>
              </a:ext>
            </a:extLst>
          </p:cNvPr>
          <p:cNvSpPr/>
          <p:nvPr/>
        </p:nvSpPr>
        <p:spPr>
          <a:xfrm>
            <a:off x="2787650" y="1189549"/>
            <a:ext cx="1987549" cy="874438"/>
          </a:xfrm>
          <a:prstGeom prst="roundRect">
            <a:avLst>
              <a:gd name="adj" fmla="val 4814"/>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54454EAB-9E35-644E-7D6D-EBFB90278FF0}"/>
              </a:ext>
            </a:extLst>
          </p:cNvPr>
          <p:cNvSpPr/>
          <p:nvPr/>
        </p:nvSpPr>
        <p:spPr>
          <a:xfrm>
            <a:off x="5151242" y="1188068"/>
            <a:ext cx="1992421" cy="874438"/>
          </a:xfrm>
          <a:prstGeom prst="roundRect">
            <a:avLst>
              <a:gd name="adj" fmla="val 4911"/>
            </a:avLst>
          </a:prstGeom>
          <a:no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BABA45DA-809F-0AA4-04EA-E2A477D518C2}"/>
              </a:ext>
            </a:extLst>
          </p:cNvPr>
          <p:cNvSpPr/>
          <p:nvPr/>
        </p:nvSpPr>
        <p:spPr>
          <a:xfrm>
            <a:off x="5151330" y="1005733"/>
            <a:ext cx="1991186"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Glance</a:t>
            </a:r>
          </a:p>
        </p:txBody>
      </p:sp>
      <p:sp>
        <p:nvSpPr>
          <p:cNvPr id="10" name="Rectangle 9">
            <a:extLst>
              <a:ext uri="{FF2B5EF4-FFF2-40B4-BE49-F238E27FC236}">
                <a16:creationId xmlns:a16="http://schemas.microsoft.com/office/drawing/2014/main" id="{AD440091-FA6E-BEAA-916A-0E51F4DFEE86}"/>
              </a:ext>
            </a:extLst>
          </p:cNvPr>
          <p:cNvSpPr/>
          <p:nvPr/>
        </p:nvSpPr>
        <p:spPr>
          <a:xfrm>
            <a:off x="422143" y="1314450"/>
            <a:ext cx="1991186" cy="55955"/>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46A104F-6713-6649-E988-1752F2DBA1BC}"/>
              </a:ext>
            </a:extLst>
          </p:cNvPr>
          <p:cNvSpPr/>
          <p:nvPr/>
        </p:nvSpPr>
        <p:spPr>
          <a:xfrm>
            <a:off x="5151272" y="1323711"/>
            <a:ext cx="1991186" cy="55955"/>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BBE43A2-A0CD-66A1-AA1C-89F3E5394CA7}"/>
              </a:ext>
            </a:extLst>
          </p:cNvPr>
          <p:cNvSpPr/>
          <p:nvPr/>
        </p:nvSpPr>
        <p:spPr>
          <a:xfrm>
            <a:off x="2788559" y="1001922"/>
            <a:ext cx="1985907" cy="364672"/>
          </a:xfrm>
          <a:prstGeom prst="round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Underline</a:t>
            </a:r>
          </a:p>
        </p:txBody>
      </p:sp>
      <p:sp>
        <p:nvSpPr>
          <p:cNvPr id="21" name="TextBox 20">
            <a:extLst>
              <a:ext uri="{FF2B5EF4-FFF2-40B4-BE49-F238E27FC236}">
                <a16:creationId xmlns:a16="http://schemas.microsoft.com/office/drawing/2014/main" id="{DC5D005E-4641-8BE2-8EB4-B1668068478F}"/>
              </a:ext>
            </a:extLst>
          </p:cNvPr>
          <p:cNvSpPr txBox="1"/>
          <p:nvPr/>
        </p:nvSpPr>
        <p:spPr>
          <a:xfrm>
            <a:off x="421036" y="1368775"/>
            <a:ext cx="1967241" cy="400110"/>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Draw a box around the command word. </a:t>
            </a:r>
          </a:p>
        </p:txBody>
      </p:sp>
      <p:sp>
        <p:nvSpPr>
          <p:cNvPr id="35" name="TextBox 34">
            <a:extLst>
              <a:ext uri="{FF2B5EF4-FFF2-40B4-BE49-F238E27FC236}">
                <a16:creationId xmlns:a16="http://schemas.microsoft.com/office/drawing/2014/main" id="{533567EC-1601-ED66-392A-25747CAE86C4}"/>
              </a:ext>
            </a:extLst>
          </p:cNvPr>
          <p:cNvSpPr txBox="1"/>
          <p:nvPr/>
        </p:nvSpPr>
        <p:spPr>
          <a:xfrm>
            <a:off x="2762598" y="1386884"/>
            <a:ext cx="1967241" cy="707886"/>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Underline words to pick out the content and focus, evidence required and any links or connections required. </a:t>
            </a:r>
          </a:p>
        </p:txBody>
      </p:sp>
      <p:sp>
        <p:nvSpPr>
          <p:cNvPr id="11" name="Rectangle 10">
            <a:extLst>
              <a:ext uri="{FF2B5EF4-FFF2-40B4-BE49-F238E27FC236}">
                <a16:creationId xmlns:a16="http://schemas.microsoft.com/office/drawing/2014/main" id="{D567BD96-157B-EC4B-D761-7CE7DD313F30}"/>
              </a:ext>
            </a:extLst>
          </p:cNvPr>
          <p:cNvSpPr/>
          <p:nvPr/>
        </p:nvSpPr>
        <p:spPr>
          <a:xfrm>
            <a:off x="2791825" y="1334950"/>
            <a:ext cx="1982641" cy="45719"/>
          </a:xfrm>
          <a:prstGeom prst="rect">
            <a:avLst/>
          </a:prstGeom>
          <a:solidFill>
            <a:srgbClr val="81A032"/>
          </a:solidFill>
          <a:ln w="127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1055D90D-79EF-8612-3082-EC71D74970A4}"/>
              </a:ext>
            </a:extLst>
          </p:cNvPr>
          <p:cNvSpPr txBox="1"/>
          <p:nvPr/>
        </p:nvSpPr>
        <p:spPr>
          <a:xfrm>
            <a:off x="5104160" y="1400522"/>
            <a:ext cx="1967241" cy="553998"/>
          </a:xfrm>
          <a:prstGeom prst="rect">
            <a:avLst/>
          </a:prstGeom>
          <a:noFill/>
        </p:spPr>
        <p:txBody>
          <a:bodyPr wrap="square">
            <a:spAutoFit/>
          </a:bodyPr>
          <a:lstStyle/>
          <a:p>
            <a:pPr lvl="0"/>
            <a:r>
              <a:rPr lang="en-GB" sz="1000" dirty="0">
                <a:latin typeface="Calibri" panose="020F0502020204030204" pitchFamily="34" charset="0"/>
                <a:ea typeface="Amatic SC"/>
                <a:cs typeface="Calibri" panose="020F0502020204030204" pitchFamily="34" charset="0"/>
                <a:sym typeface="Amatic SC"/>
              </a:rPr>
              <a:t>Glance back at the question to make sure you include everything in your answer. </a:t>
            </a:r>
          </a:p>
        </p:txBody>
      </p:sp>
      <p:sp>
        <p:nvSpPr>
          <p:cNvPr id="15" name="Rectangle 14">
            <a:extLst>
              <a:ext uri="{FF2B5EF4-FFF2-40B4-BE49-F238E27FC236}">
                <a16:creationId xmlns:a16="http://schemas.microsoft.com/office/drawing/2014/main" id="{0C729F46-B77A-1C06-0218-C6B22EDA2AC0}"/>
              </a:ext>
            </a:extLst>
          </p:cNvPr>
          <p:cNvSpPr/>
          <p:nvPr/>
        </p:nvSpPr>
        <p:spPr>
          <a:xfrm>
            <a:off x="465678" y="3769185"/>
            <a:ext cx="6980134" cy="1231106"/>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Social challenge – access to fresh water in Lagos when population is increasing by 600,000 per year</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Economic challenge – employment  opportunities in Lagos – not enough formal job for rapidly increasing population. </a:t>
            </a:r>
          </a:p>
          <a:p>
            <a:r>
              <a:rPr lang="en-GB" sz="1200" dirty="0">
                <a:latin typeface="Calibri" panose="020F0502020204030204" pitchFamily="34" charset="0"/>
                <a:cs typeface="Calibri" panose="020F0502020204030204" pitchFamily="34" charset="0"/>
              </a:rPr>
              <a:t>Environmental challenge – insufficient waste disposal services for rapidly growing city of  Lagos. </a:t>
            </a:r>
          </a:p>
          <a:p>
            <a:endParaRPr lang="en-GB"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0EE1A342-5A09-B834-0D77-5DC73A0EC404}"/>
              </a:ext>
            </a:extLst>
          </p:cNvPr>
          <p:cNvSpPr/>
          <p:nvPr/>
        </p:nvSpPr>
        <p:spPr>
          <a:xfrm>
            <a:off x="465678" y="5248402"/>
            <a:ext cx="6980134" cy="1231106"/>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Only 10 per cent of the population has access to safe, piped water.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Unemployment is low at 10 per cent but with is no unemployment benefit many work in informal jobs.</a:t>
            </a:r>
          </a:p>
          <a:p>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City authorities collect just 40 per cent of the 10,000 tonnes of waste produced daily. </a:t>
            </a:r>
          </a:p>
          <a:p>
            <a:endParaRPr lang="en-GB"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2EDCF25-9188-D663-A4E0-B528AE801E1F}"/>
              </a:ext>
            </a:extLst>
          </p:cNvPr>
          <p:cNvSpPr/>
          <p:nvPr/>
        </p:nvSpPr>
        <p:spPr>
          <a:xfrm>
            <a:off x="465678" y="6742176"/>
            <a:ext cx="6980134" cy="1415772"/>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Many people have to reply on bore holes to extract water or street vendor water -  untreated and may be contaminated.  </a:t>
            </a:r>
          </a:p>
          <a:p>
            <a:r>
              <a:rPr lang="en-GB" sz="1200" dirty="0">
                <a:latin typeface="Calibri" panose="020F0502020204030204" pitchFamily="34" charset="0"/>
                <a:cs typeface="Calibri" panose="020F0502020204030204" pitchFamily="34" charset="0"/>
              </a:rPr>
              <a:t>Over 40% of of the work force work in informal employment which is unregulated, poorly paid and often dangerous.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Waste piles up in may areas of the city, particularly in poorer areas leads risk to health and contamination of groundwater supplies. </a:t>
            </a:r>
          </a:p>
          <a:p>
            <a:endParaRPr lang="en-GB"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FB12C35-D30A-5771-6AAB-C7436BD7FA8A}"/>
              </a:ext>
            </a:extLst>
          </p:cNvPr>
          <p:cNvSpPr/>
          <p:nvPr/>
        </p:nvSpPr>
        <p:spPr>
          <a:xfrm>
            <a:off x="442791" y="8257805"/>
            <a:ext cx="6980134" cy="120032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Creates significant challenges as Increases the risk of illness and pressure on limited medical services.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Creates challenges as fewer people pay tax which reduces money available for investment in services and provides instability to many. </a:t>
            </a:r>
          </a:p>
          <a:p>
            <a:r>
              <a:rPr lang="en-GB" sz="1200" dirty="0">
                <a:latin typeface="Calibri" panose="020F0502020204030204" pitchFamily="34" charset="0"/>
                <a:cs typeface="Calibri" panose="020F0502020204030204" pitchFamily="34" charset="0"/>
              </a:rPr>
              <a:t> Risk to health through vermin population growth and impact on health of people, particularly in poorer areas. </a:t>
            </a:r>
            <a:endParaRPr lang="en-GB"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7E9BBA98-1541-ED66-757B-06D0717F67E4}"/>
              </a:ext>
            </a:extLst>
          </p:cNvPr>
          <p:cNvSpPr/>
          <p:nvPr/>
        </p:nvSpPr>
        <p:spPr>
          <a:xfrm>
            <a:off x="355601" y="2387600"/>
            <a:ext cx="450850" cy="1684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38471901-9217-CA16-611D-23DE7E224B67}"/>
              </a:ext>
            </a:extLst>
          </p:cNvPr>
          <p:cNvCxnSpPr/>
          <p:nvPr/>
        </p:nvCxnSpPr>
        <p:spPr>
          <a:xfrm>
            <a:off x="1063625" y="2540215"/>
            <a:ext cx="40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FE63C1-59D4-3114-62A0-365249671F7A}"/>
              </a:ext>
            </a:extLst>
          </p:cNvPr>
          <p:cNvCxnSpPr>
            <a:cxnSpLocks/>
          </p:cNvCxnSpPr>
          <p:nvPr/>
        </p:nvCxnSpPr>
        <p:spPr>
          <a:xfrm>
            <a:off x="1901825" y="2549955"/>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086627-D215-0293-135B-84DC23669163}"/>
              </a:ext>
            </a:extLst>
          </p:cNvPr>
          <p:cNvCxnSpPr>
            <a:cxnSpLocks/>
          </p:cNvCxnSpPr>
          <p:nvPr/>
        </p:nvCxnSpPr>
        <p:spPr>
          <a:xfrm>
            <a:off x="3273425" y="2543820"/>
            <a:ext cx="841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B3E5EA-2773-568F-6078-A6D1E186F032}"/>
              </a:ext>
            </a:extLst>
          </p:cNvPr>
          <p:cNvCxnSpPr>
            <a:cxnSpLocks/>
          </p:cNvCxnSpPr>
          <p:nvPr/>
        </p:nvCxnSpPr>
        <p:spPr>
          <a:xfrm>
            <a:off x="4301391" y="2540215"/>
            <a:ext cx="651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FEC8ED-EE78-9C40-3537-3371506D3F4A}"/>
              </a:ext>
            </a:extLst>
          </p:cNvPr>
          <p:cNvCxnSpPr>
            <a:cxnSpLocks/>
          </p:cNvCxnSpPr>
          <p:nvPr/>
        </p:nvCxnSpPr>
        <p:spPr>
          <a:xfrm>
            <a:off x="4994253" y="2540740"/>
            <a:ext cx="1031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A597B0-59A6-EB25-FAA5-69E9F2E4C534}"/>
              </a:ext>
            </a:extLst>
          </p:cNvPr>
          <p:cNvCxnSpPr>
            <a:cxnSpLocks/>
          </p:cNvCxnSpPr>
          <p:nvPr/>
        </p:nvCxnSpPr>
        <p:spPr>
          <a:xfrm>
            <a:off x="371419" y="2737495"/>
            <a:ext cx="485831"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ECEA8D35-81F9-C8B0-C2F4-5C887100D23F}"/>
              </a:ext>
            </a:extLst>
          </p:cNvPr>
          <p:cNvSpPr/>
          <p:nvPr/>
        </p:nvSpPr>
        <p:spPr>
          <a:xfrm>
            <a:off x="2225675" y="2344463"/>
            <a:ext cx="1441450" cy="82550"/>
          </a:xfrm>
          <a:prstGeom prst="arc">
            <a:avLst>
              <a:gd name="adj1" fmla="val 10837365"/>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9EE7055F-448F-9AE1-7777-4E2EB9248701}"/>
              </a:ext>
            </a:extLst>
          </p:cNvPr>
          <p:cNvSpPr txBox="1"/>
          <p:nvPr/>
        </p:nvSpPr>
        <p:spPr>
          <a:xfrm>
            <a:off x="-13186" y="2067713"/>
            <a:ext cx="1360805" cy="307777"/>
          </a:xfrm>
          <a:prstGeom prst="rect">
            <a:avLst/>
          </a:prstGeom>
          <a:noFill/>
        </p:spPr>
        <p:txBody>
          <a:bodyPr wrap="square">
            <a:spAutoFit/>
          </a:bodyPr>
          <a:lstStyle/>
          <a:p>
            <a:pPr algn="ctr"/>
            <a:r>
              <a:rPr lang="en-GB" sz="700" dirty="0">
                <a:effectLst/>
                <a:latin typeface="Calibri" panose="020F0502020204030204" pitchFamily="34" charset="0"/>
                <a:cs typeface="Calibri" panose="020F0502020204030204" pitchFamily="34" charset="0"/>
              </a:rPr>
              <a:t>Make an informed </a:t>
            </a:r>
            <a:br>
              <a:rPr lang="en-GB" sz="700" dirty="0">
                <a:effectLst/>
                <a:latin typeface="Calibri" panose="020F0502020204030204" pitchFamily="34" charset="0"/>
                <a:cs typeface="Calibri" panose="020F0502020204030204" pitchFamily="34" charset="0"/>
              </a:rPr>
            </a:br>
            <a:r>
              <a:rPr lang="en-GB" sz="700" dirty="0">
                <a:effectLst/>
                <a:latin typeface="Calibri" panose="020F0502020204030204" pitchFamily="34" charset="0"/>
                <a:cs typeface="Calibri" panose="020F0502020204030204" pitchFamily="34" charset="0"/>
              </a:rPr>
              <a:t>judgement</a:t>
            </a:r>
            <a:endParaRPr lang="en-GB" sz="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DA68C43B-DDB5-3976-10AC-B56D71CF901F}"/>
              </a:ext>
            </a:extLst>
          </p:cNvPr>
          <p:cNvSpPr txBox="1"/>
          <p:nvPr/>
        </p:nvSpPr>
        <p:spPr>
          <a:xfrm>
            <a:off x="614334" y="2104890"/>
            <a:ext cx="1360805" cy="307777"/>
          </a:xfrm>
          <a:prstGeom prst="rect">
            <a:avLst/>
          </a:prstGeom>
          <a:noFill/>
        </p:spPr>
        <p:txBody>
          <a:bodyPr wrap="square">
            <a:spAutoFit/>
          </a:bodyPr>
          <a:lstStyle/>
          <a:p>
            <a:pPr algn="ctr"/>
            <a:r>
              <a:rPr lang="en-GB" sz="700" dirty="0">
                <a:effectLst/>
                <a:latin typeface="Calibri" panose="020F0502020204030204" pitchFamily="34" charset="0"/>
                <a:cs typeface="Calibri" panose="020F0502020204030204" pitchFamily="34" charset="0"/>
              </a:rPr>
              <a:t>How much is </a:t>
            </a:r>
          </a:p>
          <a:p>
            <a:pPr algn="ctr"/>
            <a:r>
              <a:rPr lang="en-GB" sz="700" dirty="0">
                <a:effectLst/>
                <a:latin typeface="Calibri" panose="020F0502020204030204" pitchFamily="34" charset="0"/>
                <a:cs typeface="Calibri" panose="020F0502020204030204" pitchFamily="34" charset="0"/>
              </a:rPr>
              <a:t>it the case? </a:t>
            </a:r>
            <a:endParaRPr lang="en-GB" sz="7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44834F6D-9F91-4442-B86A-DB4A5584BD8D}"/>
              </a:ext>
            </a:extLst>
          </p:cNvPr>
          <p:cNvSpPr txBox="1"/>
          <p:nvPr/>
        </p:nvSpPr>
        <p:spPr>
          <a:xfrm>
            <a:off x="1553469" y="2115549"/>
            <a:ext cx="1360805" cy="200055"/>
          </a:xfrm>
          <a:prstGeom prst="rect">
            <a:avLst/>
          </a:prstGeom>
          <a:noFill/>
        </p:spPr>
        <p:txBody>
          <a:bodyPr wrap="square">
            <a:spAutoFit/>
          </a:bodyPr>
          <a:lstStyle/>
          <a:p>
            <a:pPr algn="ctr"/>
            <a:r>
              <a:rPr lang="en-GB" sz="700" dirty="0">
                <a:effectLst/>
                <a:latin typeface="Calibri" panose="020F0502020204030204" pitchFamily="34" charset="0"/>
                <a:cs typeface="Calibri" panose="020F0502020204030204" pitchFamily="34" charset="0"/>
              </a:rPr>
              <a:t>Difficulties</a:t>
            </a:r>
            <a:endParaRPr lang="en-GB" sz="7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39FC2FCB-D284-3AEB-200E-058E211562E1}"/>
              </a:ext>
            </a:extLst>
          </p:cNvPr>
          <p:cNvSpPr txBox="1"/>
          <p:nvPr/>
        </p:nvSpPr>
        <p:spPr>
          <a:xfrm>
            <a:off x="4931608" y="2115574"/>
            <a:ext cx="1554917" cy="307777"/>
          </a:xfrm>
          <a:prstGeom prst="rect">
            <a:avLst/>
          </a:prstGeom>
          <a:noFill/>
        </p:spPr>
        <p:txBody>
          <a:bodyPr wrap="square">
            <a:spAutoFit/>
          </a:bodyPr>
          <a:lstStyle/>
          <a:p>
            <a:pPr algn="ctr"/>
            <a:r>
              <a:rPr lang="en-GB" sz="700" dirty="0">
                <a:effectLst/>
                <a:latin typeface="Calibri" panose="020F0502020204030204" pitchFamily="34" charset="0"/>
                <a:cs typeface="Calibri" panose="020F0502020204030204" pitchFamily="34" charset="0"/>
              </a:rPr>
              <a:t>Must refer to urban growth in an LIC/NEE. Refer to a specific city!  </a:t>
            </a:r>
            <a:endParaRPr lang="en-GB" sz="700"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7ADF028F-4C0F-65EC-4A09-1F6F3D654E23}"/>
              </a:ext>
            </a:extLst>
          </p:cNvPr>
          <p:cNvSpPr txBox="1"/>
          <p:nvPr/>
        </p:nvSpPr>
        <p:spPr>
          <a:xfrm>
            <a:off x="2961606" y="2065116"/>
            <a:ext cx="1584972" cy="307777"/>
          </a:xfrm>
          <a:prstGeom prst="rect">
            <a:avLst/>
          </a:prstGeom>
          <a:noFill/>
        </p:spPr>
        <p:txBody>
          <a:bodyPr wrap="square">
            <a:spAutoFit/>
          </a:bodyPr>
          <a:lstStyle/>
          <a:p>
            <a:pPr algn="ctr"/>
            <a:r>
              <a:rPr lang="en-GB" sz="700" dirty="0">
                <a:effectLst/>
                <a:latin typeface="Calibri" panose="020F0502020204030204" pitchFamily="34" charset="0"/>
                <a:cs typeface="Calibri" panose="020F0502020204030204" pitchFamily="34" charset="0"/>
              </a:rPr>
              <a:t>Growth of an urban area – can be linked to population increase.</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351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4" name="Google Shape;66;p13">
            <a:extLst>
              <a:ext uri="{FF2B5EF4-FFF2-40B4-BE49-F238E27FC236}">
                <a16:creationId xmlns:a16="http://schemas.microsoft.com/office/drawing/2014/main" id="{4A606EC4-675E-CA4B-B12B-49BD4357F7F8}"/>
              </a:ext>
            </a:extLst>
          </p:cNvPr>
          <p:cNvSpPr txBox="1"/>
          <p:nvPr/>
        </p:nvSpPr>
        <p:spPr>
          <a:xfrm>
            <a:off x="287717" y="639191"/>
            <a:ext cx="7009487" cy="907466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Assess the extent of the challenges created by urban growth in LICs/NEEs. Use a case study of a city in an LIC/NEE. </a:t>
            </a:r>
          </a:p>
          <a:p>
            <a:pPr lvl="0" algn="r"/>
            <a:r>
              <a:rPr lang="en-GB" sz="1200" dirty="0">
                <a:latin typeface="Calibri" panose="020F0502020204030204" pitchFamily="34" charset="0"/>
                <a:ea typeface="Amatic SC"/>
                <a:cs typeface="Calibri" panose="020F0502020204030204" pitchFamily="34" charset="0"/>
                <a:sym typeface="Amatic SC"/>
              </a:rPr>
              <a:t>[9 marks] [+ 3 </a:t>
            </a:r>
            <a:r>
              <a:rPr lang="en-GB" sz="1200" dirty="0" err="1">
                <a:latin typeface="Calibri" panose="020F0502020204030204" pitchFamily="34" charset="0"/>
                <a:ea typeface="Amatic SC"/>
                <a:cs typeface="Calibri" panose="020F0502020204030204" pitchFamily="34" charset="0"/>
                <a:sym typeface="Amatic SC"/>
              </a:rPr>
              <a:t>SPaG</a:t>
            </a:r>
            <a:r>
              <a:rPr lang="en-GB" sz="1200" dirty="0">
                <a:latin typeface="Calibri" panose="020F0502020204030204" pitchFamily="34" charset="0"/>
                <a:ea typeface="Amatic SC"/>
                <a:cs typeface="Calibri" panose="020F0502020204030204" pitchFamily="34" charset="0"/>
                <a:sym typeface="Amatic SC"/>
              </a:rPr>
              <a:t> marks]</a:t>
            </a:r>
            <a:r>
              <a:rPr lang="en-GB" sz="1200" dirty="0">
                <a:latin typeface="Calibri" panose="020F0502020204030204" pitchFamily="34" charset="0"/>
                <a:ea typeface="Amatic SC"/>
                <a:cs typeface="Calibri" panose="020F0502020204030204" pitchFamily="34" charset="0"/>
              </a:rPr>
              <a:t>. </a:t>
            </a:r>
            <a:endParaRPr lang="en-GB" dirty="0">
              <a:latin typeface="Calibri" panose="020F0502020204030204" pitchFamily="34" charset="0"/>
              <a:ea typeface="Amatic SC"/>
              <a:cs typeface="Calibri" panose="020F0502020204030204" pitchFamily="34" charset="0"/>
              <a:sym typeface="Amatic SC"/>
            </a:endParaRPr>
          </a:p>
          <a:p>
            <a:pPr lvl="0"/>
            <a:endParaRPr lang="en-GB"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br>
              <a:rPr lang="en-GB"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a:p>
            <a:pPr>
              <a:buSzPts val="1100"/>
            </a:pPr>
            <a:endParaRPr lang="en-GB" sz="1600"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1711336-AE47-C94D-8022-DBD0A59B3E8A}"/>
              </a:ext>
            </a:extLst>
          </p:cNvPr>
          <p:cNvCxnSpPr/>
          <p:nvPr/>
        </p:nvCxnSpPr>
        <p:spPr>
          <a:xfrm>
            <a:off x="373047" y="492369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E94B422-38C2-7B4C-A224-7271E731F1FD}"/>
              </a:ext>
            </a:extLst>
          </p:cNvPr>
          <p:cNvCxnSpPr/>
          <p:nvPr/>
        </p:nvCxnSpPr>
        <p:spPr>
          <a:xfrm>
            <a:off x="373047" y="52883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45967CC-7166-AF4D-BC08-AF7DE13ACF01}"/>
              </a:ext>
            </a:extLst>
          </p:cNvPr>
          <p:cNvCxnSpPr/>
          <p:nvPr/>
        </p:nvCxnSpPr>
        <p:spPr>
          <a:xfrm>
            <a:off x="373047" y="566130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CB8013-C726-A744-91C2-2A1C07567872}"/>
              </a:ext>
            </a:extLst>
          </p:cNvPr>
          <p:cNvCxnSpPr/>
          <p:nvPr/>
        </p:nvCxnSpPr>
        <p:spPr>
          <a:xfrm>
            <a:off x="373047" y="60259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AD4B6F3-0475-6648-AFDF-721C7BF38066}"/>
              </a:ext>
            </a:extLst>
          </p:cNvPr>
          <p:cNvCxnSpPr/>
          <p:nvPr/>
        </p:nvCxnSpPr>
        <p:spPr>
          <a:xfrm>
            <a:off x="373047" y="639282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5FF0C7F-0E75-1847-A2CC-37A855E3334E}"/>
              </a:ext>
            </a:extLst>
          </p:cNvPr>
          <p:cNvCxnSpPr/>
          <p:nvPr/>
        </p:nvCxnSpPr>
        <p:spPr>
          <a:xfrm>
            <a:off x="373047" y="675750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C1E04EE-6DF2-6145-B436-AE14C42CB626}"/>
              </a:ext>
            </a:extLst>
          </p:cNvPr>
          <p:cNvCxnSpPr/>
          <p:nvPr/>
        </p:nvCxnSpPr>
        <p:spPr>
          <a:xfrm>
            <a:off x="373047" y="713044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0557ED-E4E2-D84E-AE52-26AD2B41FCF4}"/>
              </a:ext>
            </a:extLst>
          </p:cNvPr>
          <p:cNvCxnSpPr/>
          <p:nvPr/>
        </p:nvCxnSpPr>
        <p:spPr>
          <a:xfrm>
            <a:off x="373047" y="749511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88DD58A-DB99-0A49-A7EF-BCEFA4EC7DCB}"/>
              </a:ext>
            </a:extLst>
          </p:cNvPr>
          <p:cNvCxnSpPr/>
          <p:nvPr/>
        </p:nvCxnSpPr>
        <p:spPr>
          <a:xfrm>
            <a:off x="373047" y="78619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42FB34-6FC5-1B4A-B24D-9F32195A05C7}"/>
              </a:ext>
            </a:extLst>
          </p:cNvPr>
          <p:cNvCxnSpPr/>
          <p:nvPr/>
        </p:nvCxnSpPr>
        <p:spPr>
          <a:xfrm>
            <a:off x="373047" y="822663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1917A2F-32AD-1E4D-B1EE-A8A89F05E019}"/>
              </a:ext>
            </a:extLst>
          </p:cNvPr>
          <p:cNvCxnSpPr/>
          <p:nvPr/>
        </p:nvCxnSpPr>
        <p:spPr>
          <a:xfrm>
            <a:off x="373047" y="85995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0DD0329-41F3-CA49-8350-A153025096B6}"/>
              </a:ext>
            </a:extLst>
          </p:cNvPr>
          <p:cNvCxnSpPr/>
          <p:nvPr/>
        </p:nvCxnSpPr>
        <p:spPr>
          <a:xfrm>
            <a:off x="373047" y="896425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5884EC3-6F82-7746-BFAA-F3A355E0AEFB}"/>
              </a:ext>
            </a:extLst>
          </p:cNvPr>
          <p:cNvCxnSpPr/>
          <p:nvPr/>
        </p:nvCxnSpPr>
        <p:spPr>
          <a:xfrm>
            <a:off x="410927" y="9327757"/>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343E8D2-AACD-9146-A6F9-23F3FC93BB07}"/>
              </a:ext>
            </a:extLst>
          </p:cNvPr>
          <p:cNvCxnSpPr/>
          <p:nvPr/>
        </p:nvCxnSpPr>
        <p:spPr>
          <a:xfrm>
            <a:off x="410927" y="969242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987DE32-52E3-084D-AE32-EE0EAC1D9C7B}"/>
              </a:ext>
            </a:extLst>
          </p:cNvPr>
          <p:cNvCxnSpPr/>
          <p:nvPr/>
        </p:nvCxnSpPr>
        <p:spPr>
          <a:xfrm>
            <a:off x="410927" y="10065373"/>
            <a:ext cx="6767983" cy="0"/>
          </a:xfrm>
          <a:prstGeom prst="line">
            <a:avLst/>
          </a:prstGeom>
          <a:ln w="19050"/>
        </p:spPr>
        <p:style>
          <a:lnRef idx="1">
            <a:schemeClr val="dk1"/>
          </a:lnRef>
          <a:fillRef idx="0">
            <a:schemeClr val="dk1"/>
          </a:fillRef>
          <a:effectRef idx="0">
            <a:schemeClr val="dk1"/>
          </a:effectRef>
          <a:fontRef idx="minor">
            <a:schemeClr val="tx1"/>
          </a:fontRef>
        </p:style>
      </p:cxnSp>
      <p:sp>
        <p:nvSpPr>
          <p:cNvPr id="33" name="Google Shape;56;p13">
            <a:extLst>
              <a:ext uri="{FF2B5EF4-FFF2-40B4-BE49-F238E27FC236}">
                <a16:creationId xmlns:a16="http://schemas.microsoft.com/office/drawing/2014/main" id="{C7E13791-5ED7-E249-A8DF-2F2029E9AD56}"/>
              </a:ext>
            </a:extLst>
          </p:cNvPr>
          <p:cNvSpPr txBox="1"/>
          <p:nvPr/>
        </p:nvSpPr>
        <p:spPr>
          <a:xfrm>
            <a:off x="104098" y="70932"/>
            <a:ext cx="2852159" cy="4932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dirty="0">
                <a:solidFill>
                  <a:schemeClr val="accent6">
                    <a:lumMod val="50000"/>
                  </a:schemeClr>
                </a:solidFill>
                <a:latin typeface="Amatic SC"/>
                <a:ea typeface="Amatic SC"/>
                <a:cs typeface="Amatic SC"/>
                <a:sym typeface="Amatic SC"/>
              </a:rPr>
              <a:t>Urban Issues and Challenges</a:t>
            </a:r>
            <a:endParaRPr lang="en-GB" sz="1100" b="1" dirty="0">
              <a:latin typeface="Amatic SC"/>
              <a:ea typeface="Amatic SC"/>
              <a:cs typeface="Amatic SC"/>
              <a:sym typeface="Amatic SC"/>
            </a:endParaRPr>
          </a:p>
        </p:txBody>
      </p:sp>
      <p:sp>
        <p:nvSpPr>
          <p:cNvPr id="38" name="Rectangle 37">
            <a:extLst>
              <a:ext uri="{FF2B5EF4-FFF2-40B4-BE49-F238E27FC236}">
                <a16:creationId xmlns:a16="http://schemas.microsoft.com/office/drawing/2014/main" id="{2D537615-7395-5941-904A-42131F05C67E}"/>
              </a:ext>
            </a:extLst>
          </p:cNvPr>
          <p:cNvSpPr/>
          <p:nvPr/>
        </p:nvSpPr>
        <p:spPr>
          <a:xfrm>
            <a:off x="2891455" y="74975"/>
            <a:ext cx="1194558" cy="523220"/>
          </a:xfrm>
          <a:prstGeom prst="rect">
            <a:avLst/>
          </a:prstGeom>
        </p:spPr>
        <p:txBody>
          <a:bodyPr wrap="none">
            <a:spAutoFit/>
          </a:bodyPr>
          <a:lstStyle/>
          <a:p>
            <a:r>
              <a:rPr lang="en" sz="2400" b="1" dirty="0">
                <a:latin typeface="Amatic SC"/>
                <a:ea typeface="Amatic SC"/>
                <a:cs typeface="Amatic SC"/>
                <a:sym typeface="Amatic SC"/>
              </a:rPr>
              <a:t>Re-Write</a:t>
            </a:r>
            <a:r>
              <a:rPr lang="en" sz="2800" b="1" dirty="0">
                <a:latin typeface="Amatic SC"/>
                <a:ea typeface="Amatic SC"/>
                <a:cs typeface="Amatic SC"/>
                <a:sym typeface="Amatic SC"/>
              </a:rPr>
              <a:t> it</a:t>
            </a:r>
            <a:endParaRPr lang="en-GB" sz="2800" dirty="0"/>
          </a:p>
        </p:txBody>
      </p:sp>
      <p:cxnSp>
        <p:nvCxnSpPr>
          <p:cNvPr id="40" name="Straight Connector 39">
            <a:extLst>
              <a:ext uri="{FF2B5EF4-FFF2-40B4-BE49-F238E27FC236}">
                <a16:creationId xmlns:a16="http://schemas.microsoft.com/office/drawing/2014/main" id="{92E82F83-D9B9-CA40-6AFD-24E5C3057501}"/>
              </a:ext>
            </a:extLst>
          </p:cNvPr>
          <p:cNvCxnSpPr/>
          <p:nvPr/>
        </p:nvCxnSpPr>
        <p:spPr>
          <a:xfrm>
            <a:off x="387513" y="4203635"/>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D43058-7682-19E7-7547-25AEA02B3D91}"/>
              </a:ext>
            </a:extLst>
          </p:cNvPr>
          <p:cNvCxnSpPr/>
          <p:nvPr/>
        </p:nvCxnSpPr>
        <p:spPr>
          <a:xfrm>
            <a:off x="387513" y="457657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C4C8935-34E2-5CD4-2BFA-5FCC0C88252D}"/>
              </a:ext>
            </a:extLst>
          </p:cNvPr>
          <p:cNvCxnSpPr/>
          <p:nvPr/>
        </p:nvCxnSpPr>
        <p:spPr>
          <a:xfrm>
            <a:off x="396461" y="236555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3E21D1C-A91A-4A4D-281E-72EFC2EF0220}"/>
              </a:ext>
            </a:extLst>
          </p:cNvPr>
          <p:cNvCxnSpPr/>
          <p:nvPr/>
        </p:nvCxnSpPr>
        <p:spPr>
          <a:xfrm>
            <a:off x="396461" y="273022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02E1DF8-9034-06C6-401F-9C3EB4C148A9}"/>
              </a:ext>
            </a:extLst>
          </p:cNvPr>
          <p:cNvCxnSpPr/>
          <p:nvPr/>
        </p:nvCxnSpPr>
        <p:spPr>
          <a:xfrm>
            <a:off x="396461" y="310316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303AAED-CA7D-2CA1-42FA-28FAF1764ED6}"/>
              </a:ext>
            </a:extLst>
          </p:cNvPr>
          <p:cNvCxnSpPr/>
          <p:nvPr/>
        </p:nvCxnSpPr>
        <p:spPr>
          <a:xfrm>
            <a:off x="396461" y="346783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4E81A69-B797-1BE6-2AB5-657824B80238}"/>
              </a:ext>
            </a:extLst>
          </p:cNvPr>
          <p:cNvCxnSpPr/>
          <p:nvPr/>
        </p:nvCxnSpPr>
        <p:spPr>
          <a:xfrm>
            <a:off x="396461" y="383468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113F78C-F2DF-5C07-3B3D-57D2414C67F7}"/>
              </a:ext>
            </a:extLst>
          </p:cNvPr>
          <p:cNvCxnSpPr/>
          <p:nvPr/>
        </p:nvCxnSpPr>
        <p:spPr>
          <a:xfrm>
            <a:off x="410927" y="1645493"/>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6FF4350-0A84-4875-B5F4-9D6359FCEDAC}"/>
              </a:ext>
            </a:extLst>
          </p:cNvPr>
          <p:cNvCxnSpPr/>
          <p:nvPr/>
        </p:nvCxnSpPr>
        <p:spPr>
          <a:xfrm>
            <a:off x="410927" y="2018437"/>
            <a:ext cx="6767983"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54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4" name="Google Shape;66;p13">
            <a:extLst>
              <a:ext uri="{FF2B5EF4-FFF2-40B4-BE49-F238E27FC236}">
                <a16:creationId xmlns:a16="http://schemas.microsoft.com/office/drawing/2014/main" id="{4A606EC4-675E-CA4B-B12B-49BD4357F7F8}"/>
              </a:ext>
            </a:extLst>
          </p:cNvPr>
          <p:cNvSpPr txBox="1"/>
          <p:nvPr/>
        </p:nvSpPr>
        <p:spPr>
          <a:xfrm>
            <a:off x="287717" y="639191"/>
            <a:ext cx="7009487" cy="907466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Assess the extent of the challenges created by urban growth in LICs/NEEs. Use a case study of a city in an LIC/NEE. </a:t>
            </a:r>
          </a:p>
          <a:p>
            <a:pPr lvl="0" algn="r"/>
            <a:r>
              <a:rPr lang="en-GB" sz="1200" dirty="0">
                <a:latin typeface="Calibri" panose="020F0502020204030204" pitchFamily="34" charset="0"/>
                <a:ea typeface="Amatic SC"/>
                <a:cs typeface="Calibri" panose="020F0502020204030204" pitchFamily="34" charset="0"/>
                <a:sym typeface="Amatic SC"/>
              </a:rPr>
              <a:t>[9 marks] [+ 3 </a:t>
            </a:r>
            <a:r>
              <a:rPr lang="en-GB" sz="1200" dirty="0" err="1">
                <a:latin typeface="Calibri" panose="020F0502020204030204" pitchFamily="34" charset="0"/>
                <a:ea typeface="Amatic SC"/>
                <a:cs typeface="Calibri" panose="020F0502020204030204" pitchFamily="34" charset="0"/>
                <a:sym typeface="Amatic SC"/>
              </a:rPr>
              <a:t>SPaG</a:t>
            </a:r>
            <a:r>
              <a:rPr lang="en-GB" sz="1200" dirty="0">
                <a:latin typeface="Calibri" panose="020F0502020204030204" pitchFamily="34" charset="0"/>
                <a:ea typeface="Amatic SC"/>
                <a:cs typeface="Calibri" panose="020F0502020204030204" pitchFamily="34" charset="0"/>
                <a:sym typeface="Amatic SC"/>
              </a:rPr>
              <a:t> marks]</a:t>
            </a:r>
            <a:r>
              <a:rPr lang="en-GB" sz="1200" dirty="0">
                <a:latin typeface="Calibri" panose="020F0502020204030204" pitchFamily="34" charset="0"/>
                <a:ea typeface="Amatic SC"/>
                <a:cs typeface="Calibri" panose="020F0502020204030204" pitchFamily="34" charset="0"/>
              </a:rPr>
              <a:t>. </a:t>
            </a:r>
            <a:endParaRPr lang="en-GB" dirty="0">
              <a:latin typeface="Calibri" panose="020F0502020204030204" pitchFamily="34" charset="0"/>
              <a:ea typeface="Amatic SC"/>
              <a:cs typeface="Calibri" panose="020F0502020204030204" pitchFamily="34" charset="0"/>
              <a:sym typeface="Amatic SC"/>
            </a:endParaRPr>
          </a:p>
          <a:p>
            <a:pPr lvl="0"/>
            <a:endParaRPr lang="en-GB"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br>
              <a:rPr lang="en-GB"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a:p>
            <a:pPr>
              <a:buSzPts val="1100"/>
            </a:pPr>
            <a:endParaRPr lang="en-GB" sz="1600"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1711336-AE47-C94D-8022-DBD0A59B3E8A}"/>
              </a:ext>
            </a:extLst>
          </p:cNvPr>
          <p:cNvCxnSpPr/>
          <p:nvPr/>
        </p:nvCxnSpPr>
        <p:spPr>
          <a:xfrm>
            <a:off x="373047" y="492369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E94B422-38C2-7B4C-A224-7271E731F1FD}"/>
              </a:ext>
            </a:extLst>
          </p:cNvPr>
          <p:cNvCxnSpPr/>
          <p:nvPr/>
        </p:nvCxnSpPr>
        <p:spPr>
          <a:xfrm>
            <a:off x="373047" y="52883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45967CC-7166-AF4D-BC08-AF7DE13ACF01}"/>
              </a:ext>
            </a:extLst>
          </p:cNvPr>
          <p:cNvCxnSpPr/>
          <p:nvPr/>
        </p:nvCxnSpPr>
        <p:spPr>
          <a:xfrm>
            <a:off x="373047" y="566130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CB8013-C726-A744-91C2-2A1C07567872}"/>
              </a:ext>
            </a:extLst>
          </p:cNvPr>
          <p:cNvCxnSpPr/>
          <p:nvPr/>
        </p:nvCxnSpPr>
        <p:spPr>
          <a:xfrm>
            <a:off x="373047" y="60259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AD4B6F3-0475-6648-AFDF-721C7BF38066}"/>
              </a:ext>
            </a:extLst>
          </p:cNvPr>
          <p:cNvCxnSpPr/>
          <p:nvPr/>
        </p:nvCxnSpPr>
        <p:spPr>
          <a:xfrm>
            <a:off x="373047" y="639282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5FF0C7F-0E75-1847-A2CC-37A855E3334E}"/>
              </a:ext>
            </a:extLst>
          </p:cNvPr>
          <p:cNvCxnSpPr/>
          <p:nvPr/>
        </p:nvCxnSpPr>
        <p:spPr>
          <a:xfrm>
            <a:off x="373047" y="675750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C1E04EE-6DF2-6145-B436-AE14C42CB626}"/>
              </a:ext>
            </a:extLst>
          </p:cNvPr>
          <p:cNvCxnSpPr/>
          <p:nvPr/>
        </p:nvCxnSpPr>
        <p:spPr>
          <a:xfrm>
            <a:off x="373047" y="713044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0557ED-E4E2-D84E-AE52-26AD2B41FCF4}"/>
              </a:ext>
            </a:extLst>
          </p:cNvPr>
          <p:cNvCxnSpPr/>
          <p:nvPr/>
        </p:nvCxnSpPr>
        <p:spPr>
          <a:xfrm>
            <a:off x="373047" y="749511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88DD58A-DB99-0A49-A7EF-BCEFA4EC7DCB}"/>
              </a:ext>
            </a:extLst>
          </p:cNvPr>
          <p:cNvCxnSpPr/>
          <p:nvPr/>
        </p:nvCxnSpPr>
        <p:spPr>
          <a:xfrm>
            <a:off x="373047" y="78619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42FB34-6FC5-1B4A-B24D-9F32195A05C7}"/>
              </a:ext>
            </a:extLst>
          </p:cNvPr>
          <p:cNvCxnSpPr/>
          <p:nvPr/>
        </p:nvCxnSpPr>
        <p:spPr>
          <a:xfrm>
            <a:off x="373047" y="822663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1917A2F-32AD-1E4D-B1EE-A8A89F05E019}"/>
              </a:ext>
            </a:extLst>
          </p:cNvPr>
          <p:cNvCxnSpPr/>
          <p:nvPr/>
        </p:nvCxnSpPr>
        <p:spPr>
          <a:xfrm>
            <a:off x="373047" y="85995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0DD0329-41F3-CA49-8350-A153025096B6}"/>
              </a:ext>
            </a:extLst>
          </p:cNvPr>
          <p:cNvCxnSpPr/>
          <p:nvPr/>
        </p:nvCxnSpPr>
        <p:spPr>
          <a:xfrm>
            <a:off x="373047" y="896425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5884EC3-6F82-7746-BFAA-F3A355E0AEFB}"/>
              </a:ext>
            </a:extLst>
          </p:cNvPr>
          <p:cNvCxnSpPr/>
          <p:nvPr/>
        </p:nvCxnSpPr>
        <p:spPr>
          <a:xfrm>
            <a:off x="410927" y="9327757"/>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343E8D2-AACD-9146-A6F9-23F3FC93BB07}"/>
              </a:ext>
            </a:extLst>
          </p:cNvPr>
          <p:cNvCxnSpPr/>
          <p:nvPr/>
        </p:nvCxnSpPr>
        <p:spPr>
          <a:xfrm>
            <a:off x="410927" y="969242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987DE32-52E3-084D-AE32-EE0EAC1D9C7B}"/>
              </a:ext>
            </a:extLst>
          </p:cNvPr>
          <p:cNvCxnSpPr/>
          <p:nvPr/>
        </p:nvCxnSpPr>
        <p:spPr>
          <a:xfrm>
            <a:off x="410927" y="10065373"/>
            <a:ext cx="6767983" cy="0"/>
          </a:xfrm>
          <a:prstGeom prst="line">
            <a:avLst/>
          </a:prstGeom>
          <a:ln w="19050"/>
        </p:spPr>
        <p:style>
          <a:lnRef idx="1">
            <a:schemeClr val="dk1"/>
          </a:lnRef>
          <a:fillRef idx="0">
            <a:schemeClr val="dk1"/>
          </a:fillRef>
          <a:effectRef idx="0">
            <a:schemeClr val="dk1"/>
          </a:effectRef>
          <a:fontRef idx="minor">
            <a:schemeClr val="tx1"/>
          </a:fontRef>
        </p:style>
      </p:cxnSp>
      <p:sp>
        <p:nvSpPr>
          <p:cNvPr id="33" name="Google Shape;56;p13">
            <a:extLst>
              <a:ext uri="{FF2B5EF4-FFF2-40B4-BE49-F238E27FC236}">
                <a16:creationId xmlns:a16="http://schemas.microsoft.com/office/drawing/2014/main" id="{C7E13791-5ED7-E249-A8DF-2F2029E9AD56}"/>
              </a:ext>
            </a:extLst>
          </p:cNvPr>
          <p:cNvSpPr txBox="1"/>
          <p:nvPr/>
        </p:nvSpPr>
        <p:spPr>
          <a:xfrm>
            <a:off x="104098" y="70932"/>
            <a:ext cx="2852159" cy="4932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dirty="0">
                <a:solidFill>
                  <a:schemeClr val="accent6">
                    <a:lumMod val="50000"/>
                  </a:schemeClr>
                </a:solidFill>
                <a:latin typeface="Amatic SC"/>
                <a:ea typeface="Amatic SC"/>
                <a:cs typeface="Amatic SC"/>
                <a:sym typeface="Amatic SC"/>
              </a:rPr>
              <a:t>Urban Issues and Challenges</a:t>
            </a:r>
            <a:endParaRPr lang="en-GB" sz="1100" b="1" dirty="0">
              <a:latin typeface="Amatic SC"/>
              <a:ea typeface="Amatic SC"/>
              <a:cs typeface="Amatic SC"/>
              <a:sym typeface="Amatic SC"/>
            </a:endParaRPr>
          </a:p>
        </p:txBody>
      </p:sp>
      <p:sp>
        <p:nvSpPr>
          <p:cNvPr id="38" name="Rectangle 37">
            <a:extLst>
              <a:ext uri="{FF2B5EF4-FFF2-40B4-BE49-F238E27FC236}">
                <a16:creationId xmlns:a16="http://schemas.microsoft.com/office/drawing/2014/main" id="{2D537615-7395-5941-904A-42131F05C67E}"/>
              </a:ext>
            </a:extLst>
          </p:cNvPr>
          <p:cNvSpPr/>
          <p:nvPr/>
        </p:nvSpPr>
        <p:spPr>
          <a:xfrm>
            <a:off x="2891455" y="74975"/>
            <a:ext cx="1194558" cy="523220"/>
          </a:xfrm>
          <a:prstGeom prst="rect">
            <a:avLst/>
          </a:prstGeom>
        </p:spPr>
        <p:txBody>
          <a:bodyPr wrap="none">
            <a:spAutoFit/>
          </a:bodyPr>
          <a:lstStyle/>
          <a:p>
            <a:r>
              <a:rPr lang="en" sz="2400" b="1" dirty="0">
                <a:latin typeface="Amatic SC"/>
                <a:ea typeface="Amatic SC"/>
                <a:cs typeface="Amatic SC"/>
                <a:sym typeface="Amatic SC"/>
              </a:rPr>
              <a:t>Re-Write</a:t>
            </a:r>
            <a:r>
              <a:rPr lang="en" sz="2800" b="1" dirty="0">
                <a:latin typeface="Amatic SC"/>
                <a:ea typeface="Amatic SC"/>
                <a:cs typeface="Amatic SC"/>
                <a:sym typeface="Amatic SC"/>
              </a:rPr>
              <a:t> it</a:t>
            </a:r>
            <a:endParaRPr lang="en-GB" sz="2800" dirty="0"/>
          </a:p>
        </p:txBody>
      </p:sp>
      <p:cxnSp>
        <p:nvCxnSpPr>
          <p:cNvPr id="40" name="Straight Connector 39">
            <a:extLst>
              <a:ext uri="{FF2B5EF4-FFF2-40B4-BE49-F238E27FC236}">
                <a16:creationId xmlns:a16="http://schemas.microsoft.com/office/drawing/2014/main" id="{92E82F83-D9B9-CA40-6AFD-24E5C3057501}"/>
              </a:ext>
            </a:extLst>
          </p:cNvPr>
          <p:cNvCxnSpPr/>
          <p:nvPr/>
        </p:nvCxnSpPr>
        <p:spPr>
          <a:xfrm>
            <a:off x="387513" y="4203635"/>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D43058-7682-19E7-7547-25AEA02B3D91}"/>
              </a:ext>
            </a:extLst>
          </p:cNvPr>
          <p:cNvCxnSpPr/>
          <p:nvPr/>
        </p:nvCxnSpPr>
        <p:spPr>
          <a:xfrm>
            <a:off x="387513" y="457657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C4C8935-34E2-5CD4-2BFA-5FCC0C88252D}"/>
              </a:ext>
            </a:extLst>
          </p:cNvPr>
          <p:cNvCxnSpPr/>
          <p:nvPr/>
        </p:nvCxnSpPr>
        <p:spPr>
          <a:xfrm>
            <a:off x="396461" y="236555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3E21D1C-A91A-4A4D-281E-72EFC2EF0220}"/>
              </a:ext>
            </a:extLst>
          </p:cNvPr>
          <p:cNvCxnSpPr/>
          <p:nvPr/>
        </p:nvCxnSpPr>
        <p:spPr>
          <a:xfrm>
            <a:off x="396461" y="273022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02E1DF8-9034-06C6-401F-9C3EB4C148A9}"/>
              </a:ext>
            </a:extLst>
          </p:cNvPr>
          <p:cNvCxnSpPr/>
          <p:nvPr/>
        </p:nvCxnSpPr>
        <p:spPr>
          <a:xfrm>
            <a:off x="396461" y="310316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303AAED-CA7D-2CA1-42FA-28FAF1764ED6}"/>
              </a:ext>
            </a:extLst>
          </p:cNvPr>
          <p:cNvCxnSpPr/>
          <p:nvPr/>
        </p:nvCxnSpPr>
        <p:spPr>
          <a:xfrm>
            <a:off x="396461" y="346783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4E81A69-B797-1BE6-2AB5-657824B80238}"/>
              </a:ext>
            </a:extLst>
          </p:cNvPr>
          <p:cNvCxnSpPr/>
          <p:nvPr/>
        </p:nvCxnSpPr>
        <p:spPr>
          <a:xfrm>
            <a:off x="396461" y="383468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113F78C-F2DF-5C07-3B3D-57D2414C67F7}"/>
              </a:ext>
            </a:extLst>
          </p:cNvPr>
          <p:cNvCxnSpPr/>
          <p:nvPr/>
        </p:nvCxnSpPr>
        <p:spPr>
          <a:xfrm>
            <a:off x="410927" y="1645493"/>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6FF4350-0A84-4875-B5F4-9D6359FCEDAC}"/>
              </a:ext>
            </a:extLst>
          </p:cNvPr>
          <p:cNvCxnSpPr/>
          <p:nvPr/>
        </p:nvCxnSpPr>
        <p:spPr>
          <a:xfrm>
            <a:off x="410927" y="2018437"/>
            <a:ext cx="6767983" cy="0"/>
          </a:xfrm>
          <a:prstGeom prst="line">
            <a:avLst/>
          </a:prstGeom>
          <a:ln w="19050"/>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F69B5057-577A-7693-942E-76D2248D86CC}"/>
              </a:ext>
            </a:extLst>
          </p:cNvPr>
          <p:cNvSpPr/>
          <p:nvPr/>
        </p:nvSpPr>
        <p:spPr>
          <a:xfrm>
            <a:off x="395157" y="1413884"/>
            <a:ext cx="6980134" cy="9171742"/>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Rapid urban growth brins a range of social challenges to Lagos, particularly access to fresh water as the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population is increasing by 600,000 per year. Only 10 per cent of the population has access to safe, piped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water. Therefore, many people have to reply on bore holes to extract water or street vendor water both of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which are often untreated and may be contaminated. This creates significant challenges as there is an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increased risk of illness and this places pressure on the already limited medical services.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One economic challenge of rapid urban growth in Lagos is employment opportunities in Lagos. There are</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not enough formal jobs for rapidly increasing population. Although unemployment is low at 10 per cent there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is no unemployment benefit so many work in informal jobs. Over 40% of of the work force work in informal</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employment which is unregulated, poorly paid and often dangerous. This creates challenges as fewer people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pay tax which reduces money available for investment in services by the government and city authorities</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and provides instability to many.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An environmental challenge of rapid urban growth in Lagos is the disposal of waste. City authorities collect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just 40 per cent of the 10,000 tonnes of waste produced daily. Waste piles up in may areas of the city,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particularly in poorer areas. This poses a health risk to local people and can lead to the contamination of </a:t>
            </a:r>
          </a:p>
          <a:p>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groundwater supplies. There is an increased risk to health through vermin population growth that could lead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to increased pressure on health care provision.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There are considerable social, economic and environmental challenges caused by urban growth in Lagos.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However, with considered urban planning these issues can be managed effectively. A barrier to this in cities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in NEEs such as Lagos, Nigeria include government / city authority corruption. </a:t>
            </a:r>
          </a:p>
          <a:p>
            <a:endParaRPr lang="en-GB" sz="1200" dirty="0">
              <a:latin typeface="Calibri" panose="020F0502020204030204" pitchFamily="34" charset="0"/>
              <a:cs typeface="Calibri" panose="020F0502020204030204" pitchFamily="34" charset="0"/>
            </a:endParaRPr>
          </a:p>
          <a:p>
            <a:br>
              <a:rPr lang="en-GB" sz="1200" dirty="0">
                <a:latin typeface="Calibri" panose="020F0502020204030204" pitchFamily="34" charset="0"/>
                <a:cs typeface="Calibri" panose="020F0502020204030204" pitchFamily="34" charset="0"/>
              </a:rPr>
            </a:b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br>
              <a:rPr lang="en-GB" sz="1200" dirty="0">
                <a:latin typeface="Calibri" panose="020F0502020204030204" pitchFamily="34" charset="0"/>
                <a:cs typeface="Calibri" panose="020F0502020204030204" pitchFamily="34" charset="0"/>
              </a:rPr>
            </a:b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4970547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175B52-7649-DD42-9D95-B4C1F68F50CD}">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7405</TotalTime>
  <Words>1544</Words>
  <Application>Microsoft Macintosh PowerPoint</Application>
  <PresentationFormat>Custom</PresentationFormat>
  <Paragraphs>176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Arial</vt:lpstr>
      <vt:lpstr>Amatic SC</vt:lpstr>
      <vt:lpstr>Simple Light</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Anthony Bennett</cp:lastModifiedBy>
  <cp:revision>52</cp:revision>
  <dcterms:modified xsi:type="dcterms:W3CDTF">2022-11-14T14:30:57Z</dcterms:modified>
  <cp:category/>
</cp:coreProperties>
</file>