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65" r:id="rId3"/>
    <p:sldId id="266" r:id="rId4"/>
    <p:sldId id="267" r:id="rId5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122" y="78"/>
      </p:cViewPr>
      <p:guideLst>
        <p:guide orient="horz" pos="2205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70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32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53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03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19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631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13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76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210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20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68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26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363" y="106452"/>
            <a:ext cx="755099" cy="7550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D8049A-182E-884B-965F-8F49DEF69A7C}"/>
              </a:ext>
            </a:extLst>
          </p:cNvPr>
          <p:cNvSpPr txBox="1"/>
          <p:nvPr/>
        </p:nvSpPr>
        <p:spPr>
          <a:xfrm>
            <a:off x="278296" y="256184"/>
            <a:ext cx="2690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Structures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E2057E-A74C-8D47-85DD-1E16530BDDF0}"/>
              </a:ext>
            </a:extLst>
          </p:cNvPr>
          <p:cNvSpPr txBox="1"/>
          <p:nvPr/>
        </p:nvSpPr>
        <p:spPr>
          <a:xfrm>
            <a:off x="8633442" y="6551956"/>
            <a:ext cx="10695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Endon High School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EBBC851-580B-514C-A615-EFD54AC8551B}"/>
              </a:ext>
            </a:extLst>
          </p:cNvPr>
          <p:cNvSpPr/>
          <p:nvPr/>
        </p:nvSpPr>
        <p:spPr>
          <a:xfrm>
            <a:off x="278296" y="727650"/>
            <a:ext cx="4939747" cy="564333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BE55EEB-5436-8749-B739-CA82BC41A10D}"/>
              </a:ext>
            </a:extLst>
          </p:cNvPr>
          <p:cNvSpPr txBox="1"/>
          <p:nvPr/>
        </p:nvSpPr>
        <p:spPr>
          <a:xfrm>
            <a:off x="225566" y="833794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to Learn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A5A5B0-880C-7941-A468-03B941EB0551}"/>
              </a:ext>
            </a:extLst>
          </p:cNvPr>
          <p:cNvSpPr txBox="1"/>
          <p:nvPr/>
        </p:nvSpPr>
        <p:spPr>
          <a:xfrm>
            <a:off x="284118" y="6543146"/>
            <a:ext cx="1376030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6E8F63-5506-0E40-9C2D-3FFA82E816BA}"/>
              </a:ext>
            </a:extLst>
          </p:cNvPr>
          <p:cNvSpPr txBox="1"/>
          <p:nvPr/>
        </p:nvSpPr>
        <p:spPr>
          <a:xfrm>
            <a:off x="1291375" y="6543146"/>
            <a:ext cx="7560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 9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AACEA5-A367-3043-8956-CE05C3173B41}"/>
              </a:ext>
            </a:extLst>
          </p:cNvPr>
          <p:cNvSpPr txBox="1"/>
          <p:nvPr/>
        </p:nvSpPr>
        <p:spPr>
          <a:xfrm>
            <a:off x="2047461" y="6543146"/>
            <a:ext cx="1239715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 3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9512545"/>
              </p:ext>
            </p:extLst>
          </p:nvPr>
        </p:nvGraphicFramePr>
        <p:xfrm>
          <a:off x="340426" y="1203128"/>
          <a:ext cx="4877617" cy="52236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1">
                  <a:extLst>
                    <a:ext uri="{9D8B030D-6E8A-4147-A177-3AD203B41FA5}">
                      <a16:colId xmlns:a16="http://schemas.microsoft.com/office/drawing/2014/main" val="735001509"/>
                    </a:ext>
                  </a:extLst>
                </a:gridCol>
                <a:gridCol w="2348649">
                  <a:extLst>
                    <a:ext uri="{9D8B030D-6E8A-4147-A177-3AD203B41FA5}">
                      <a16:colId xmlns:a16="http://schemas.microsoft.com/office/drawing/2014/main" val="1791773941"/>
                    </a:ext>
                  </a:extLst>
                </a:gridCol>
                <a:gridCol w="2236367">
                  <a:extLst>
                    <a:ext uri="{9D8B030D-6E8A-4147-A177-3AD203B41FA5}">
                      <a16:colId xmlns:a16="http://schemas.microsoft.com/office/drawing/2014/main" val="1951564880"/>
                    </a:ext>
                  </a:extLst>
                </a:gridCol>
              </a:tblGrid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esse gern Käse, weil es lecker ist.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eat like (like eating) cheese, because it delicious is.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72847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trinke nicht gern Cola, da es zuviel Zucker enthält.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drink not like cola, because it too much sugar contains.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005094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Zum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Frühstück habe ich Cornflakes mit Milch gegessen.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breakfast have I cereal with milk eaten.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126839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bin letzten Monat ins italienische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Restaurant gegangen.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am last month in the italian restaurant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went.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56774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habe Pizza bestellt, obwohl es teuer war.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have pizza ordered, although it expensive was.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97965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Morgens esse ich Frühstück, während ich YouTube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sehe.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Mornings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eat I breakfast, whilst I YouTube watch.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630902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 Lieblingsgericht ist Brathähnchen mit Kartoffeln.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 favourite meal is roast chicken with potatoes.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13190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denke, dass es extrem schmackhaft ist!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think, that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it extremely tasty is!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06745"/>
                  </a:ext>
                </a:extLst>
              </a:tr>
              <a:tr h="449243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Speisekarte, bitte!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menu,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please!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06953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Zahlen, bitte!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Pay,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please! (The bill, please!)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98880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603348"/>
              </p:ext>
            </p:extLst>
          </p:nvPr>
        </p:nvGraphicFramePr>
        <p:xfrm>
          <a:off x="3563321" y="72522"/>
          <a:ext cx="5416042" cy="5656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143">
                  <a:extLst>
                    <a:ext uri="{9D8B030D-6E8A-4147-A177-3AD203B41FA5}">
                      <a16:colId xmlns:a16="http://schemas.microsoft.com/office/drawing/2014/main" val="696131689"/>
                    </a:ext>
                  </a:extLst>
                </a:gridCol>
                <a:gridCol w="1275629">
                  <a:extLst>
                    <a:ext uri="{9D8B030D-6E8A-4147-A177-3AD203B41FA5}">
                      <a16:colId xmlns:a16="http://schemas.microsoft.com/office/drawing/2014/main" val="1748547855"/>
                    </a:ext>
                  </a:extLst>
                </a:gridCol>
                <a:gridCol w="382137">
                  <a:extLst>
                    <a:ext uri="{9D8B030D-6E8A-4147-A177-3AD203B41FA5}">
                      <a16:colId xmlns:a16="http://schemas.microsoft.com/office/drawing/2014/main" val="3305862784"/>
                    </a:ext>
                  </a:extLst>
                </a:gridCol>
                <a:gridCol w="1564785">
                  <a:extLst>
                    <a:ext uri="{9D8B030D-6E8A-4147-A177-3AD203B41FA5}">
                      <a16:colId xmlns:a16="http://schemas.microsoft.com/office/drawing/2014/main" val="4211014006"/>
                    </a:ext>
                  </a:extLst>
                </a:gridCol>
                <a:gridCol w="332254">
                  <a:extLst>
                    <a:ext uri="{9D8B030D-6E8A-4147-A177-3AD203B41FA5}">
                      <a16:colId xmlns:a16="http://schemas.microsoft.com/office/drawing/2014/main" val="2271350065"/>
                    </a:ext>
                  </a:extLst>
                </a:gridCol>
                <a:gridCol w="1473094">
                  <a:extLst>
                    <a:ext uri="{9D8B030D-6E8A-4147-A177-3AD203B41FA5}">
                      <a16:colId xmlns:a16="http://schemas.microsoft.com/office/drawing/2014/main" val="26672001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 LETTERS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UNDERLINE VOWEL </a:t>
                      </a: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COMBOS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DOPPELBUCHSTABEN HIGHLIGHT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192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 FINAL </a:t>
                      </a:r>
                      <a:r>
                        <a:rPr lang="en-GB" sz="9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LET’’S CIRCLE CAPITALS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EXAGGERATE UMLAUTS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70725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54718" y="6475012"/>
            <a:ext cx="540451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FOOD, DRINK AND EATING OUT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8456" y="147478"/>
            <a:ext cx="552425" cy="580172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945309"/>
              </p:ext>
            </p:extLst>
          </p:nvPr>
        </p:nvGraphicFramePr>
        <p:xfrm>
          <a:off x="5459104" y="1119114"/>
          <a:ext cx="4271750" cy="1910688"/>
        </p:xfrm>
        <a:graphic>
          <a:graphicData uri="http://schemas.openxmlformats.org/drawingml/2006/table">
            <a:tbl>
              <a:tblPr/>
              <a:tblGrid>
                <a:gridCol w="982639">
                  <a:extLst>
                    <a:ext uri="{9D8B030D-6E8A-4147-A177-3AD203B41FA5}">
                      <a16:colId xmlns:a16="http://schemas.microsoft.com/office/drawing/2014/main" val="1246757475"/>
                    </a:ext>
                  </a:extLst>
                </a:gridCol>
                <a:gridCol w="1610436">
                  <a:extLst>
                    <a:ext uri="{9D8B030D-6E8A-4147-A177-3AD203B41FA5}">
                      <a16:colId xmlns:a16="http://schemas.microsoft.com/office/drawing/2014/main" val="4072515374"/>
                    </a:ext>
                  </a:extLst>
                </a:gridCol>
                <a:gridCol w="1678675">
                  <a:extLst>
                    <a:ext uri="{9D8B030D-6E8A-4147-A177-3AD203B41FA5}">
                      <a16:colId xmlns:a16="http://schemas.microsoft.com/office/drawing/2014/main" val="563546494"/>
                    </a:ext>
                  </a:extLst>
                </a:gridCol>
              </a:tblGrid>
              <a:tr h="318448"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essen (to eat)</a:t>
                      </a:r>
                      <a:endParaRPr lang="de-DE" sz="1200" b="1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trinken (to drink)</a:t>
                      </a:r>
                      <a:endParaRPr lang="de-DE" sz="1200" b="1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3411471"/>
                  </a:ext>
                </a:extLst>
              </a:tr>
              <a:tr h="318448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Present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esse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trinke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2682061"/>
                  </a:ext>
                </a:extLst>
              </a:tr>
              <a:tr h="318448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Past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habe...gegessen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habe...getrunken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2891934"/>
                  </a:ext>
                </a:extLst>
              </a:tr>
              <a:tr h="318448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Future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werde...essen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werde...trinken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7919091"/>
                  </a:ext>
                </a:extLst>
              </a:tr>
              <a:tr h="318448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Would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würde...essen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würde...trinken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0105101"/>
                  </a:ext>
                </a:extLst>
              </a:tr>
              <a:tr h="318448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Would have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hätte...gegessen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hätte...getrunken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538803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459104" y="3207224"/>
            <a:ext cx="4275358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Kick-Ass words [1]</a:t>
            </a:r>
          </a:p>
          <a:p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These words hate verbs and when we use them, they always kick the verb to the end of the phrase. Look at phrases A, B, E, F and H for examples.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891659"/>
              </p:ext>
            </p:extLst>
          </p:nvPr>
        </p:nvGraphicFramePr>
        <p:xfrm>
          <a:off x="5459104" y="3985147"/>
          <a:ext cx="4271750" cy="1219200"/>
        </p:xfrm>
        <a:graphic>
          <a:graphicData uri="http://schemas.openxmlformats.org/drawingml/2006/table">
            <a:tbl>
              <a:tblPr/>
              <a:tblGrid>
                <a:gridCol w="711958">
                  <a:extLst>
                    <a:ext uri="{9D8B030D-6E8A-4147-A177-3AD203B41FA5}">
                      <a16:colId xmlns:a16="http://schemas.microsoft.com/office/drawing/2014/main" val="4101290556"/>
                    </a:ext>
                  </a:extLst>
                </a:gridCol>
                <a:gridCol w="816592">
                  <a:extLst>
                    <a:ext uri="{9D8B030D-6E8A-4147-A177-3AD203B41FA5}">
                      <a16:colId xmlns:a16="http://schemas.microsoft.com/office/drawing/2014/main" val="1088818120"/>
                    </a:ext>
                  </a:extLst>
                </a:gridCol>
                <a:gridCol w="607325">
                  <a:extLst>
                    <a:ext uri="{9D8B030D-6E8A-4147-A177-3AD203B41FA5}">
                      <a16:colId xmlns:a16="http://schemas.microsoft.com/office/drawing/2014/main" val="3436152236"/>
                    </a:ext>
                  </a:extLst>
                </a:gridCol>
                <a:gridCol w="711958">
                  <a:extLst>
                    <a:ext uri="{9D8B030D-6E8A-4147-A177-3AD203B41FA5}">
                      <a16:colId xmlns:a16="http://schemas.microsoft.com/office/drawing/2014/main" val="1803429449"/>
                    </a:ext>
                  </a:extLst>
                </a:gridCol>
                <a:gridCol w="711959">
                  <a:extLst>
                    <a:ext uri="{9D8B030D-6E8A-4147-A177-3AD203B41FA5}">
                      <a16:colId xmlns:a16="http://schemas.microsoft.com/office/drawing/2014/main" val="3474471043"/>
                    </a:ext>
                  </a:extLst>
                </a:gridCol>
                <a:gridCol w="711958">
                  <a:extLst>
                    <a:ext uri="{9D8B030D-6E8A-4147-A177-3AD203B41FA5}">
                      <a16:colId xmlns:a16="http://schemas.microsoft.com/office/drawing/2014/main" val="3965586830"/>
                    </a:ext>
                  </a:extLst>
                </a:gridCol>
              </a:tblGrid>
              <a:tr h="208761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als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9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When(past)</a:t>
                      </a:r>
                      <a:endParaRPr lang="de-DE" sz="9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bevor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before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until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4289020"/>
                  </a:ext>
                </a:extLst>
              </a:tr>
              <a:tr h="208761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because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damit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 that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dass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that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4725955"/>
                  </a:ext>
                </a:extLst>
              </a:tr>
              <a:tr h="208762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nachdem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after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whether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obwohl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although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3613322"/>
                  </a:ext>
                </a:extLst>
              </a:tr>
              <a:tr h="208761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seitdem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since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sodass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 that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während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while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8791802"/>
                  </a:ext>
                </a:extLst>
              </a:tr>
              <a:tr h="208761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weil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because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wenn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When/if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where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976100"/>
                  </a:ext>
                </a:extLst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5459104" y="5249605"/>
            <a:ext cx="4275358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Kick-Ass words [2]</a:t>
            </a:r>
          </a:p>
          <a:p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If you start the sentence with a Kick-Ass word, then you follow this pattern:  KICK –ASS..................VERB, VERB........................</a:t>
            </a:r>
          </a:p>
          <a:p>
            <a:r>
              <a:rPr lang="de-DE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Weil</a:t>
            </a:r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es sonnig </a:t>
            </a:r>
            <a:r>
              <a:rPr lang="de-DE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ist, werde</a:t>
            </a:r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ich Tennis spielen.</a:t>
            </a:r>
          </a:p>
          <a:p>
            <a:r>
              <a:rPr lang="de-DE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Während</a:t>
            </a:r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 ich Hausaufgaben </a:t>
            </a:r>
            <a:r>
              <a:rPr lang="de-DE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mache, höre </a:t>
            </a:r>
            <a:r>
              <a:rPr lang="de-DE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ich Musik.</a:t>
            </a:r>
          </a:p>
        </p:txBody>
      </p:sp>
    </p:spTree>
    <p:extLst>
      <p:ext uri="{BB962C8B-B14F-4D97-AF65-F5344CB8AC3E}">
        <p14:creationId xmlns:p14="http://schemas.microsoft.com/office/powerpoint/2010/main" val="173000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09618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VOCAB: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FOOD, DRINK AND EATING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OUT [1]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026379"/>
              </p:ext>
            </p:extLst>
          </p:nvPr>
        </p:nvGraphicFramePr>
        <p:xfrm>
          <a:off x="0" y="27915"/>
          <a:ext cx="2825086" cy="68275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Abendessen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Evening meal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Appetit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Appetite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backen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bake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Bio-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Organic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Biokost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Organic food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fry / to roast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essen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eat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Frühstück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Breakfast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Gabel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geräuchert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Smoked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grillen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grill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köstlich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Delicious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lecker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Delicious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Löffel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Mahlzeit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Messer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Knife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Mittagessen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Rezept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Recipe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riechen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smell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Raw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satt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scharf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Spicy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schmackhaft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Tasty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schmecken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taste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Sweet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Teelöffel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Teaspoon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trinken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drink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309197"/>
              </p:ext>
            </p:extLst>
          </p:nvPr>
        </p:nvGraphicFramePr>
        <p:xfrm>
          <a:off x="3108316" y="30480"/>
          <a:ext cx="2825086" cy="6341205"/>
        </p:xfrm>
        <a:graphic>
          <a:graphicData uri="http://schemas.openxmlformats.org/drawingml/2006/table">
            <a:tbl>
              <a:tblPr/>
              <a:tblGrid>
                <a:gridCol w="1490980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334106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Soft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würzen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season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würzig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Spicy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Bedienung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bestellen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order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bezahlen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Durst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Thirst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durstig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Thirsty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Eisdiele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cream parlour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empfehlen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recommend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Getränk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Drink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Geschirr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Crockery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Glas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Glass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Hauptspeise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Main course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Hunger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Hunger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hungrig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Hungry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Imbiss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Snack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Imbissbude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Snack bar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Kellner [in] (m/f)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Waiter / waitress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Menü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 meal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Nachtisch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Dessert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Portion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probieren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try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Prost!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Cheers!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45205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Rechnung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Schnellimbiss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Snack bar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470685"/>
              </p:ext>
            </p:extLst>
          </p:nvPr>
        </p:nvGraphicFramePr>
        <p:xfrm>
          <a:off x="621663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Selbstbedienung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Self service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Speisekarte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Menu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Tagesmenü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 menu of the day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Teller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Vorspeise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Ananas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Pineapple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Apfel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Apfelsine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Orange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Aprikose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Apricot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Banane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Banana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Birne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Pear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Erdbeere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Strawberry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Himbeere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Raspberry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Kirsche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Cherry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Limone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Obst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Fruit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Orange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Orange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Pfirsich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Peach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Traube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Grape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Zitrone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Lemon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Blumenkohl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Cauliflower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Bohne (f)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Bean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Champignon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Mushroom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Erbse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Gemüse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Vegetable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67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0579524"/>
              </p:ext>
            </p:extLst>
          </p:nvPr>
        </p:nvGraphicFramePr>
        <p:xfrm>
          <a:off x="0" y="27915"/>
          <a:ext cx="2825086" cy="658368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Gurke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Cucumber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Karotte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Carrot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Kartoffel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Potato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Kohl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Cabbage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Pilz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Mushroom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Tomate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tomato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Zwiebel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Apfelsaft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Apple juice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Bier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Cola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Fruchtsaft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Fruit juice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Heisse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Schokolade </a:t>
                      </a:r>
                      <a:r>
                        <a:rPr lang="de-DE" sz="9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(f)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Hot chocolate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Kaffee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Coffee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Limonade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Lemonade / fizzy pop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Milch (f)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Milk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Mineralwasser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Mineral water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Orangensaft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Orange juice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Sprudel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Sparkling water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Tee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Wasser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Wine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Aufschnitt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Slices of meat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Bockwurst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Frankfurter sausage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Bonbons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Sweets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Bratensaft (m)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Gravy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Bratkartoffeln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Fried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potatoes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520065"/>
              </p:ext>
            </p:extLst>
          </p:nvPr>
        </p:nvGraphicFramePr>
        <p:xfrm>
          <a:off x="3108316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90980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334106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Bratwurst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Fried sausage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Brot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Brötchen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Bread roll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Butter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Butterbrot (nt)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Sandwich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Currywurst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7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Sausage</a:t>
                      </a:r>
                      <a:r>
                        <a:rPr lang="de-DE" sz="7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with curry sauce</a:t>
                      </a:r>
                      <a:endParaRPr lang="de-DE" sz="7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Egg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Eintopf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Eis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Ice cream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Duck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Essig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Vinegar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Fisch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Fleisch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Forelle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Trout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Gans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Goose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Haferflocken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Oats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Hähnchen (nt)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Chicken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Honig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Honey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Joghurt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Yoghurt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Kalbfleisch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Käse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Cheese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Keks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Biscuit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Knoblauch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Garlic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Kopfsalat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Lettuce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Kotelett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(pork)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chop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Kuchen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cake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823465"/>
              </p:ext>
            </p:extLst>
          </p:nvPr>
        </p:nvGraphicFramePr>
        <p:xfrm>
          <a:off x="621663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Lachs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Salmon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Lammfleisch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Lamb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Marmelade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Meeresfrüchte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Seafood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Mehl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Flour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Nudeln/Teigwaren </a:t>
                      </a:r>
                      <a:r>
                        <a:rPr lang="de-DE" sz="9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(pl)</a:t>
                      </a:r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Pasta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Öl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Oil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Omelett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Omelette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Pfeffer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Pepper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Pommes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Chips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Praline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Chocolate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Pute (f)/ Truthahn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Turkey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Reis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Rindfleisch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Beef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Sahne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Salz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Sauerkraut (nt)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Pickled cabbage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Schinken (m)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Schnitzel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Pork/Veal escalope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Schokolade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Chocolate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Schweinefleisch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Senf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Mustard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Spiegelei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Fried egg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Suppe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r>
                        <a:rPr lang="en-GB" sz="1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igkeiten</a:t>
                      </a:r>
                      <a:r>
                        <a:rPr lang="en-GB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GB" sz="1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</a:t>
                      </a:r>
                      <a:r>
                        <a:rPr lang="en-GB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Sweets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Thunfisch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Tuna fish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108316" y="6442746"/>
            <a:ext cx="609618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VOCAB: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FOOD, DRINK AND EATING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OUT [2]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332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806205"/>
              </p:ext>
            </p:extLst>
          </p:nvPr>
        </p:nvGraphicFramePr>
        <p:xfrm>
          <a:off x="0" y="27915"/>
          <a:ext cx="2825086" cy="658368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Toast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Toast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Torte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Cake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Vanille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Vanilla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Vanillesosse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Custard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Vollmilch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Full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fat milk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Wurst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Sausage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Zucker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Sugar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Chips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Crisps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Hamburger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Hamburger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Pizza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Pizza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Salat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Salad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Halbfettmilch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Semi-skimmed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milk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Magermilch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Skimmed milk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Rührei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Scrambled egg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0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108316" y="6442746"/>
            <a:ext cx="609618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VOCAB: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FOOD, DRINK AND EATING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OUT [3]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543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2075</TotalTime>
  <Words>1313</Words>
  <Application>Microsoft Office PowerPoint</Application>
  <PresentationFormat>A4 Paper (210x297 mm)</PresentationFormat>
  <Paragraphs>451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Sproston</dc:creator>
  <cp:lastModifiedBy>Ms Johnson</cp:lastModifiedBy>
  <cp:revision>73</cp:revision>
  <cp:lastPrinted>2019-06-13T08:55:51Z</cp:lastPrinted>
  <dcterms:created xsi:type="dcterms:W3CDTF">2019-06-13T06:52:07Z</dcterms:created>
  <dcterms:modified xsi:type="dcterms:W3CDTF">2023-10-16T16:56:48Z</dcterms:modified>
</cp:coreProperties>
</file>