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122" y="78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3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0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63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1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76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68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37C-C7CB-8040-A4C7-82D5F46C4A41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8D86-FB05-B74D-8185-8E297045C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363" y="106452"/>
            <a:ext cx="755099" cy="755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D8049A-182E-884B-965F-8F49DEF69A7C}"/>
              </a:ext>
            </a:extLst>
          </p:cNvPr>
          <p:cNvSpPr txBox="1"/>
          <p:nvPr/>
        </p:nvSpPr>
        <p:spPr>
          <a:xfrm>
            <a:off x="278296" y="256184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Structures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2057E-A74C-8D47-85DD-1E16530BDDF0}"/>
              </a:ext>
            </a:extLst>
          </p:cNvPr>
          <p:cNvSpPr txBox="1"/>
          <p:nvPr/>
        </p:nvSpPr>
        <p:spPr>
          <a:xfrm>
            <a:off x="8633442" y="6551956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Endon High School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EBBC851-580B-514C-A615-EFD54AC8551B}"/>
              </a:ext>
            </a:extLst>
          </p:cNvPr>
          <p:cNvSpPr/>
          <p:nvPr/>
        </p:nvSpPr>
        <p:spPr>
          <a:xfrm>
            <a:off x="278296" y="727650"/>
            <a:ext cx="4939747" cy="56433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E55EEB-5436-8749-B739-CA82BC41A10D}"/>
              </a:ext>
            </a:extLst>
          </p:cNvPr>
          <p:cNvSpPr txBox="1"/>
          <p:nvPr/>
        </p:nvSpPr>
        <p:spPr>
          <a:xfrm>
            <a:off x="225566" y="833794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 Learn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A5A5B0-880C-7941-A468-03B941EB0551}"/>
              </a:ext>
            </a:extLst>
          </p:cNvPr>
          <p:cNvSpPr txBox="1"/>
          <p:nvPr/>
        </p:nvSpPr>
        <p:spPr>
          <a:xfrm>
            <a:off x="284118" y="6543146"/>
            <a:ext cx="1376030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6E8F63-5506-0E40-9C2D-3FFA82E816BA}"/>
              </a:ext>
            </a:extLst>
          </p:cNvPr>
          <p:cNvSpPr txBox="1"/>
          <p:nvPr/>
        </p:nvSpPr>
        <p:spPr>
          <a:xfrm>
            <a:off x="1291375" y="6543146"/>
            <a:ext cx="7560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9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AACEA5-A367-3043-8956-CE05C3173B41}"/>
              </a:ext>
            </a:extLst>
          </p:cNvPr>
          <p:cNvSpPr txBox="1"/>
          <p:nvPr/>
        </p:nvSpPr>
        <p:spPr>
          <a:xfrm>
            <a:off x="2047461" y="6543146"/>
            <a:ext cx="1239715" cy="21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3</a:t>
            </a:r>
            <a:endParaRPr lang="en-GB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512545"/>
              </p:ext>
            </p:extLst>
          </p:nvPr>
        </p:nvGraphicFramePr>
        <p:xfrm>
          <a:off x="340426" y="1203128"/>
          <a:ext cx="4877617" cy="522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1">
                  <a:extLst>
                    <a:ext uri="{9D8B030D-6E8A-4147-A177-3AD203B41FA5}">
                      <a16:colId xmlns:a16="http://schemas.microsoft.com/office/drawing/2014/main" val="735001509"/>
                    </a:ext>
                  </a:extLst>
                </a:gridCol>
                <a:gridCol w="2348649">
                  <a:extLst>
                    <a:ext uri="{9D8B030D-6E8A-4147-A177-3AD203B41FA5}">
                      <a16:colId xmlns:a16="http://schemas.microsoft.com/office/drawing/2014/main" val="1791773941"/>
                    </a:ext>
                  </a:extLst>
                </a:gridCol>
                <a:gridCol w="2236367">
                  <a:extLst>
                    <a:ext uri="{9D8B030D-6E8A-4147-A177-3AD203B41FA5}">
                      <a16:colId xmlns:a16="http://schemas.microsoft.com/office/drawing/2014/main" val="1951564880"/>
                    </a:ext>
                  </a:extLst>
                </a:gridCol>
              </a:tblGrid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esse gern Käse, weil es lecker ist.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eat like (like eating) cheese, because it delicious is.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72847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trinke nicht gern Cola, da es zuviel Zucker enthält.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drink not like cola, because it too much sugar contains.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005094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Zum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Frühstück habe ich Cornflakes mit Milch gegessen.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breakfast have I cereal with milk eaten.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126839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bin letzten Monat ins italienische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Restaurant gegangen.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last month in the italian restaurant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went.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56774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 Pizza bestellt, obwohl es teuer war.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have pizza ordered, although it expensive was.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97965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Morgens esse ich Frühstück, während ich YouTube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sehe.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Mornings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eat I breakfast, whilst I YouTube watch.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30902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 Lieblingsgericht ist Brathähnchen mit Kartoffeln.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favourite meal is roast chicken with potatoes.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131900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denke, dass es extrem schmackhaft ist!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think, that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extremely tasty is!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06745"/>
                  </a:ext>
                </a:extLst>
              </a:tr>
              <a:tr h="449243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Speisekarte, bitte!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menu,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please!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69537"/>
                  </a:ext>
                </a:extLst>
              </a:tr>
              <a:tr h="516785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de-DE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Zahlen, bitte!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Pay,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please! (The bill, please!)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9888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03348"/>
              </p:ext>
            </p:extLst>
          </p:nvPr>
        </p:nvGraphicFramePr>
        <p:xfrm>
          <a:off x="3563321" y="72522"/>
          <a:ext cx="5416042" cy="565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43">
                  <a:extLst>
                    <a:ext uri="{9D8B030D-6E8A-4147-A177-3AD203B41FA5}">
                      <a16:colId xmlns:a16="http://schemas.microsoft.com/office/drawing/2014/main" val="696131689"/>
                    </a:ext>
                  </a:extLst>
                </a:gridCol>
                <a:gridCol w="1275629">
                  <a:extLst>
                    <a:ext uri="{9D8B030D-6E8A-4147-A177-3AD203B41FA5}">
                      <a16:colId xmlns:a16="http://schemas.microsoft.com/office/drawing/2014/main" val="1748547855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3305862784"/>
                    </a:ext>
                  </a:extLst>
                </a:gridCol>
                <a:gridCol w="1564785">
                  <a:extLst>
                    <a:ext uri="{9D8B030D-6E8A-4147-A177-3AD203B41FA5}">
                      <a16:colId xmlns:a16="http://schemas.microsoft.com/office/drawing/2014/main" val="4211014006"/>
                    </a:ext>
                  </a:extLst>
                </a:gridCol>
                <a:gridCol w="332254">
                  <a:extLst>
                    <a:ext uri="{9D8B030D-6E8A-4147-A177-3AD203B41FA5}">
                      <a16:colId xmlns:a16="http://schemas.microsoft.com/office/drawing/2014/main" val="2271350065"/>
                    </a:ext>
                  </a:extLst>
                </a:gridCol>
                <a:gridCol w="1473094">
                  <a:extLst>
                    <a:ext uri="{9D8B030D-6E8A-4147-A177-3AD203B41FA5}">
                      <a16:colId xmlns:a16="http://schemas.microsoft.com/office/drawing/2014/main" val="2667200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LETTERS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UNDERLINE VOWEL </a:t>
                      </a: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COMBOS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DOPPELBUCHSTABEN HIGHLIGHT</a:t>
                      </a:r>
                      <a:endParaRPr lang="en-GB" sz="105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9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 FINAL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LET’’S CIRCLE CAPITALS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EXAGGERATE UMLAUTS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072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54718" y="6475012"/>
            <a:ext cx="540451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FOOD, DRINK AND EATING OUT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456" y="147478"/>
            <a:ext cx="552425" cy="58017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945309"/>
              </p:ext>
            </p:extLst>
          </p:nvPr>
        </p:nvGraphicFramePr>
        <p:xfrm>
          <a:off x="5459104" y="1119114"/>
          <a:ext cx="4271750" cy="1910688"/>
        </p:xfrm>
        <a:graphic>
          <a:graphicData uri="http://schemas.openxmlformats.org/drawingml/2006/table">
            <a:tbl>
              <a:tblPr/>
              <a:tblGrid>
                <a:gridCol w="982639">
                  <a:extLst>
                    <a:ext uri="{9D8B030D-6E8A-4147-A177-3AD203B41FA5}">
                      <a16:colId xmlns:a16="http://schemas.microsoft.com/office/drawing/2014/main" val="1246757475"/>
                    </a:ext>
                  </a:extLst>
                </a:gridCol>
                <a:gridCol w="1610436">
                  <a:extLst>
                    <a:ext uri="{9D8B030D-6E8A-4147-A177-3AD203B41FA5}">
                      <a16:colId xmlns:a16="http://schemas.microsoft.com/office/drawing/2014/main" val="4072515374"/>
                    </a:ext>
                  </a:extLst>
                </a:gridCol>
                <a:gridCol w="1678675">
                  <a:extLst>
                    <a:ext uri="{9D8B030D-6E8A-4147-A177-3AD203B41FA5}">
                      <a16:colId xmlns:a16="http://schemas.microsoft.com/office/drawing/2014/main" val="563546494"/>
                    </a:ext>
                  </a:extLst>
                </a:gridCol>
              </a:tblGrid>
              <a:tr h="318448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 (to eat)</a:t>
                      </a:r>
                      <a:endParaRPr lang="de-DE" sz="12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trinken (to drink)</a:t>
                      </a:r>
                      <a:endParaRPr lang="de-DE" sz="1200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411471"/>
                  </a:ext>
                </a:extLst>
              </a:tr>
              <a:tr h="31844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esse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trinke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682061"/>
                  </a:ext>
                </a:extLst>
              </a:tr>
              <a:tr h="31844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habe...gegessen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habe...getrunken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891934"/>
                  </a:ext>
                </a:extLst>
              </a:tr>
              <a:tr h="31844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werde...essen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werde...trinken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919091"/>
                  </a:ext>
                </a:extLst>
              </a:tr>
              <a:tr h="31844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würde...essen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würde...trinken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05101"/>
                  </a:ext>
                </a:extLst>
              </a:tr>
              <a:tr h="318448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 have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hätte...gegessen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hätte...getrunken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38803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59104" y="3207224"/>
            <a:ext cx="427535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Kick-Ass words [1]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words hate verbs and when we use them, they always kick the verb to the end of the phrase. Look at phrases A, B, E, F and H for examples.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91659"/>
              </p:ext>
            </p:extLst>
          </p:nvPr>
        </p:nvGraphicFramePr>
        <p:xfrm>
          <a:off x="5459104" y="3985147"/>
          <a:ext cx="4271750" cy="1219200"/>
        </p:xfrm>
        <a:graphic>
          <a:graphicData uri="http://schemas.openxmlformats.org/drawingml/2006/table">
            <a:tbl>
              <a:tblPr/>
              <a:tblGrid>
                <a:gridCol w="711958">
                  <a:extLst>
                    <a:ext uri="{9D8B030D-6E8A-4147-A177-3AD203B41FA5}">
                      <a16:colId xmlns:a16="http://schemas.microsoft.com/office/drawing/2014/main" val="4101290556"/>
                    </a:ext>
                  </a:extLst>
                </a:gridCol>
                <a:gridCol w="816592">
                  <a:extLst>
                    <a:ext uri="{9D8B030D-6E8A-4147-A177-3AD203B41FA5}">
                      <a16:colId xmlns:a16="http://schemas.microsoft.com/office/drawing/2014/main" val="1088818120"/>
                    </a:ext>
                  </a:extLst>
                </a:gridCol>
                <a:gridCol w="607325">
                  <a:extLst>
                    <a:ext uri="{9D8B030D-6E8A-4147-A177-3AD203B41FA5}">
                      <a16:colId xmlns:a16="http://schemas.microsoft.com/office/drawing/2014/main" val="3436152236"/>
                    </a:ext>
                  </a:extLst>
                </a:gridCol>
                <a:gridCol w="711958">
                  <a:extLst>
                    <a:ext uri="{9D8B030D-6E8A-4147-A177-3AD203B41FA5}">
                      <a16:colId xmlns:a16="http://schemas.microsoft.com/office/drawing/2014/main" val="1803429449"/>
                    </a:ext>
                  </a:extLst>
                </a:gridCol>
                <a:gridCol w="711959">
                  <a:extLst>
                    <a:ext uri="{9D8B030D-6E8A-4147-A177-3AD203B41FA5}">
                      <a16:colId xmlns:a16="http://schemas.microsoft.com/office/drawing/2014/main" val="3474471043"/>
                    </a:ext>
                  </a:extLst>
                </a:gridCol>
                <a:gridCol w="711958">
                  <a:extLst>
                    <a:ext uri="{9D8B030D-6E8A-4147-A177-3AD203B41FA5}">
                      <a16:colId xmlns:a16="http://schemas.microsoft.com/office/drawing/2014/main" val="3965586830"/>
                    </a:ext>
                  </a:extLst>
                </a:gridCol>
              </a:tblGrid>
              <a:tr h="208761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When(past)</a:t>
                      </a:r>
                      <a:endParaRPr lang="de-DE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bevor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until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289020"/>
                  </a:ext>
                </a:extLst>
              </a:tr>
              <a:tr h="208761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damit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that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725955"/>
                  </a:ext>
                </a:extLst>
              </a:tr>
              <a:tr h="208762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nachdem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whether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obwohl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although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613322"/>
                  </a:ext>
                </a:extLst>
              </a:tr>
              <a:tr h="208761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seitdem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since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sodass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that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während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791802"/>
                  </a:ext>
                </a:extLst>
              </a:tr>
              <a:tr h="208761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weil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wenn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When/if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761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459104" y="5249605"/>
            <a:ext cx="427535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Kick-Ass words [2]</a:t>
            </a:r>
          </a:p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start the sentence with a Kick-Ass word, then you follow this pattern:  KICK –ASS..................VERB, VERB........................</a:t>
            </a: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Weil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es sonnig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ist, werde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ich Tennis spielen.</a:t>
            </a: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Während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ich Hausaufgaben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mache, höre </a:t>
            </a:r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ich Musik.</a:t>
            </a:r>
          </a:p>
        </p:txBody>
      </p:sp>
    </p:spTree>
    <p:extLst>
      <p:ext uri="{BB962C8B-B14F-4D97-AF65-F5344CB8AC3E}">
        <p14:creationId xmlns:p14="http://schemas.microsoft.com/office/powerpoint/2010/main" val="173000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54718" y="6475012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FOOD, DRINK AND EATING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OUT [1]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026379"/>
              </p:ext>
            </p:extLst>
          </p:nvPr>
        </p:nvGraphicFramePr>
        <p:xfrm>
          <a:off x="0" y="27915"/>
          <a:ext cx="2825086" cy="682752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Abendessen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Evening meal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Appetit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Appetite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Bio-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Biokost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Organic food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fry / to roast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Frühstück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geräuchert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Smoked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grill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köstlich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Delicious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lecker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Delicious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Löffel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Mahlzeit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Knife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Mittagessen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Rezept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riechen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smell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Raw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scharf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Spicy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schmackhaft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schmecken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taste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Teelöffel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Teaspoon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drink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09197"/>
              </p:ext>
            </p:extLst>
          </p:nvPr>
        </p:nvGraphicFramePr>
        <p:xfrm>
          <a:off x="3108316" y="30480"/>
          <a:ext cx="2825086" cy="6341205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season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würzig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Spicy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Bedienung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bestellen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order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bezahlen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Durst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durstig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Thirsty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Eisdiele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cream parlour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empfehlen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recommend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Getränk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Drink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Geschirr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Crockery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Glass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Hauptspeise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course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hungrig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Imbiss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Imbissbude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Snack bar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Kellner [in] (m/f)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Waiter / waitress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Menü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meal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Nachtisch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Dessert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Portion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probieren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Prost!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Cheers!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45205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Schnellimbiss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Snack bar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70685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Selbstbedienung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 service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Speisekarte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Menu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Tagesmenü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menu of the day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Teller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Vorspeise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Ananas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Pineapple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Apfel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Apfelsine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Aprikose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Apricot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Banana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Birne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Erdbeere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Strawberry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Himbeere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Raspberry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Kirsche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Cherry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Pfirsich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Traube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Zitrone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Lemon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Blumenkohl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Cauliflower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Bohne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Champignon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Mushroom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Erbse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Gemüse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Vegetable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79524"/>
              </p:ext>
            </p:extLst>
          </p:nvPr>
        </p:nvGraphicFramePr>
        <p:xfrm>
          <a:off x="0" y="27915"/>
          <a:ext cx="2825086" cy="658368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Gurke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Cucumber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Karotte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Carrot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Kartoffel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Kohl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Cabbage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Pilz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Mushroom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tomato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Zwiebel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onion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Apfelsaft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 juice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Cola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Fruchtsaft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juice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Heisse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Schokolade </a:t>
                      </a:r>
                      <a:r>
                        <a:rPr lang="de-DE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 chocolate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Kaffee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Coffee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Limonade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Lemonade / fizzy pop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Milch (f)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Mineralwasser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Mineral water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Orangensaft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Orange juice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Sprudel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Sparkling water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Wasser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Aufschnitt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Slices of meat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Bockwurst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Frankfurter sausage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Bonbons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Bratensaft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Gravy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Bratkartoffeln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Fried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potatoes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520065"/>
              </p:ext>
            </p:extLst>
          </p:nvPr>
        </p:nvGraphicFramePr>
        <p:xfrm>
          <a:off x="3108316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90980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334106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Bratwurst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Fried sausage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Brötchen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Bread roll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 (f)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Butterbrot (nt)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Sandwich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Currywurst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Sausage</a:t>
                      </a:r>
                      <a:r>
                        <a:rPr lang="de-DE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curry sauce</a:t>
                      </a:r>
                      <a:endParaRPr lang="de-DE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Eintopf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Eis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cream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Essig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Vinegar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Fleisch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Gans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Haferflocken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Oats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Hähnchen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Chicken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Honig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Joghurt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Yoghurt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Kalbfleisch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Veal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Käse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Cheese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Keks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Biscuit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Knoblauch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Garlic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Kopfsalat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Lettuce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Kotelett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(pork)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Kuchen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23465"/>
              </p:ext>
            </p:extLst>
          </p:nvPr>
        </p:nvGraphicFramePr>
        <p:xfrm>
          <a:off x="6216633" y="30480"/>
          <a:ext cx="2825086" cy="633984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Lachs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Salmon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Lammfleisch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Lamb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Marmelade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Meeresfrüchte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Seafood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Flour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Nudeln/Teigwaren </a:t>
                      </a:r>
                      <a:r>
                        <a:rPr lang="de-DE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(pl)</a:t>
                      </a:r>
                      <a:endParaRPr lang="de-DE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Omelett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Omelette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Pfeffer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Pepper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0911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Pommes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Praline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Chocolate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Pute (f)/ Truthahn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Turkey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Rindfleisch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Beef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Sahne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Salz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Sauerkraut (nt)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Pickled cabbage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Schinken (m)</a:t>
                      </a:r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Schnitzel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Pork/Veal escalope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Schokolade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Chocolate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Schweinefleisch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Senf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Spiegelei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Fried egg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Suppe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Soup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Sü</a:t>
                      </a:r>
                      <a:r>
                        <a:rPr lang="el-GR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igkeiten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Thunfisch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Tuna fish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08316" y="6442746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FOOD, DRINK AND EATING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OUT [2]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501D70-27FF-B842-99FB-D84315F1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901" y="0"/>
            <a:ext cx="755099" cy="755099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6205"/>
              </p:ext>
            </p:extLst>
          </p:nvPr>
        </p:nvGraphicFramePr>
        <p:xfrm>
          <a:off x="0" y="27915"/>
          <a:ext cx="2825086" cy="6583680"/>
        </p:xfrm>
        <a:graphic>
          <a:graphicData uri="http://schemas.openxmlformats.org/drawingml/2006/table">
            <a:tbl>
              <a:tblPr/>
              <a:tblGrid>
                <a:gridCol w="1412543">
                  <a:extLst>
                    <a:ext uri="{9D8B030D-6E8A-4147-A177-3AD203B41FA5}">
                      <a16:colId xmlns:a16="http://schemas.microsoft.com/office/drawing/2014/main" val="3367474682"/>
                    </a:ext>
                  </a:extLst>
                </a:gridCol>
                <a:gridCol w="1412543">
                  <a:extLst>
                    <a:ext uri="{9D8B030D-6E8A-4147-A177-3AD203B41FA5}">
                      <a16:colId xmlns:a16="http://schemas.microsoft.com/office/drawing/2014/main" val="1689579544"/>
                    </a:ext>
                  </a:extLst>
                </a:gridCol>
              </a:tblGrid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Toast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Toast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667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Torte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Cake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247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Vanille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Vanilla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8554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Vanillesosse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Custard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4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Vollmilch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fat milk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8064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Wurst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Sausage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76966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Zucker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Sugar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62737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Chips (pl)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Crisps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1623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Hamburger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Hamburger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7460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Pizza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Pizza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6409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Salat (m)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00550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Halbfettmilch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Semi-skimmed</a:t>
                      </a:r>
                      <a:r>
                        <a:rPr lang="de-DE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10039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Magermilch (f)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Skimmed milk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804767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Rührei (nt)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Scrambled egg</a:t>
                      </a:r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467410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66067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65824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35045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82164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17719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079366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964852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066009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60048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650403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47048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002955"/>
                  </a:ext>
                </a:extLst>
              </a:tr>
              <a:tr h="232114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8422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08316" y="6442746"/>
            <a:ext cx="609618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VOCAB: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FOOD, DRINK AND EATING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OUT [3]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4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2075</TotalTime>
  <Words>1313</Words>
  <Application>Microsoft Office PowerPoint</Application>
  <PresentationFormat>A4 Paper (210x297 mm)</PresentationFormat>
  <Paragraphs>451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Sproston</dc:creator>
  <cp:lastModifiedBy>Ms Johnson</cp:lastModifiedBy>
  <cp:revision>73</cp:revision>
  <cp:lastPrinted>2019-06-13T08:55:51Z</cp:lastPrinted>
  <dcterms:created xsi:type="dcterms:W3CDTF">2019-06-13T06:52:07Z</dcterms:created>
  <dcterms:modified xsi:type="dcterms:W3CDTF">2023-10-16T16:56:48Z</dcterms:modified>
</cp:coreProperties>
</file>