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  <p:sldId id="265" r:id="rId3"/>
    <p:sldId id="266" r:id="rId4"/>
    <p:sldId id="267" r:id="rId5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94"/>
  </p:normalViewPr>
  <p:slideViewPr>
    <p:cSldViewPr snapToGrid="0" snapToObjects="1">
      <p:cViewPr varScale="1">
        <p:scale>
          <a:sx n="73" d="100"/>
          <a:sy n="73" d="100"/>
        </p:scale>
        <p:origin x="1122" y="60"/>
      </p:cViewPr>
      <p:guideLst>
        <p:guide orient="horz" pos="2205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705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32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538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1037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190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631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13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765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210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204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686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265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9363" y="106452"/>
            <a:ext cx="755099" cy="7550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D8049A-182E-884B-965F-8F49DEF69A7C}"/>
              </a:ext>
            </a:extLst>
          </p:cNvPr>
          <p:cNvSpPr txBox="1"/>
          <p:nvPr/>
        </p:nvSpPr>
        <p:spPr>
          <a:xfrm>
            <a:off x="215864" y="239919"/>
            <a:ext cx="2861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 Structures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9E2057E-A74C-8D47-85DD-1E16530BDDF0}"/>
              </a:ext>
            </a:extLst>
          </p:cNvPr>
          <p:cNvSpPr txBox="1"/>
          <p:nvPr/>
        </p:nvSpPr>
        <p:spPr>
          <a:xfrm>
            <a:off x="8633442" y="6551956"/>
            <a:ext cx="10695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Endon High School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EBBC851-580B-514C-A615-EFD54AC8551B}"/>
              </a:ext>
            </a:extLst>
          </p:cNvPr>
          <p:cNvSpPr/>
          <p:nvPr/>
        </p:nvSpPr>
        <p:spPr>
          <a:xfrm>
            <a:off x="278296" y="727650"/>
            <a:ext cx="4939747" cy="5643333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BE55EEB-5436-8749-B739-CA82BC41A10D}"/>
              </a:ext>
            </a:extLst>
          </p:cNvPr>
          <p:cNvSpPr txBox="1"/>
          <p:nvPr/>
        </p:nvSpPr>
        <p:spPr>
          <a:xfrm>
            <a:off x="225566" y="833794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to Learn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A5A5B0-880C-7941-A468-03B941EB0551}"/>
              </a:ext>
            </a:extLst>
          </p:cNvPr>
          <p:cNvSpPr txBox="1"/>
          <p:nvPr/>
        </p:nvSpPr>
        <p:spPr>
          <a:xfrm>
            <a:off x="284118" y="6543146"/>
            <a:ext cx="1376030" cy="21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6E8F63-5506-0E40-9C2D-3FFA82E816BA}"/>
              </a:ext>
            </a:extLst>
          </p:cNvPr>
          <p:cNvSpPr txBox="1"/>
          <p:nvPr/>
        </p:nvSpPr>
        <p:spPr>
          <a:xfrm>
            <a:off x="1291375" y="6543146"/>
            <a:ext cx="75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 </a:t>
            </a:r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AACEA5-A367-3043-8956-CE05C3173B41}"/>
              </a:ext>
            </a:extLst>
          </p:cNvPr>
          <p:cNvSpPr txBox="1"/>
          <p:nvPr/>
        </p:nvSpPr>
        <p:spPr>
          <a:xfrm>
            <a:off x="2047461" y="6543146"/>
            <a:ext cx="1239715" cy="21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 2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5270053"/>
              </p:ext>
            </p:extLst>
          </p:nvPr>
        </p:nvGraphicFramePr>
        <p:xfrm>
          <a:off x="340426" y="1203128"/>
          <a:ext cx="4877617" cy="2067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01">
                  <a:extLst>
                    <a:ext uri="{9D8B030D-6E8A-4147-A177-3AD203B41FA5}">
                      <a16:colId xmlns:a16="http://schemas.microsoft.com/office/drawing/2014/main" val="735001509"/>
                    </a:ext>
                  </a:extLst>
                </a:gridCol>
                <a:gridCol w="2348649">
                  <a:extLst>
                    <a:ext uri="{9D8B030D-6E8A-4147-A177-3AD203B41FA5}">
                      <a16:colId xmlns:a16="http://schemas.microsoft.com/office/drawing/2014/main" val="1791773941"/>
                    </a:ext>
                  </a:extLst>
                </a:gridCol>
                <a:gridCol w="2236367">
                  <a:extLst>
                    <a:ext uri="{9D8B030D-6E8A-4147-A177-3AD203B41FA5}">
                      <a16:colId xmlns:a16="http://schemas.microsoft.com/office/drawing/2014/main" val="1951564880"/>
                    </a:ext>
                  </a:extLst>
                </a:gridCol>
              </a:tblGrid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der Zukunft möchte ich an die Uni gehen.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the future would like I to the university to go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72847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Vielleicht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werde ich Medizin studieren.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Perhaps will I medicine study.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005094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Wahrscheinlich werde ich zu Hause wohnen, weil es billig ist.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Probably will I at home live,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because it cheap is.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126839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Hoffentlich werde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ich gute Noten bekommen.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Hopefully will I good grades get.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567740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603348"/>
              </p:ext>
            </p:extLst>
          </p:nvPr>
        </p:nvGraphicFramePr>
        <p:xfrm>
          <a:off x="3563321" y="72522"/>
          <a:ext cx="5416042" cy="5656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143">
                  <a:extLst>
                    <a:ext uri="{9D8B030D-6E8A-4147-A177-3AD203B41FA5}">
                      <a16:colId xmlns:a16="http://schemas.microsoft.com/office/drawing/2014/main" val="696131689"/>
                    </a:ext>
                  </a:extLst>
                </a:gridCol>
                <a:gridCol w="1275629">
                  <a:extLst>
                    <a:ext uri="{9D8B030D-6E8A-4147-A177-3AD203B41FA5}">
                      <a16:colId xmlns:a16="http://schemas.microsoft.com/office/drawing/2014/main" val="1748547855"/>
                    </a:ext>
                  </a:extLst>
                </a:gridCol>
                <a:gridCol w="382137">
                  <a:extLst>
                    <a:ext uri="{9D8B030D-6E8A-4147-A177-3AD203B41FA5}">
                      <a16:colId xmlns:a16="http://schemas.microsoft.com/office/drawing/2014/main" val="3305862784"/>
                    </a:ext>
                  </a:extLst>
                </a:gridCol>
                <a:gridCol w="1564785">
                  <a:extLst>
                    <a:ext uri="{9D8B030D-6E8A-4147-A177-3AD203B41FA5}">
                      <a16:colId xmlns:a16="http://schemas.microsoft.com/office/drawing/2014/main" val="4211014006"/>
                    </a:ext>
                  </a:extLst>
                </a:gridCol>
                <a:gridCol w="332254">
                  <a:extLst>
                    <a:ext uri="{9D8B030D-6E8A-4147-A177-3AD203B41FA5}">
                      <a16:colId xmlns:a16="http://schemas.microsoft.com/office/drawing/2014/main" val="2271350065"/>
                    </a:ext>
                  </a:extLst>
                </a:gridCol>
                <a:gridCol w="1473094">
                  <a:extLst>
                    <a:ext uri="{9D8B030D-6E8A-4147-A177-3AD203B41FA5}">
                      <a16:colId xmlns:a16="http://schemas.microsoft.com/office/drawing/2014/main" val="26672001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 LETTERS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UNDERLINE VOWEL </a:t>
                      </a: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COMBOS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DOPPELBUCHSTABEN HIGHLIGHT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192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DOT FINAL </a:t>
                      </a:r>
                      <a:r>
                        <a:rPr lang="en-GB" sz="9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LET’’S CIRCLE CAPITALS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EXAGGERATE UMLAUTS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70725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54718" y="6475012"/>
            <a:ext cx="540451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POST-16 EDUCATION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8766" y="147478"/>
            <a:ext cx="552425" cy="580172"/>
          </a:xfrm>
          <a:prstGeom prst="rect">
            <a:avLst/>
          </a:prstGeom>
        </p:spPr>
      </p:pic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5969299"/>
              </p:ext>
            </p:extLst>
          </p:nvPr>
        </p:nvGraphicFramePr>
        <p:xfrm>
          <a:off x="5280173" y="782119"/>
          <a:ext cx="4569725" cy="20374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6854">
                  <a:extLst>
                    <a:ext uri="{9D8B030D-6E8A-4147-A177-3AD203B41FA5}">
                      <a16:colId xmlns:a16="http://schemas.microsoft.com/office/drawing/2014/main" val="251465250"/>
                    </a:ext>
                  </a:extLst>
                </a:gridCol>
                <a:gridCol w="1335038">
                  <a:extLst>
                    <a:ext uri="{9D8B030D-6E8A-4147-A177-3AD203B41FA5}">
                      <a16:colId xmlns:a16="http://schemas.microsoft.com/office/drawing/2014/main" val="1639095342"/>
                    </a:ext>
                  </a:extLst>
                </a:gridCol>
                <a:gridCol w="899883">
                  <a:extLst>
                    <a:ext uri="{9D8B030D-6E8A-4147-A177-3AD203B41FA5}">
                      <a16:colId xmlns:a16="http://schemas.microsoft.com/office/drawing/2014/main" val="3790531090"/>
                    </a:ext>
                  </a:extLst>
                </a:gridCol>
                <a:gridCol w="1377950">
                  <a:extLst>
                    <a:ext uri="{9D8B030D-6E8A-4147-A177-3AD203B41FA5}">
                      <a16:colId xmlns:a16="http://schemas.microsoft.com/office/drawing/2014/main" val="83493520"/>
                    </a:ext>
                  </a:extLst>
                </a:gridCol>
              </a:tblGrid>
              <a:tr h="226253">
                <a:tc gridSpan="4"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CONDITIONAL MOOD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1299504"/>
                  </a:ext>
                </a:extLst>
              </a:tr>
              <a:tr h="226253">
                <a:tc gridSpan="4"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This is</a:t>
                      </a:r>
                      <a:r>
                        <a:rPr lang="de-DE" sz="11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how we express what we would do, if a certain condition happens. The second verb goes to the end of the phrase, in the infinitive form [ending in (e)n]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1334886"/>
                  </a:ext>
                </a:extLst>
              </a:tr>
              <a:tr h="226253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würde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would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 würden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 would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0622275"/>
                  </a:ext>
                </a:extLst>
              </a:tr>
              <a:tr h="226253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würdest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would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 würden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 would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90426"/>
                  </a:ext>
                </a:extLst>
              </a:tr>
              <a:tr h="226253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er/sie würde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he/she would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würden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they would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3052438"/>
                  </a:ext>
                </a:extLst>
              </a:tr>
              <a:tr h="452506">
                <a:tc gridSpan="4"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EG1 Ich würde in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die Oberstufe gehen, wenn ich gute Noten bekomme.</a:t>
                      </a:r>
                    </a:p>
                    <a:p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EG2 Ich würde einen Nebenjob bekommen, wenn ich muss.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5078078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280173" y="3029803"/>
            <a:ext cx="4569725" cy="198515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WENN STRUCTURES </a:t>
            </a:r>
            <a:r>
              <a:rPr lang="de-D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a really high-level way of expressing what you would do</a:t>
            </a:r>
          </a:p>
          <a:p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Wenn ich die Zeit hätte, würde ich...........</a:t>
            </a:r>
          </a:p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(if I had the time, I would.....)</a:t>
            </a:r>
          </a:p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Wenn ich Glück hätte, würde ich.......</a:t>
            </a:r>
          </a:p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(If I had luck, I would..........)</a:t>
            </a:r>
          </a:p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Wenn ich reich wäre, würde ich..........</a:t>
            </a:r>
          </a:p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(If I were rich, I would......)</a:t>
            </a:r>
          </a:p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Wenn ich wählen könnte, würde ich........</a:t>
            </a:r>
          </a:p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(If I could choose, I would.........)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00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901" y="0"/>
            <a:ext cx="755099" cy="755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54718" y="6475012"/>
            <a:ext cx="609618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VOCAB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POST-16 EDUCATION [1]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2944546"/>
              </p:ext>
            </p:extLst>
          </p:nvPr>
        </p:nvGraphicFramePr>
        <p:xfrm>
          <a:off x="0" y="27915"/>
          <a:ext cx="2825086" cy="697992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Abitur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A‘Level equivalent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Abiturient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Abitur student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Abschluss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Qualification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arbeiten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work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Arbeitspraktikum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Work experience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Ausbildung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Training/education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Ausbildungsplatz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Trainee place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Auszubildende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 (Azubi)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Apprentice / trainee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Berufsberater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Careers advisor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Berufsschule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Vocational training school</a:t>
                      </a:r>
                      <a:endParaRPr lang="de-DE" sz="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bewerben um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apply for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Bewerbung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Application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Brief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Letter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Chef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einstellen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employ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entscheiden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decide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Erfahrung (f)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Experience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erfolgreich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Successful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Fachschule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Technical college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fertig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Ready / finished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Führerschein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Driving licence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Gelegenheit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Opportunity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Kollege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Colleague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Kurs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Course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Lebenslauf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Lehre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Apprenticeship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Leistung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Achievement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00295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Lohn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8422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4072599"/>
              </p:ext>
            </p:extLst>
          </p:nvPr>
        </p:nvGraphicFramePr>
        <p:xfrm>
          <a:off x="3108316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90980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334106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Mindestlohn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Minimum wage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Nebenjob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Part-time job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Oberstufe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Sixth form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Advice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Semester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Studienplatz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University place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Studium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Studies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theoretisch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Theoretical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Uni(versität)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University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verdienen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earn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weitermachen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continue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824021"/>
              </p:ext>
            </p:extLst>
          </p:nvPr>
        </p:nvGraphicFramePr>
        <p:xfrm>
          <a:off x="6216633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767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9363" y="106452"/>
            <a:ext cx="755099" cy="7550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D8049A-182E-884B-965F-8F49DEF69A7C}"/>
              </a:ext>
            </a:extLst>
          </p:cNvPr>
          <p:cNvSpPr txBox="1"/>
          <p:nvPr/>
        </p:nvSpPr>
        <p:spPr>
          <a:xfrm>
            <a:off x="193037" y="231918"/>
            <a:ext cx="2861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 Structures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9E2057E-A74C-8D47-85DD-1E16530BDDF0}"/>
              </a:ext>
            </a:extLst>
          </p:cNvPr>
          <p:cNvSpPr txBox="1"/>
          <p:nvPr/>
        </p:nvSpPr>
        <p:spPr>
          <a:xfrm>
            <a:off x="8633442" y="6551956"/>
            <a:ext cx="10695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Endon High School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EBBC851-580B-514C-A615-EFD54AC8551B}"/>
              </a:ext>
            </a:extLst>
          </p:cNvPr>
          <p:cNvSpPr/>
          <p:nvPr/>
        </p:nvSpPr>
        <p:spPr>
          <a:xfrm>
            <a:off x="278296" y="727650"/>
            <a:ext cx="4939747" cy="5643333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BE55EEB-5436-8749-B739-CA82BC41A10D}"/>
              </a:ext>
            </a:extLst>
          </p:cNvPr>
          <p:cNvSpPr txBox="1"/>
          <p:nvPr/>
        </p:nvSpPr>
        <p:spPr>
          <a:xfrm>
            <a:off x="225566" y="833794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to Learn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A5A5B0-880C-7941-A468-03B941EB0551}"/>
              </a:ext>
            </a:extLst>
          </p:cNvPr>
          <p:cNvSpPr txBox="1"/>
          <p:nvPr/>
        </p:nvSpPr>
        <p:spPr>
          <a:xfrm>
            <a:off x="284118" y="6543146"/>
            <a:ext cx="1376030" cy="21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6E8F63-5506-0E40-9C2D-3FFA82E816BA}"/>
              </a:ext>
            </a:extLst>
          </p:cNvPr>
          <p:cNvSpPr txBox="1"/>
          <p:nvPr/>
        </p:nvSpPr>
        <p:spPr>
          <a:xfrm>
            <a:off x="1291375" y="6543146"/>
            <a:ext cx="75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 </a:t>
            </a:r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AACEA5-A367-3043-8956-CE05C3173B41}"/>
              </a:ext>
            </a:extLst>
          </p:cNvPr>
          <p:cNvSpPr txBox="1"/>
          <p:nvPr/>
        </p:nvSpPr>
        <p:spPr>
          <a:xfrm>
            <a:off x="2047461" y="6543146"/>
            <a:ext cx="1239715" cy="21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 1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340426" y="1203128"/>
          <a:ext cx="4877617" cy="523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01">
                  <a:extLst>
                    <a:ext uri="{9D8B030D-6E8A-4147-A177-3AD203B41FA5}">
                      <a16:colId xmlns:a16="http://schemas.microsoft.com/office/drawing/2014/main" val="735001509"/>
                    </a:ext>
                  </a:extLst>
                </a:gridCol>
                <a:gridCol w="2348649">
                  <a:extLst>
                    <a:ext uri="{9D8B030D-6E8A-4147-A177-3AD203B41FA5}">
                      <a16:colId xmlns:a16="http://schemas.microsoft.com/office/drawing/2014/main" val="1791773941"/>
                    </a:ext>
                  </a:extLst>
                </a:gridCol>
                <a:gridCol w="2236367">
                  <a:extLst>
                    <a:ext uri="{9D8B030D-6E8A-4147-A177-3AD203B41FA5}">
                      <a16:colId xmlns:a16="http://schemas.microsoft.com/office/drawing/2014/main" val="1951564880"/>
                    </a:ext>
                  </a:extLst>
                </a:gridCol>
              </a:tblGrid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der Grundschule wollte ich immer Fu</a:t>
                      </a:r>
                      <a:r>
                        <a:rPr lang="el-GR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</a:t>
                      </a:r>
                      <a:r>
                        <a:rPr lang="en-GB" sz="12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ballprofi</a:t>
                      </a:r>
                      <a:r>
                        <a:rPr lang="en-GB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werden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the primary school wanted I always football professional to become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72847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habe teilzeit in einem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Restaurant gearbeitet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have part-time in a restaurant worked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005094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 Arbeitspraktikum war bei McDonalds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 work experience was at McDonalds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126839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habe Kunden bedient und alles sauber gemacht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have customers served and everything clean made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567740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Arbeitsstunden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waren nicht zu lang</a:t>
                      </a:r>
                      <a:endParaRPr lang="de-DE" sz="12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work hours were not too long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97965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der Zukunft will ich Tierarzt werden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the future want I vet to become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630902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möchte eine Stelle, wo ich viel Geld verdienen kann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would like a position, where I lots of money earn can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131900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Meine Mutter ist Lehrerin aber ich will das nicht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 mum is teacher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but I want that not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06745"/>
                  </a:ext>
                </a:extLst>
              </a:tr>
              <a:tr h="449243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Hauptsache ist das ich zufrieden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bin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Main thing is that I content (happy) am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06953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meinem Studium werde ich reisen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After my studies will I travel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988803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3563321" y="72522"/>
          <a:ext cx="5416042" cy="586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143">
                  <a:extLst>
                    <a:ext uri="{9D8B030D-6E8A-4147-A177-3AD203B41FA5}">
                      <a16:colId xmlns:a16="http://schemas.microsoft.com/office/drawing/2014/main" val="696131689"/>
                    </a:ext>
                  </a:extLst>
                </a:gridCol>
                <a:gridCol w="1275629">
                  <a:extLst>
                    <a:ext uri="{9D8B030D-6E8A-4147-A177-3AD203B41FA5}">
                      <a16:colId xmlns:a16="http://schemas.microsoft.com/office/drawing/2014/main" val="1748547855"/>
                    </a:ext>
                  </a:extLst>
                </a:gridCol>
                <a:gridCol w="382137">
                  <a:extLst>
                    <a:ext uri="{9D8B030D-6E8A-4147-A177-3AD203B41FA5}">
                      <a16:colId xmlns:a16="http://schemas.microsoft.com/office/drawing/2014/main" val="3305862784"/>
                    </a:ext>
                  </a:extLst>
                </a:gridCol>
                <a:gridCol w="1564785">
                  <a:extLst>
                    <a:ext uri="{9D8B030D-6E8A-4147-A177-3AD203B41FA5}">
                      <a16:colId xmlns:a16="http://schemas.microsoft.com/office/drawing/2014/main" val="4211014006"/>
                    </a:ext>
                  </a:extLst>
                </a:gridCol>
                <a:gridCol w="332254">
                  <a:extLst>
                    <a:ext uri="{9D8B030D-6E8A-4147-A177-3AD203B41FA5}">
                      <a16:colId xmlns:a16="http://schemas.microsoft.com/office/drawing/2014/main" val="2271350065"/>
                    </a:ext>
                  </a:extLst>
                </a:gridCol>
                <a:gridCol w="1473094">
                  <a:extLst>
                    <a:ext uri="{9D8B030D-6E8A-4147-A177-3AD203B41FA5}">
                      <a16:colId xmlns:a16="http://schemas.microsoft.com/office/drawing/2014/main" val="26672001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 LETTERS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UNDERLINE VOWEL </a:t>
                      </a: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COMBOS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DOPPELBUCHSTABEN HIGHLIGHT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192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DOT FINAL </a:t>
                      </a:r>
                      <a:r>
                        <a:rPr lang="en-GB" sz="9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LET’’S CIRCLE CAPITALS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EXAGGERATE UMLAUTS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70725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54718" y="6475012"/>
            <a:ext cx="540451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CAREER CHOICES AND AMBITIONS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456" y="72522"/>
            <a:ext cx="552425" cy="58017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336275" y="2319547"/>
            <a:ext cx="4398187" cy="198515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WENN STRUCTURES </a:t>
            </a:r>
            <a:r>
              <a:rPr lang="de-D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a really high-level way of expressing what you would do</a:t>
            </a:r>
          </a:p>
          <a:p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Wenn ich die Zeit hätte, würde ich...........</a:t>
            </a:r>
          </a:p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(if I had the time, I would.....)</a:t>
            </a:r>
          </a:p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Wenn ich Glück hätte, würde ich.......</a:t>
            </a:r>
          </a:p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(If I had luck, I would..........)</a:t>
            </a:r>
          </a:p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Wenn ich reich wäre, würde ich..........</a:t>
            </a:r>
          </a:p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(If I were rich, I would......)</a:t>
            </a:r>
          </a:p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Wenn ich wählen könnte, würde ich........</a:t>
            </a:r>
          </a:p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(If I could choose, I would.........)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/>
          </p:nvPr>
        </p:nvGraphicFramePr>
        <p:xfrm>
          <a:off x="5336275" y="794025"/>
          <a:ext cx="4569725" cy="141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1571">
                  <a:extLst>
                    <a:ext uri="{9D8B030D-6E8A-4147-A177-3AD203B41FA5}">
                      <a16:colId xmlns:a16="http://schemas.microsoft.com/office/drawing/2014/main" val="251465250"/>
                    </a:ext>
                  </a:extLst>
                </a:gridCol>
                <a:gridCol w="1500321">
                  <a:extLst>
                    <a:ext uri="{9D8B030D-6E8A-4147-A177-3AD203B41FA5}">
                      <a16:colId xmlns:a16="http://schemas.microsoft.com/office/drawing/2014/main" val="1639095342"/>
                    </a:ext>
                  </a:extLst>
                </a:gridCol>
                <a:gridCol w="899883">
                  <a:extLst>
                    <a:ext uri="{9D8B030D-6E8A-4147-A177-3AD203B41FA5}">
                      <a16:colId xmlns:a16="http://schemas.microsoft.com/office/drawing/2014/main" val="3790531090"/>
                    </a:ext>
                  </a:extLst>
                </a:gridCol>
                <a:gridCol w="1377950">
                  <a:extLst>
                    <a:ext uri="{9D8B030D-6E8A-4147-A177-3AD203B41FA5}">
                      <a16:colId xmlns:a16="http://schemas.microsoft.com/office/drawing/2014/main" val="83493520"/>
                    </a:ext>
                  </a:extLst>
                </a:gridCol>
              </a:tblGrid>
              <a:tr h="226253">
                <a:tc gridSpan="4"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FUTURE TENSE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1299504"/>
                  </a:ext>
                </a:extLst>
              </a:tr>
              <a:tr h="226253">
                <a:tc gridSpan="4"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WERDEN</a:t>
                      </a:r>
                      <a:r>
                        <a:rPr lang="de-DE" sz="11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(to become) is used to form the future tense. The second verb goes to end of phrase, in the infinitive form.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1334886"/>
                  </a:ext>
                </a:extLst>
              </a:tr>
              <a:tr h="226253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werde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will / am going to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 werden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 will / are going to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0622275"/>
                  </a:ext>
                </a:extLst>
              </a:tr>
              <a:tr h="226253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wirst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will / are going to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 werden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 will / are going to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90426"/>
                  </a:ext>
                </a:extLst>
              </a:tr>
              <a:tr h="226253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er/sie wird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he/she will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is going to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werden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they will /are going to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3052438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/>
          </p:nvPr>
        </p:nvGraphicFramePr>
        <p:xfrm>
          <a:off x="5336274" y="4371126"/>
          <a:ext cx="4569725" cy="20374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6854">
                  <a:extLst>
                    <a:ext uri="{9D8B030D-6E8A-4147-A177-3AD203B41FA5}">
                      <a16:colId xmlns:a16="http://schemas.microsoft.com/office/drawing/2014/main" val="251465250"/>
                    </a:ext>
                  </a:extLst>
                </a:gridCol>
                <a:gridCol w="1335038">
                  <a:extLst>
                    <a:ext uri="{9D8B030D-6E8A-4147-A177-3AD203B41FA5}">
                      <a16:colId xmlns:a16="http://schemas.microsoft.com/office/drawing/2014/main" val="1639095342"/>
                    </a:ext>
                  </a:extLst>
                </a:gridCol>
                <a:gridCol w="899883">
                  <a:extLst>
                    <a:ext uri="{9D8B030D-6E8A-4147-A177-3AD203B41FA5}">
                      <a16:colId xmlns:a16="http://schemas.microsoft.com/office/drawing/2014/main" val="3790531090"/>
                    </a:ext>
                  </a:extLst>
                </a:gridCol>
                <a:gridCol w="1377950">
                  <a:extLst>
                    <a:ext uri="{9D8B030D-6E8A-4147-A177-3AD203B41FA5}">
                      <a16:colId xmlns:a16="http://schemas.microsoft.com/office/drawing/2014/main" val="83493520"/>
                    </a:ext>
                  </a:extLst>
                </a:gridCol>
              </a:tblGrid>
              <a:tr h="226253">
                <a:tc gridSpan="4"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CONDITIONAL MOOD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1299504"/>
                  </a:ext>
                </a:extLst>
              </a:tr>
              <a:tr h="226253">
                <a:tc gridSpan="4"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This is</a:t>
                      </a:r>
                      <a:r>
                        <a:rPr lang="de-DE" sz="11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how we express what we would do, if a certain condition happens. The second verb goes to the end of the phrase, in the infinitive form [ending in (e)n]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1334886"/>
                  </a:ext>
                </a:extLst>
              </a:tr>
              <a:tr h="226253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würde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would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 würden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 would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0622275"/>
                  </a:ext>
                </a:extLst>
              </a:tr>
              <a:tr h="226253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würdest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would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 würden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 would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90426"/>
                  </a:ext>
                </a:extLst>
              </a:tr>
              <a:tr h="226253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er/sie würde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he/she would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würden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they would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3052438"/>
                  </a:ext>
                </a:extLst>
              </a:tr>
              <a:tr h="452506">
                <a:tc gridSpan="4"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EG1 Ich würde in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die Oberstufe gehen, wenn ich gute Noten bekomme.</a:t>
                      </a:r>
                    </a:p>
                    <a:p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EG2 Ich würde einen Nebenjob bekommen, wenn ich muss.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50780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791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901" y="0"/>
            <a:ext cx="755099" cy="755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54718" y="6475012"/>
            <a:ext cx="651236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mtClean="0"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de-DE" smtClean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VOCAB: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CAREER CHOICES AND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AMBITIONS 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0" y="27915"/>
          <a:ext cx="2825086" cy="682752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Apotheker [in]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Pharmacist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Bäcker [in]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Bauarbeiter [in]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Builder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Bauer [in]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Farmer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Beamte 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Civil servant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Briefträger [in]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Postman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Feuerwehrmann [frau]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Firefighter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Fleischer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[in]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Butcher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Friseur [in]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Hairdresser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Gärtner [in]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Gardener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Hausmann [frau]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Housewife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Kassierer [in]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Cashier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Klempner [in]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Plumber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Koch [ö-in]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Chef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Krankenpfleger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 nurse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Krankenschwester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 nurse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LKW-fahrer [in]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Lorry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driver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Maler [in]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Painter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Decorator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Metzger [in]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Butcher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Pfarrer [in[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Vicar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Polizist [in]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Policeman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Schauspieler [in]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Actor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Tischler [in]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Carpenter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Verkäufer [in]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Shop assistant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Arzt [ä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–in]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Doctor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Tierarzt [ä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–in]</a:t>
                      </a:r>
                      <a:endParaRPr lang="de-DE" sz="10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Zahnarzt [ä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–in]</a:t>
                      </a:r>
                      <a:endParaRPr lang="de-DE" sz="10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Dentist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00295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Lehrer [in]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teacher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8422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3108316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90980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334106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Mechaniker [in]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Mechanic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Angestellte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Employee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Besitzer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Owner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Rentner 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Pensioner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Arbeitszeit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Working hours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Beruf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Occupation / Job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Bezahlung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Payment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Büro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Office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Gehalt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Salary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Halbtagsarbeit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 time employment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 Freien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Outdoors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Karriere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Career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Schichtarbeit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Shift work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Teilzeitjob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 time job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Termin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 / appointment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Vollzeitarbeit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Full time work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Vorstellungsgespräch (nt)</a:t>
                      </a:r>
                      <a:endParaRPr lang="de-DE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Job interview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Werkstatt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Garage 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Wunsch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Wish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Arbeitgeber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Employer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Besprechung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Meeting/discussion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Betrieb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Business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6216633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bauen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buftigtild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berufstätig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work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beschäftigt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Busy / employed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beschlie</a:t>
                      </a:r>
                      <a:r>
                        <a:rPr lang="el-GR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</a:t>
                      </a:r>
                      <a:r>
                        <a:rPr lang="en-GB" sz="1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decide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besitzen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own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erfüllen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fulfil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ganztags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day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kündigen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give notice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suchen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look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for / search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vereinbaren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agree / arrange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Anzeige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Advert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Ausbildung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Training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Bedingungen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Conditions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bewerben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apply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einstellen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employ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empfehlen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recommend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jobben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do casual work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Qualifikation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qualification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Sorge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Worry / concern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Streik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Strike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verdienen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earn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von zu Hause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From home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5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1987</TotalTime>
  <Words>1313</Words>
  <Application>Microsoft Office PowerPoint</Application>
  <PresentationFormat>A4 Paper (210x297 mm)</PresentationFormat>
  <Paragraphs>370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 Sproston</dc:creator>
  <cp:lastModifiedBy>Ms Johnson</cp:lastModifiedBy>
  <cp:revision>71</cp:revision>
  <cp:lastPrinted>2019-06-13T08:55:51Z</cp:lastPrinted>
  <dcterms:created xsi:type="dcterms:W3CDTF">2019-06-13T06:52:07Z</dcterms:created>
  <dcterms:modified xsi:type="dcterms:W3CDTF">2023-10-16T17:11:12Z</dcterms:modified>
</cp:coreProperties>
</file>