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7"/>
  </p:notesMasterIdLst>
  <p:sldIdLst>
    <p:sldId id="257" r:id="rId2"/>
    <p:sldId id="265" r:id="rId3"/>
    <p:sldId id="271" r:id="rId4"/>
    <p:sldId id="270" r:id="rId5"/>
    <p:sldId id="272" r:id="rId6"/>
  </p:sldIdLst>
  <p:sldSz cx="7589838" cy="10698163"/>
  <p:notesSz cx="6858000" cy="9144000"/>
  <p:embeddedFontLst>
    <p:embeddedFont>
      <p:font typeface="Amatic SC" pitchFamily="2" charset="-79"/>
      <p:regular r:id="rId8"/>
      <p:bold r:id="rId9"/>
    </p:embeddedFont>
    <p:embeddedFont>
      <p:font typeface="Calibri" panose="020F0502020204030204" pitchFamily="34" charset="0"/>
      <p:regular r:id="rId10"/>
      <p:bold r:id="rId11"/>
      <p:italic r:id="rId12"/>
      <p:boldItalic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70">
          <p15:clr>
            <a:srgbClr val="A4A3A4"/>
          </p15:clr>
        </p15:guide>
        <p15:guide id="2" pos="239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A03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505ED0-0431-45FA-A5BE-7E9E30799241}">
  <a:tblStyle styleId="{40505ED0-0431-45FA-A5BE-7E9E3079924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29"/>
    <p:restoredTop sz="94982"/>
  </p:normalViewPr>
  <p:slideViewPr>
    <p:cSldViewPr snapToGrid="0">
      <p:cViewPr>
        <p:scale>
          <a:sx n="126" d="100"/>
          <a:sy n="126" d="100"/>
        </p:scale>
        <p:origin x="872" y="-2208"/>
      </p:cViewPr>
      <p:guideLst>
        <p:guide orient="horz" pos="3370"/>
        <p:guide pos="2390"/>
      </p:guideLst>
    </p:cSldViewPr>
  </p:slideViewPr>
  <p:notesTextViewPr>
    <p:cViewPr>
      <p:scale>
        <a:sx n="1" d="1"/>
        <a:sy n="1" d="1"/>
      </p:scale>
      <p:origin x="0" y="0"/>
    </p:cViewPr>
  </p:notesTextViewPr>
  <p:sorterViewPr>
    <p:cViewPr>
      <p:scale>
        <a:sx n="121" d="100"/>
        <a:sy n="121"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3052" y="685800"/>
            <a:ext cx="24327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2975" y="685800"/>
            <a:ext cx="24320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34937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2975" y="685800"/>
            <a:ext cx="24320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8865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2975" y="685800"/>
            <a:ext cx="24320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792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2975" y="685800"/>
            <a:ext cx="24320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42313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2975" y="685800"/>
            <a:ext cx="243205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52787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8718" y="1548715"/>
            <a:ext cx="7072200" cy="42693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8711" y="5894977"/>
            <a:ext cx="7072200" cy="1648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32145" y="9699486"/>
            <a:ext cx="455400" cy="818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8711" y="925652"/>
            <a:ext cx="7072200" cy="1191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8711" y="2397147"/>
            <a:ext cx="7072200" cy="71061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7032145" y="9699486"/>
            <a:ext cx="455400" cy="818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8711" y="925652"/>
            <a:ext cx="7072200" cy="1191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8711" y="2397147"/>
            <a:ext cx="3319800" cy="71061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010895" y="2397147"/>
            <a:ext cx="3319800" cy="71061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7032145" y="9699486"/>
            <a:ext cx="455400" cy="818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8711" y="925652"/>
            <a:ext cx="7072200" cy="1191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32145" y="9699486"/>
            <a:ext cx="455400" cy="818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8711" y="1155647"/>
            <a:ext cx="2330700" cy="15720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8711" y="2890367"/>
            <a:ext cx="2330700" cy="6613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7032145" y="9699486"/>
            <a:ext cx="455400" cy="818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6908" y="936312"/>
            <a:ext cx="5285400" cy="8508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32145" y="9699486"/>
            <a:ext cx="455400" cy="818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94763" y="-260"/>
            <a:ext cx="3794700" cy="10698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0365" y="2565003"/>
            <a:ext cx="3357600" cy="30831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20365" y="5830393"/>
            <a:ext cx="3357600" cy="2568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99788" y="1506075"/>
            <a:ext cx="3184800" cy="76857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7032145" y="9699486"/>
            <a:ext cx="455400" cy="818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8711" y="8799592"/>
            <a:ext cx="4979100" cy="12585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32145" y="9699486"/>
            <a:ext cx="455400" cy="818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8711" y="2300739"/>
            <a:ext cx="7072200" cy="40842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8711" y="6556625"/>
            <a:ext cx="7072200" cy="27057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7032145" y="9699486"/>
            <a:ext cx="455400" cy="818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32145" y="9699486"/>
            <a:ext cx="455400" cy="818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8711" y="925652"/>
            <a:ext cx="7072200" cy="11913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8711" y="2397147"/>
            <a:ext cx="7072200" cy="71061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32145" y="9699486"/>
            <a:ext cx="455400" cy="818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2700" y="-5476"/>
            <a:ext cx="7589400" cy="10698600"/>
          </a:xfrm>
          <a:prstGeom prst="frame">
            <a:avLst>
              <a:gd name="adj1" fmla="val 12500"/>
            </a:avLst>
          </a:prstGeom>
          <a:solidFill>
            <a:srgbClr val="EEEEE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ounded Rectangle 1">
            <a:extLst>
              <a:ext uri="{FF2B5EF4-FFF2-40B4-BE49-F238E27FC236}">
                <a16:creationId xmlns:a16="http://schemas.microsoft.com/office/drawing/2014/main" id="{5BDA5F21-EB73-834A-B68E-98485260B0CD}"/>
              </a:ext>
            </a:extLst>
          </p:cNvPr>
          <p:cNvSpPr/>
          <p:nvPr/>
        </p:nvSpPr>
        <p:spPr>
          <a:xfrm>
            <a:off x="193562" y="121563"/>
            <a:ext cx="7202714" cy="10220903"/>
          </a:xfrm>
          <a:custGeom>
            <a:avLst/>
            <a:gdLst>
              <a:gd name="connsiteX0" fmla="*/ 0 w 7202714"/>
              <a:gd name="connsiteY0" fmla="*/ 65977 h 10220903"/>
              <a:gd name="connsiteX1" fmla="*/ 65977 w 7202714"/>
              <a:gd name="connsiteY1" fmla="*/ 0 h 10220903"/>
              <a:gd name="connsiteX2" fmla="*/ 779481 w 7202714"/>
              <a:gd name="connsiteY2" fmla="*/ 0 h 10220903"/>
              <a:gd name="connsiteX3" fmla="*/ 1280862 w 7202714"/>
              <a:gd name="connsiteY3" fmla="*/ 0 h 10220903"/>
              <a:gd name="connsiteX4" fmla="*/ 1994366 w 7202714"/>
              <a:gd name="connsiteY4" fmla="*/ 0 h 10220903"/>
              <a:gd name="connsiteX5" fmla="*/ 2566455 w 7202714"/>
              <a:gd name="connsiteY5" fmla="*/ 0 h 10220903"/>
              <a:gd name="connsiteX6" fmla="*/ 3067836 w 7202714"/>
              <a:gd name="connsiteY6" fmla="*/ 0 h 10220903"/>
              <a:gd name="connsiteX7" fmla="*/ 3498510 w 7202714"/>
              <a:gd name="connsiteY7" fmla="*/ 0 h 10220903"/>
              <a:gd name="connsiteX8" fmla="*/ 3999891 w 7202714"/>
              <a:gd name="connsiteY8" fmla="*/ 0 h 10220903"/>
              <a:gd name="connsiteX9" fmla="*/ 4501272 w 7202714"/>
              <a:gd name="connsiteY9" fmla="*/ 0 h 10220903"/>
              <a:gd name="connsiteX10" fmla="*/ 5144068 w 7202714"/>
              <a:gd name="connsiteY10" fmla="*/ 0 h 10220903"/>
              <a:gd name="connsiteX11" fmla="*/ 5786865 w 7202714"/>
              <a:gd name="connsiteY11" fmla="*/ 0 h 10220903"/>
              <a:gd name="connsiteX12" fmla="*/ 6358953 w 7202714"/>
              <a:gd name="connsiteY12" fmla="*/ 0 h 10220903"/>
              <a:gd name="connsiteX13" fmla="*/ 7136737 w 7202714"/>
              <a:gd name="connsiteY13" fmla="*/ 0 h 10220903"/>
              <a:gd name="connsiteX14" fmla="*/ 7202714 w 7202714"/>
              <a:gd name="connsiteY14" fmla="*/ 65977 h 10220903"/>
              <a:gd name="connsiteX15" fmla="*/ 7202714 w 7202714"/>
              <a:gd name="connsiteY15" fmla="*/ 435905 h 10220903"/>
              <a:gd name="connsiteX16" fmla="*/ 7202714 w 7202714"/>
              <a:gd name="connsiteY16" fmla="*/ 1209391 h 10220903"/>
              <a:gd name="connsiteX17" fmla="*/ 7202714 w 7202714"/>
              <a:gd name="connsiteY17" fmla="*/ 2083767 h 10220903"/>
              <a:gd name="connsiteX18" fmla="*/ 7202714 w 7202714"/>
              <a:gd name="connsiteY18" fmla="*/ 2453695 h 10220903"/>
              <a:gd name="connsiteX19" fmla="*/ 7202714 w 7202714"/>
              <a:gd name="connsiteY19" fmla="*/ 3328071 h 10220903"/>
              <a:gd name="connsiteX20" fmla="*/ 7202714 w 7202714"/>
              <a:gd name="connsiteY20" fmla="*/ 4202446 h 10220903"/>
              <a:gd name="connsiteX21" fmla="*/ 7202714 w 7202714"/>
              <a:gd name="connsiteY21" fmla="*/ 4572374 h 10220903"/>
              <a:gd name="connsiteX22" fmla="*/ 7202714 w 7202714"/>
              <a:gd name="connsiteY22" fmla="*/ 5244971 h 10220903"/>
              <a:gd name="connsiteX23" fmla="*/ 7202714 w 7202714"/>
              <a:gd name="connsiteY23" fmla="*/ 5816678 h 10220903"/>
              <a:gd name="connsiteX24" fmla="*/ 7202714 w 7202714"/>
              <a:gd name="connsiteY24" fmla="*/ 6388385 h 10220903"/>
              <a:gd name="connsiteX25" fmla="*/ 7202714 w 7202714"/>
              <a:gd name="connsiteY25" fmla="*/ 6960092 h 10220903"/>
              <a:gd name="connsiteX26" fmla="*/ 7202714 w 7202714"/>
              <a:gd name="connsiteY26" fmla="*/ 7330020 h 10220903"/>
              <a:gd name="connsiteX27" fmla="*/ 7202714 w 7202714"/>
              <a:gd name="connsiteY27" fmla="*/ 8204396 h 10220903"/>
              <a:gd name="connsiteX28" fmla="*/ 7202714 w 7202714"/>
              <a:gd name="connsiteY28" fmla="*/ 9078771 h 10220903"/>
              <a:gd name="connsiteX29" fmla="*/ 7202714 w 7202714"/>
              <a:gd name="connsiteY29" fmla="*/ 9448700 h 10220903"/>
              <a:gd name="connsiteX30" fmla="*/ 7202714 w 7202714"/>
              <a:gd name="connsiteY30" fmla="*/ 10154926 h 10220903"/>
              <a:gd name="connsiteX31" fmla="*/ 7136737 w 7202714"/>
              <a:gd name="connsiteY31" fmla="*/ 10220903 h 10220903"/>
              <a:gd name="connsiteX32" fmla="*/ 6423233 w 7202714"/>
              <a:gd name="connsiteY32" fmla="*/ 10220903 h 10220903"/>
              <a:gd name="connsiteX33" fmla="*/ 5921852 w 7202714"/>
              <a:gd name="connsiteY33" fmla="*/ 10220903 h 10220903"/>
              <a:gd name="connsiteX34" fmla="*/ 5420471 w 7202714"/>
              <a:gd name="connsiteY34" fmla="*/ 10220903 h 10220903"/>
              <a:gd name="connsiteX35" fmla="*/ 4706967 w 7202714"/>
              <a:gd name="connsiteY35" fmla="*/ 10220903 h 10220903"/>
              <a:gd name="connsiteX36" fmla="*/ 4276293 w 7202714"/>
              <a:gd name="connsiteY36" fmla="*/ 10220903 h 10220903"/>
              <a:gd name="connsiteX37" fmla="*/ 3704204 w 7202714"/>
              <a:gd name="connsiteY37" fmla="*/ 10220903 h 10220903"/>
              <a:gd name="connsiteX38" fmla="*/ 3061408 w 7202714"/>
              <a:gd name="connsiteY38" fmla="*/ 10220903 h 10220903"/>
              <a:gd name="connsiteX39" fmla="*/ 2560027 w 7202714"/>
              <a:gd name="connsiteY39" fmla="*/ 10220903 h 10220903"/>
              <a:gd name="connsiteX40" fmla="*/ 1775815 w 7202714"/>
              <a:gd name="connsiteY40" fmla="*/ 10220903 h 10220903"/>
              <a:gd name="connsiteX41" fmla="*/ 1345142 w 7202714"/>
              <a:gd name="connsiteY41" fmla="*/ 10220903 h 10220903"/>
              <a:gd name="connsiteX42" fmla="*/ 914468 w 7202714"/>
              <a:gd name="connsiteY42" fmla="*/ 10220903 h 10220903"/>
              <a:gd name="connsiteX43" fmla="*/ 65977 w 7202714"/>
              <a:gd name="connsiteY43" fmla="*/ 10220903 h 10220903"/>
              <a:gd name="connsiteX44" fmla="*/ 0 w 7202714"/>
              <a:gd name="connsiteY44" fmla="*/ 10154926 h 10220903"/>
              <a:gd name="connsiteX45" fmla="*/ 0 w 7202714"/>
              <a:gd name="connsiteY45" fmla="*/ 9482329 h 10220903"/>
              <a:gd name="connsiteX46" fmla="*/ 0 w 7202714"/>
              <a:gd name="connsiteY46" fmla="*/ 8607954 h 10220903"/>
              <a:gd name="connsiteX47" fmla="*/ 0 w 7202714"/>
              <a:gd name="connsiteY47" fmla="*/ 7935357 h 10220903"/>
              <a:gd name="connsiteX48" fmla="*/ 0 w 7202714"/>
              <a:gd name="connsiteY48" fmla="*/ 7565429 h 10220903"/>
              <a:gd name="connsiteX49" fmla="*/ 0 w 7202714"/>
              <a:gd name="connsiteY49" fmla="*/ 6691054 h 10220903"/>
              <a:gd name="connsiteX50" fmla="*/ 0 w 7202714"/>
              <a:gd name="connsiteY50" fmla="*/ 6018457 h 10220903"/>
              <a:gd name="connsiteX51" fmla="*/ 0 w 7202714"/>
              <a:gd name="connsiteY51" fmla="*/ 5345860 h 10220903"/>
              <a:gd name="connsiteX52" fmla="*/ 0 w 7202714"/>
              <a:gd name="connsiteY52" fmla="*/ 4875043 h 10220903"/>
              <a:gd name="connsiteX53" fmla="*/ 0 w 7202714"/>
              <a:gd name="connsiteY53" fmla="*/ 4000667 h 10220903"/>
              <a:gd name="connsiteX54" fmla="*/ 0 w 7202714"/>
              <a:gd name="connsiteY54" fmla="*/ 3529849 h 10220903"/>
              <a:gd name="connsiteX55" fmla="*/ 0 w 7202714"/>
              <a:gd name="connsiteY55" fmla="*/ 2655474 h 10220903"/>
              <a:gd name="connsiteX56" fmla="*/ 0 w 7202714"/>
              <a:gd name="connsiteY56" fmla="*/ 2285546 h 10220903"/>
              <a:gd name="connsiteX57" fmla="*/ 0 w 7202714"/>
              <a:gd name="connsiteY57" fmla="*/ 1512060 h 10220903"/>
              <a:gd name="connsiteX58" fmla="*/ 0 w 7202714"/>
              <a:gd name="connsiteY58" fmla="*/ 637684 h 10220903"/>
              <a:gd name="connsiteX59" fmla="*/ 0 w 7202714"/>
              <a:gd name="connsiteY59" fmla="*/ 65977 h 102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202714" h="10220903" fill="none" extrusionOk="0">
                <a:moveTo>
                  <a:pt x="0" y="65977"/>
                </a:moveTo>
                <a:cubicBezTo>
                  <a:pt x="-317" y="34330"/>
                  <a:pt x="22905" y="-5814"/>
                  <a:pt x="65977" y="0"/>
                </a:cubicBezTo>
                <a:cubicBezTo>
                  <a:pt x="343996" y="4418"/>
                  <a:pt x="570394" y="-26945"/>
                  <a:pt x="779481" y="0"/>
                </a:cubicBezTo>
                <a:cubicBezTo>
                  <a:pt x="988568" y="26945"/>
                  <a:pt x="1093037" y="12599"/>
                  <a:pt x="1280862" y="0"/>
                </a:cubicBezTo>
                <a:cubicBezTo>
                  <a:pt x="1468687" y="-12599"/>
                  <a:pt x="1793242" y="-20141"/>
                  <a:pt x="1994366" y="0"/>
                </a:cubicBezTo>
                <a:cubicBezTo>
                  <a:pt x="2195490" y="20141"/>
                  <a:pt x="2399548" y="10970"/>
                  <a:pt x="2566455" y="0"/>
                </a:cubicBezTo>
                <a:cubicBezTo>
                  <a:pt x="2733362" y="-10970"/>
                  <a:pt x="2943565" y="-15198"/>
                  <a:pt x="3067836" y="0"/>
                </a:cubicBezTo>
                <a:cubicBezTo>
                  <a:pt x="3192107" y="15198"/>
                  <a:pt x="3389268" y="-874"/>
                  <a:pt x="3498510" y="0"/>
                </a:cubicBezTo>
                <a:cubicBezTo>
                  <a:pt x="3607752" y="874"/>
                  <a:pt x="3847931" y="15673"/>
                  <a:pt x="3999891" y="0"/>
                </a:cubicBezTo>
                <a:cubicBezTo>
                  <a:pt x="4151851" y="-15673"/>
                  <a:pt x="4361885" y="3396"/>
                  <a:pt x="4501272" y="0"/>
                </a:cubicBezTo>
                <a:cubicBezTo>
                  <a:pt x="4640659" y="-3396"/>
                  <a:pt x="4953678" y="26620"/>
                  <a:pt x="5144068" y="0"/>
                </a:cubicBezTo>
                <a:cubicBezTo>
                  <a:pt x="5334458" y="-26620"/>
                  <a:pt x="5643580" y="-20970"/>
                  <a:pt x="5786865" y="0"/>
                </a:cubicBezTo>
                <a:cubicBezTo>
                  <a:pt x="5930150" y="20970"/>
                  <a:pt x="6112956" y="20525"/>
                  <a:pt x="6358953" y="0"/>
                </a:cubicBezTo>
                <a:cubicBezTo>
                  <a:pt x="6604950" y="-20525"/>
                  <a:pt x="6931877" y="-16421"/>
                  <a:pt x="7136737" y="0"/>
                </a:cubicBezTo>
                <a:cubicBezTo>
                  <a:pt x="7170174" y="330"/>
                  <a:pt x="7207351" y="35190"/>
                  <a:pt x="7202714" y="65977"/>
                </a:cubicBezTo>
                <a:cubicBezTo>
                  <a:pt x="7193919" y="171879"/>
                  <a:pt x="7192236" y="253897"/>
                  <a:pt x="7202714" y="435905"/>
                </a:cubicBezTo>
                <a:cubicBezTo>
                  <a:pt x="7213192" y="617913"/>
                  <a:pt x="7227707" y="960109"/>
                  <a:pt x="7202714" y="1209391"/>
                </a:cubicBezTo>
                <a:cubicBezTo>
                  <a:pt x="7177721" y="1458673"/>
                  <a:pt x="7240436" y="1679810"/>
                  <a:pt x="7202714" y="2083767"/>
                </a:cubicBezTo>
                <a:cubicBezTo>
                  <a:pt x="7164992" y="2487724"/>
                  <a:pt x="7198438" y="2377432"/>
                  <a:pt x="7202714" y="2453695"/>
                </a:cubicBezTo>
                <a:cubicBezTo>
                  <a:pt x="7206990" y="2529958"/>
                  <a:pt x="7179992" y="3039961"/>
                  <a:pt x="7202714" y="3328071"/>
                </a:cubicBezTo>
                <a:cubicBezTo>
                  <a:pt x="7225436" y="3616181"/>
                  <a:pt x="7213526" y="3765585"/>
                  <a:pt x="7202714" y="4202446"/>
                </a:cubicBezTo>
                <a:cubicBezTo>
                  <a:pt x="7191902" y="4639308"/>
                  <a:pt x="7196245" y="4464261"/>
                  <a:pt x="7202714" y="4572374"/>
                </a:cubicBezTo>
                <a:cubicBezTo>
                  <a:pt x="7209183" y="4680487"/>
                  <a:pt x="7173563" y="4964056"/>
                  <a:pt x="7202714" y="5244971"/>
                </a:cubicBezTo>
                <a:cubicBezTo>
                  <a:pt x="7231865" y="5525886"/>
                  <a:pt x="7200023" y="5699786"/>
                  <a:pt x="7202714" y="5816678"/>
                </a:cubicBezTo>
                <a:cubicBezTo>
                  <a:pt x="7205405" y="5933570"/>
                  <a:pt x="7213408" y="6237379"/>
                  <a:pt x="7202714" y="6388385"/>
                </a:cubicBezTo>
                <a:cubicBezTo>
                  <a:pt x="7192020" y="6539391"/>
                  <a:pt x="7224828" y="6798570"/>
                  <a:pt x="7202714" y="6960092"/>
                </a:cubicBezTo>
                <a:cubicBezTo>
                  <a:pt x="7180600" y="7121614"/>
                  <a:pt x="7186873" y="7242037"/>
                  <a:pt x="7202714" y="7330020"/>
                </a:cubicBezTo>
                <a:cubicBezTo>
                  <a:pt x="7218555" y="7418003"/>
                  <a:pt x="7161410" y="7923768"/>
                  <a:pt x="7202714" y="8204396"/>
                </a:cubicBezTo>
                <a:cubicBezTo>
                  <a:pt x="7244018" y="8485024"/>
                  <a:pt x="7201352" y="8676974"/>
                  <a:pt x="7202714" y="9078771"/>
                </a:cubicBezTo>
                <a:cubicBezTo>
                  <a:pt x="7204076" y="9480569"/>
                  <a:pt x="7213449" y="9266665"/>
                  <a:pt x="7202714" y="9448700"/>
                </a:cubicBezTo>
                <a:cubicBezTo>
                  <a:pt x="7191979" y="9630735"/>
                  <a:pt x="7181705" y="9928805"/>
                  <a:pt x="7202714" y="10154926"/>
                </a:cubicBezTo>
                <a:cubicBezTo>
                  <a:pt x="7199525" y="10195119"/>
                  <a:pt x="7175488" y="10222290"/>
                  <a:pt x="7136737" y="10220903"/>
                </a:cubicBezTo>
                <a:cubicBezTo>
                  <a:pt x="6921099" y="10216412"/>
                  <a:pt x="6629217" y="10192917"/>
                  <a:pt x="6423233" y="10220903"/>
                </a:cubicBezTo>
                <a:cubicBezTo>
                  <a:pt x="6217249" y="10248889"/>
                  <a:pt x="6148942" y="10217260"/>
                  <a:pt x="5921852" y="10220903"/>
                </a:cubicBezTo>
                <a:cubicBezTo>
                  <a:pt x="5694762" y="10224546"/>
                  <a:pt x="5561904" y="10236968"/>
                  <a:pt x="5420471" y="10220903"/>
                </a:cubicBezTo>
                <a:cubicBezTo>
                  <a:pt x="5279038" y="10204838"/>
                  <a:pt x="5022149" y="10253213"/>
                  <a:pt x="4706967" y="10220903"/>
                </a:cubicBezTo>
                <a:cubicBezTo>
                  <a:pt x="4391785" y="10188593"/>
                  <a:pt x="4426392" y="10218831"/>
                  <a:pt x="4276293" y="10220903"/>
                </a:cubicBezTo>
                <a:cubicBezTo>
                  <a:pt x="4126194" y="10222975"/>
                  <a:pt x="3975229" y="10210391"/>
                  <a:pt x="3704204" y="10220903"/>
                </a:cubicBezTo>
                <a:cubicBezTo>
                  <a:pt x="3433179" y="10231415"/>
                  <a:pt x="3203239" y="10238399"/>
                  <a:pt x="3061408" y="10220903"/>
                </a:cubicBezTo>
                <a:cubicBezTo>
                  <a:pt x="2919577" y="10203407"/>
                  <a:pt x="2678914" y="10196476"/>
                  <a:pt x="2560027" y="10220903"/>
                </a:cubicBezTo>
                <a:cubicBezTo>
                  <a:pt x="2441140" y="10245330"/>
                  <a:pt x="2010997" y="10219543"/>
                  <a:pt x="1775815" y="10220903"/>
                </a:cubicBezTo>
                <a:cubicBezTo>
                  <a:pt x="1540633" y="10222263"/>
                  <a:pt x="1503129" y="10229153"/>
                  <a:pt x="1345142" y="10220903"/>
                </a:cubicBezTo>
                <a:cubicBezTo>
                  <a:pt x="1187155" y="10212653"/>
                  <a:pt x="1098301" y="10216153"/>
                  <a:pt x="914468" y="10220903"/>
                </a:cubicBezTo>
                <a:cubicBezTo>
                  <a:pt x="730635" y="10225653"/>
                  <a:pt x="364462" y="10213647"/>
                  <a:pt x="65977" y="10220903"/>
                </a:cubicBezTo>
                <a:cubicBezTo>
                  <a:pt x="26171" y="10221346"/>
                  <a:pt x="474" y="10197068"/>
                  <a:pt x="0" y="10154926"/>
                </a:cubicBezTo>
                <a:cubicBezTo>
                  <a:pt x="-11675" y="9826361"/>
                  <a:pt x="13448" y="9680989"/>
                  <a:pt x="0" y="9482329"/>
                </a:cubicBezTo>
                <a:cubicBezTo>
                  <a:pt x="-13448" y="9283669"/>
                  <a:pt x="-34519" y="8862667"/>
                  <a:pt x="0" y="8607954"/>
                </a:cubicBezTo>
                <a:cubicBezTo>
                  <a:pt x="34519" y="8353242"/>
                  <a:pt x="-1239" y="8153337"/>
                  <a:pt x="0" y="7935357"/>
                </a:cubicBezTo>
                <a:cubicBezTo>
                  <a:pt x="1239" y="7717377"/>
                  <a:pt x="-16997" y="7678420"/>
                  <a:pt x="0" y="7565429"/>
                </a:cubicBezTo>
                <a:cubicBezTo>
                  <a:pt x="16997" y="7452438"/>
                  <a:pt x="20813" y="7116282"/>
                  <a:pt x="0" y="6691054"/>
                </a:cubicBezTo>
                <a:cubicBezTo>
                  <a:pt x="-20813" y="6265826"/>
                  <a:pt x="11732" y="6225121"/>
                  <a:pt x="0" y="6018457"/>
                </a:cubicBezTo>
                <a:cubicBezTo>
                  <a:pt x="-11732" y="5811793"/>
                  <a:pt x="-1153" y="5656432"/>
                  <a:pt x="0" y="5345860"/>
                </a:cubicBezTo>
                <a:cubicBezTo>
                  <a:pt x="1153" y="5035288"/>
                  <a:pt x="-4776" y="5108509"/>
                  <a:pt x="0" y="4875043"/>
                </a:cubicBezTo>
                <a:cubicBezTo>
                  <a:pt x="4776" y="4641577"/>
                  <a:pt x="-3849" y="4339226"/>
                  <a:pt x="0" y="4000667"/>
                </a:cubicBezTo>
                <a:cubicBezTo>
                  <a:pt x="3849" y="3662108"/>
                  <a:pt x="-19633" y="3677920"/>
                  <a:pt x="0" y="3529849"/>
                </a:cubicBezTo>
                <a:cubicBezTo>
                  <a:pt x="19633" y="3381778"/>
                  <a:pt x="-29035" y="2984834"/>
                  <a:pt x="0" y="2655474"/>
                </a:cubicBezTo>
                <a:cubicBezTo>
                  <a:pt x="29035" y="2326115"/>
                  <a:pt x="-6765" y="2462251"/>
                  <a:pt x="0" y="2285546"/>
                </a:cubicBezTo>
                <a:cubicBezTo>
                  <a:pt x="6765" y="2108841"/>
                  <a:pt x="-1801" y="1830734"/>
                  <a:pt x="0" y="1512060"/>
                </a:cubicBezTo>
                <a:cubicBezTo>
                  <a:pt x="1801" y="1193386"/>
                  <a:pt x="-32482" y="984932"/>
                  <a:pt x="0" y="637684"/>
                </a:cubicBezTo>
                <a:cubicBezTo>
                  <a:pt x="32482" y="290436"/>
                  <a:pt x="-21237" y="349979"/>
                  <a:pt x="0" y="65977"/>
                </a:cubicBezTo>
                <a:close/>
              </a:path>
              <a:path w="7202714" h="10220903" stroke="0" extrusionOk="0">
                <a:moveTo>
                  <a:pt x="0" y="65977"/>
                </a:moveTo>
                <a:cubicBezTo>
                  <a:pt x="-1624" y="28537"/>
                  <a:pt x="21022" y="3196"/>
                  <a:pt x="65977" y="0"/>
                </a:cubicBezTo>
                <a:cubicBezTo>
                  <a:pt x="456716" y="-15367"/>
                  <a:pt x="534793" y="5350"/>
                  <a:pt x="850189" y="0"/>
                </a:cubicBezTo>
                <a:cubicBezTo>
                  <a:pt x="1165585" y="-5350"/>
                  <a:pt x="1306682" y="-26660"/>
                  <a:pt x="1422277" y="0"/>
                </a:cubicBezTo>
                <a:cubicBezTo>
                  <a:pt x="1537872" y="26660"/>
                  <a:pt x="1683294" y="908"/>
                  <a:pt x="1923658" y="0"/>
                </a:cubicBezTo>
                <a:cubicBezTo>
                  <a:pt x="2164022" y="-908"/>
                  <a:pt x="2317115" y="494"/>
                  <a:pt x="2637162" y="0"/>
                </a:cubicBezTo>
                <a:cubicBezTo>
                  <a:pt x="2957209" y="-494"/>
                  <a:pt x="3024719" y="-8472"/>
                  <a:pt x="3209251" y="0"/>
                </a:cubicBezTo>
                <a:cubicBezTo>
                  <a:pt x="3393783" y="8472"/>
                  <a:pt x="3626366" y="-29451"/>
                  <a:pt x="3993463" y="0"/>
                </a:cubicBezTo>
                <a:cubicBezTo>
                  <a:pt x="4360560" y="29451"/>
                  <a:pt x="4369805" y="20673"/>
                  <a:pt x="4494844" y="0"/>
                </a:cubicBezTo>
                <a:cubicBezTo>
                  <a:pt x="4619883" y="-20673"/>
                  <a:pt x="5014328" y="23230"/>
                  <a:pt x="5279056" y="0"/>
                </a:cubicBezTo>
                <a:cubicBezTo>
                  <a:pt x="5543784" y="-23230"/>
                  <a:pt x="5597116" y="-17997"/>
                  <a:pt x="5709729" y="0"/>
                </a:cubicBezTo>
                <a:cubicBezTo>
                  <a:pt x="5822342" y="17997"/>
                  <a:pt x="6128705" y="-25688"/>
                  <a:pt x="6352525" y="0"/>
                </a:cubicBezTo>
                <a:cubicBezTo>
                  <a:pt x="6576345" y="25688"/>
                  <a:pt x="6966868" y="23173"/>
                  <a:pt x="7136737" y="0"/>
                </a:cubicBezTo>
                <a:cubicBezTo>
                  <a:pt x="7175230" y="-2030"/>
                  <a:pt x="7204418" y="28440"/>
                  <a:pt x="7202714" y="65977"/>
                </a:cubicBezTo>
                <a:cubicBezTo>
                  <a:pt x="7198692" y="300017"/>
                  <a:pt x="7230837" y="407675"/>
                  <a:pt x="7202714" y="738574"/>
                </a:cubicBezTo>
                <a:cubicBezTo>
                  <a:pt x="7174591" y="1069473"/>
                  <a:pt x="7220480" y="1062419"/>
                  <a:pt x="7202714" y="1209391"/>
                </a:cubicBezTo>
                <a:cubicBezTo>
                  <a:pt x="7184948" y="1356363"/>
                  <a:pt x="7190768" y="1661433"/>
                  <a:pt x="7202714" y="1881988"/>
                </a:cubicBezTo>
                <a:cubicBezTo>
                  <a:pt x="7214660" y="2102543"/>
                  <a:pt x="7208638" y="2560854"/>
                  <a:pt x="7202714" y="2756363"/>
                </a:cubicBezTo>
                <a:cubicBezTo>
                  <a:pt x="7196790" y="2951872"/>
                  <a:pt x="7212965" y="3247709"/>
                  <a:pt x="7202714" y="3428960"/>
                </a:cubicBezTo>
                <a:cubicBezTo>
                  <a:pt x="7192463" y="3610211"/>
                  <a:pt x="7196865" y="3722719"/>
                  <a:pt x="7202714" y="3798888"/>
                </a:cubicBezTo>
                <a:cubicBezTo>
                  <a:pt x="7208563" y="3875057"/>
                  <a:pt x="7214575" y="4043223"/>
                  <a:pt x="7202714" y="4269706"/>
                </a:cubicBezTo>
                <a:cubicBezTo>
                  <a:pt x="7190853" y="4496189"/>
                  <a:pt x="7182135" y="4738208"/>
                  <a:pt x="7202714" y="5144081"/>
                </a:cubicBezTo>
                <a:cubicBezTo>
                  <a:pt x="7223293" y="5549955"/>
                  <a:pt x="7179608" y="5581875"/>
                  <a:pt x="7202714" y="5816678"/>
                </a:cubicBezTo>
                <a:cubicBezTo>
                  <a:pt x="7225820" y="6051481"/>
                  <a:pt x="7224261" y="6063365"/>
                  <a:pt x="7202714" y="6287496"/>
                </a:cubicBezTo>
                <a:cubicBezTo>
                  <a:pt x="7181167" y="6511627"/>
                  <a:pt x="7208749" y="6820173"/>
                  <a:pt x="7202714" y="6960092"/>
                </a:cubicBezTo>
                <a:cubicBezTo>
                  <a:pt x="7196679" y="7100011"/>
                  <a:pt x="7216823" y="7226296"/>
                  <a:pt x="7202714" y="7330020"/>
                </a:cubicBezTo>
                <a:cubicBezTo>
                  <a:pt x="7188605" y="7433744"/>
                  <a:pt x="7213910" y="7546152"/>
                  <a:pt x="7202714" y="7699948"/>
                </a:cubicBezTo>
                <a:cubicBezTo>
                  <a:pt x="7191518" y="7853744"/>
                  <a:pt x="7190152" y="8091514"/>
                  <a:pt x="7202714" y="8372545"/>
                </a:cubicBezTo>
                <a:cubicBezTo>
                  <a:pt x="7215276" y="8653576"/>
                  <a:pt x="7186108" y="8693177"/>
                  <a:pt x="7202714" y="8843363"/>
                </a:cubicBezTo>
                <a:cubicBezTo>
                  <a:pt x="7219320" y="8993549"/>
                  <a:pt x="7169738" y="9705784"/>
                  <a:pt x="7202714" y="10154926"/>
                </a:cubicBezTo>
                <a:cubicBezTo>
                  <a:pt x="7206241" y="10190590"/>
                  <a:pt x="7175985" y="10223218"/>
                  <a:pt x="7136737" y="10220903"/>
                </a:cubicBezTo>
                <a:cubicBezTo>
                  <a:pt x="6778258" y="10227597"/>
                  <a:pt x="6741543" y="10194584"/>
                  <a:pt x="6352525" y="10220903"/>
                </a:cubicBezTo>
                <a:cubicBezTo>
                  <a:pt x="5963507" y="10247222"/>
                  <a:pt x="5801747" y="10212431"/>
                  <a:pt x="5639021" y="10220903"/>
                </a:cubicBezTo>
                <a:cubicBezTo>
                  <a:pt x="5476295" y="10229375"/>
                  <a:pt x="5375848" y="10212160"/>
                  <a:pt x="5137640" y="10220903"/>
                </a:cubicBezTo>
                <a:cubicBezTo>
                  <a:pt x="4899432" y="10229646"/>
                  <a:pt x="4850605" y="10213380"/>
                  <a:pt x="4706967" y="10220903"/>
                </a:cubicBezTo>
                <a:cubicBezTo>
                  <a:pt x="4563329" y="10228426"/>
                  <a:pt x="4346349" y="10235369"/>
                  <a:pt x="4205586" y="10220903"/>
                </a:cubicBezTo>
                <a:cubicBezTo>
                  <a:pt x="4064823" y="10206437"/>
                  <a:pt x="3748357" y="10252320"/>
                  <a:pt x="3492082" y="10220903"/>
                </a:cubicBezTo>
                <a:cubicBezTo>
                  <a:pt x="3235807" y="10189486"/>
                  <a:pt x="3100492" y="10205877"/>
                  <a:pt x="2990700" y="10220903"/>
                </a:cubicBezTo>
                <a:cubicBezTo>
                  <a:pt x="2880908" y="10235929"/>
                  <a:pt x="2726554" y="10227018"/>
                  <a:pt x="2560027" y="10220903"/>
                </a:cubicBezTo>
                <a:cubicBezTo>
                  <a:pt x="2393500" y="10214788"/>
                  <a:pt x="2160974" y="10235937"/>
                  <a:pt x="2058646" y="10220903"/>
                </a:cubicBezTo>
                <a:cubicBezTo>
                  <a:pt x="1956318" y="10205869"/>
                  <a:pt x="1771558" y="10229993"/>
                  <a:pt x="1486557" y="10220903"/>
                </a:cubicBezTo>
                <a:cubicBezTo>
                  <a:pt x="1201556" y="10211813"/>
                  <a:pt x="1072777" y="10244206"/>
                  <a:pt x="843761" y="10220903"/>
                </a:cubicBezTo>
                <a:cubicBezTo>
                  <a:pt x="614745" y="10197600"/>
                  <a:pt x="271939" y="10186310"/>
                  <a:pt x="65977" y="10220903"/>
                </a:cubicBezTo>
                <a:cubicBezTo>
                  <a:pt x="30163" y="10222506"/>
                  <a:pt x="8205" y="10195181"/>
                  <a:pt x="0" y="10154926"/>
                </a:cubicBezTo>
                <a:cubicBezTo>
                  <a:pt x="375" y="9936543"/>
                  <a:pt x="10760" y="9755938"/>
                  <a:pt x="0" y="9482329"/>
                </a:cubicBezTo>
                <a:cubicBezTo>
                  <a:pt x="-10760" y="9208720"/>
                  <a:pt x="10513" y="8991134"/>
                  <a:pt x="0" y="8708843"/>
                </a:cubicBezTo>
                <a:cubicBezTo>
                  <a:pt x="-10513" y="8426552"/>
                  <a:pt x="5055" y="8345117"/>
                  <a:pt x="0" y="8137136"/>
                </a:cubicBezTo>
                <a:cubicBezTo>
                  <a:pt x="-5055" y="7929155"/>
                  <a:pt x="4623" y="7617232"/>
                  <a:pt x="0" y="7363650"/>
                </a:cubicBezTo>
                <a:cubicBezTo>
                  <a:pt x="-4623" y="7110068"/>
                  <a:pt x="-18354" y="7031930"/>
                  <a:pt x="0" y="6892832"/>
                </a:cubicBezTo>
                <a:cubicBezTo>
                  <a:pt x="18354" y="6753734"/>
                  <a:pt x="10272" y="6381879"/>
                  <a:pt x="0" y="6220236"/>
                </a:cubicBezTo>
                <a:cubicBezTo>
                  <a:pt x="-10272" y="6058593"/>
                  <a:pt x="17448" y="5989323"/>
                  <a:pt x="0" y="5850308"/>
                </a:cubicBezTo>
                <a:cubicBezTo>
                  <a:pt x="-17448" y="5711293"/>
                  <a:pt x="11051" y="5385648"/>
                  <a:pt x="0" y="4975932"/>
                </a:cubicBezTo>
                <a:cubicBezTo>
                  <a:pt x="-11051" y="4566216"/>
                  <a:pt x="-14308" y="4460848"/>
                  <a:pt x="0" y="4303336"/>
                </a:cubicBezTo>
                <a:cubicBezTo>
                  <a:pt x="14308" y="4145824"/>
                  <a:pt x="12748" y="3703481"/>
                  <a:pt x="0" y="3428960"/>
                </a:cubicBezTo>
                <a:cubicBezTo>
                  <a:pt x="-12748" y="3154439"/>
                  <a:pt x="-3006" y="3135309"/>
                  <a:pt x="0" y="2857253"/>
                </a:cubicBezTo>
                <a:cubicBezTo>
                  <a:pt x="3006" y="2579197"/>
                  <a:pt x="-18838" y="2539254"/>
                  <a:pt x="0" y="2386435"/>
                </a:cubicBezTo>
                <a:cubicBezTo>
                  <a:pt x="18838" y="2233616"/>
                  <a:pt x="-639" y="1868726"/>
                  <a:pt x="0" y="1713839"/>
                </a:cubicBezTo>
                <a:cubicBezTo>
                  <a:pt x="639" y="1558952"/>
                  <a:pt x="3114" y="1169001"/>
                  <a:pt x="0" y="940353"/>
                </a:cubicBezTo>
                <a:cubicBezTo>
                  <a:pt x="-3114" y="711705"/>
                  <a:pt x="27614" y="476554"/>
                  <a:pt x="0" y="65977"/>
                </a:cubicBezTo>
                <a:close/>
              </a:path>
            </a:pathLst>
          </a:custGeom>
          <a:solidFill>
            <a:schemeClr val="bg1"/>
          </a:solidFill>
          <a:ln>
            <a:solidFill>
              <a:schemeClr val="tx1"/>
            </a:solidFill>
            <a:extLst>
              <a:ext uri="{C807C97D-BFC1-408E-A445-0C87EB9F89A2}">
                <ask:lineSketchStyleProps xmlns:ask="http://schemas.microsoft.com/office/drawing/2018/sketchyshapes" sd="1219033472">
                  <a:prstGeom prst="roundRect">
                    <a:avLst>
                      <a:gd name="adj" fmla="val 916"/>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6" name="Google Shape;66;p13"/>
          <p:cNvSpPr txBox="1"/>
          <p:nvPr/>
        </p:nvSpPr>
        <p:spPr>
          <a:xfrm>
            <a:off x="263839" y="551048"/>
            <a:ext cx="3116113" cy="371251"/>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1300" b="1" dirty="0">
                <a:latin typeface="Amatic SC"/>
                <a:ea typeface="Amatic SC"/>
                <a:cs typeface="Amatic SC"/>
                <a:sym typeface="Amatic SC"/>
              </a:rPr>
              <a:t>Read the Student answer to the question below. </a:t>
            </a:r>
            <a:endParaRPr sz="1300" b="1" dirty="0"/>
          </a:p>
          <a:p>
            <a:pPr marL="0" lvl="0" indent="0" algn="l" rtl="0">
              <a:spcBef>
                <a:spcPts val="0"/>
              </a:spcBef>
              <a:spcAft>
                <a:spcPts val="0"/>
              </a:spcAft>
              <a:buClr>
                <a:srgbClr val="000000"/>
              </a:buClr>
              <a:buSzPts val="1100"/>
              <a:buFont typeface="Arial"/>
              <a:buNone/>
            </a:pPr>
            <a:endParaRPr dirty="0"/>
          </a:p>
        </p:txBody>
      </p:sp>
      <p:sp>
        <p:nvSpPr>
          <p:cNvPr id="160" name="Google Shape;56;p13">
            <a:extLst>
              <a:ext uri="{FF2B5EF4-FFF2-40B4-BE49-F238E27FC236}">
                <a16:creationId xmlns:a16="http://schemas.microsoft.com/office/drawing/2014/main" id="{043E636E-4755-7D44-9FF3-BCD68F137A54}"/>
              </a:ext>
            </a:extLst>
          </p:cNvPr>
          <p:cNvSpPr txBox="1"/>
          <p:nvPr/>
        </p:nvSpPr>
        <p:spPr>
          <a:xfrm>
            <a:off x="104098" y="70932"/>
            <a:ext cx="2852159" cy="493284"/>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2400" b="1" dirty="0">
                <a:solidFill>
                  <a:schemeClr val="accent6">
                    <a:lumMod val="50000"/>
                  </a:schemeClr>
                </a:solidFill>
                <a:latin typeface="Amatic SC"/>
                <a:ea typeface="Amatic SC"/>
                <a:cs typeface="Amatic SC"/>
                <a:sym typeface="Amatic SC"/>
              </a:rPr>
              <a:t>Urban Issues and Challenges</a:t>
            </a:r>
            <a:endParaRPr sz="1100" b="1" dirty="0">
              <a:latin typeface="Amatic SC"/>
              <a:ea typeface="Amatic SC"/>
              <a:cs typeface="Amatic SC"/>
              <a:sym typeface="Amatic SC"/>
            </a:endParaRPr>
          </a:p>
        </p:txBody>
      </p:sp>
      <p:pic>
        <p:nvPicPr>
          <p:cNvPr id="34" name="Picture 33">
            <a:extLst>
              <a:ext uri="{FF2B5EF4-FFF2-40B4-BE49-F238E27FC236}">
                <a16:creationId xmlns:a16="http://schemas.microsoft.com/office/drawing/2014/main" id="{F7150298-F4DA-0648-95A4-8DA9B83CBBA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90782" y="177784"/>
            <a:ext cx="2526022" cy="279579"/>
          </a:xfrm>
          <a:prstGeom prst="rect">
            <a:avLst/>
          </a:prstGeom>
        </p:spPr>
      </p:pic>
      <p:sp>
        <p:nvSpPr>
          <p:cNvPr id="121" name="Google Shape;66;p13">
            <a:extLst>
              <a:ext uri="{FF2B5EF4-FFF2-40B4-BE49-F238E27FC236}">
                <a16:creationId xmlns:a16="http://schemas.microsoft.com/office/drawing/2014/main" id="{453967E4-39CE-B34B-A521-E8C48435E9CB}"/>
              </a:ext>
            </a:extLst>
          </p:cNvPr>
          <p:cNvSpPr txBox="1"/>
          <p:nvPr/>
        </p:nvSpPr>
        <p:spPr>
          <a:xfrm>
            <a:off x="263839" y="968500"/>
            <a:ext cx="7028760" cy="1771791"/>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lvl="0"/>
            <a:r>
              <a:rPr lang="en-GB" sz="1200" dirty="0">
                <a:latin typeface="Calibri" panose="020F0502020204030204" pitchFamily="34" charset="0"/>
                <a:ea typeface="Amatic SC"/>
                <a:cs typeface="Calibri" panose="020F0502020204030204" pitchFamily="34" charset="0"/>
                <a:sym typeface="Amatic SC"/>
              </a:rPr>
              <a:t>Q. Assess the extent of the challenges created by urban growth in LICs/NEEs. Use a case study of a city in an LIC/NEE. [9 marks] [+ 3 </a:t>
            </a:r>
            <a:r>
              <a:rPr lang="en-GB" sz="1200" dirty="0" err="1">
                <a:latin typeface="Calibri" panose="020F0502020204030204" pitchFamily="34" charset="0"/>
                <a:ea typeface="Amatic SC"/>
                <a:cs typeface="Calibri" panose="020F0502020204030204" pitchFamily="34" charset="0"/>
                <a:sym typeface="Amatic SC"/>
              </a:rPr>
              <a:t>SPaG</a:t>
            </a:r>
            <a:r>
              <a:rPr lang="en-GB" sz="1200" dirty="0">
                <a:latin typeface="Calibri" panose="020F0502020204030204" pitchFamily="34" charset="0"/>
                <a:ea typeface="Amatic SC"/>
                <a:cs typeface="Calibri" panose="020F0502020204030204" pitchFamily="34" charset="0"/>
                <a:sym typeface="Amatic SC"/>
              </a:rPr>
              <a:t> marks]</a:t>
            </a:r>
            <a:endParaRPr sz="1200" dirty="0">
              <a:latin typeface="Calibri" panose="020F0502020204030204" pitchFamily="34" charset="0"/>
              <a:cs typeface="Calibri" panose="020F0502020204030204" pitchFamily="34" charset="0"/>
            </a:endParaRPr>
          </a:p>
          <a:p>
            <a:pPr marL="0" lvl="0" indent="0" algn="l" rtl="0">
              <a:spcBef>
                <a:spcPts val="0"/>
              </a:spcBef>
              <a:spcAft>
                <a:spcPts val="0"/>
              </a:spcAft>
              <a:buClr>
                <a:srgbClr val="000000"/>
              </a:buClr>
              <a:buSzPts val="1100"/>
              <a:buFont typeface="Arial"/>
              <a:buNone/>
            </a:pPr>
            <a:endParaRPr lang="en-GB" sz="1200" dirty="0">
              <a:latin typeface="Calibri" panose="020F0502020204030204" pitchFamily="34" charset="0"/>
              <a:cs typeface="Calibri" panose="020F0502020204030204" pitchFamily="34" charset="0"/>
            </a:endParaRPr>
          </a:p>
          <a:p>
            <a:pPr>
              <a:buSzPts val="1100"/>
            </a:pPr>
            <a:r>
              <a:rPr lang="en-GB" sz="1200" b="1" dirty="0">
                <a:latin typeface="Calibri" panose="020F0502020204030204" pitchFamily="34" charset="0"/>
                <a:cs typeface="Calibri" panose="020F0502020204030204" pitchFamily="34" charset="0"/>
              </a:rPr>
              <a:t>Student answer</a:t>
            </a:r>
          </a:p>
          <a:p>
            <a:pPr>
              <a:buSzPts val="1100"/>
            </a:pPr>
            <a:r>
              <a:rPr lang="en-GB" sz="1200" dirty="0">
                <a:latin typeface="Calibri" panose="020F0502020204030204" pitchFamily="34" charset="0"/>
                <a:cs typeface="Calibri" panose="020F0502020204030204" pitchFamily="34" charset="0"/>
              </a:rPr>
              <a:t>There are considerable challenges in providing services in Lagos in Nigeria due to its rapid urban growth. With the population increasing by 600,000 per year there are not enough resources to meet demand. Only 10 per cent of the population has access to safe piped water supplies. The vast majority of people have to dig boreholes to extract water from ground water aquifers. This water is untreated and may be contaminated with pollutants. </a:t>
            </a:r>
            <a:endParaRPr sz="1200" dirty="0">
              <a:latin typeface="Calibri" panose="020F0502020204030204" pitchFamily="34" charset="0"/>
              <a:cs typeface="Calibri" panose="020F0502020204030204" pitchFamily="34" charset="0"/>
            </a:endParaRPr>
          </a:p>
        </p:txBody>
      </p:sp>
      <p:sp>
        <p:nvSpPr>
          <p:cNvPr id="122" name="Google Shape;66;p13">
            <a:extLst>
              <a:ext uri="{FF2B5EF4-FFF2-40B4-BE49-F238E27FC236}">
                <a16:creationId xmlns:a16="http://schemas.microsoft.com/office/drawing/2014/main" id="{6D7F4407-9894-8F4A-8043-38387107EC04}"/>
              </a:ext>
            </a:extLst>
          </p:cNvPr>
          <p:cNvSpPr txBox="1"/>
          <p:nvPr/>
        </p:nvSpPr>
        <p:spPr>
          <a:xfrm>
            <a:off x="263839" y="2781366"/>
            <a:ext cx="7052965" cy="461666"/>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sz="1300" b="1" dirty="0">
                <a:latin typeface="Amatic SC"/>
                <a:ea typeface="Amatic SC"/>
                <a:cs typeface="Amatic SC"/>
                <a:sym typeface="Amatic SC"/>
              </a:rPr>
              <a:t>Read the marking guidance to the question below. Identify the level of the answer above. Next, identify the positive features and suggest improvements that could be made.</a:t>
            </a:r>
            <a:endParaRPr sz="1300" b="1" dirty="0"/>
          </a:p>
        </p:txBody>
      </p:sp>
      <p:sp>
        <p:nvSpPr>
          <p:cNvPr id="27" name="Rectangle 26">
            <a:extLst>
              <a:ext uri="{FF2B5EF4-FFF2-40B4-BE49-F238E27FC236}">
                <a16:creationId xmlns:a16="http://schemas.microsoft.com/office/drawing/2014/main" id="{360715AC-99A9-0740-8FAC-BC392C17C6E8}"/>
              </a:ext>
            </a:extLst>
          </p:cNvPr>
          <p:cNvSpPr/>
          <p:nvPr/>
        </p:nvSpPr>
        <p:spPr>
          <a:xfrm>
            <a:off x="2891455" y="74975"/>
            <a:ext cx="1194558" cy="523220"/>
          </a:xfrm>
          <a:prstGeom prst="rect">
            <a:avLst/>
          </a:prstGeom>
        </p:spPr>
        <p:txBody>
          <a:bodyPr wrap="none">
            <a:spAutoFit/>
          </a:bodyPr>
          <a:lstStyle/>
          <a:p>
            <a:r>
              <a:rPr lang="en" sz="2400" b="1" dirty="0">
                <a:latin typeface="Amatic SC"/>
                <a:ea typeface="Amatic SC"/>
                <a:cs typeface="Amatic SC"/>
                <a:sym typeface="Amatic SC"/>
              </a:rPr>
              <a:t>Re-Write</a:t>
            </a:r>
            <a:r>
              <a:rPr lang="en" sz="2800" b="1" dirty="0">
                <a:latin typeface="Amatic SC"/>
                <a:ea typeface="Amatic SC"/>
                <a:cs typeface="Amatic SC"/>
                <a:sym typeface="Amatic SC"/>
              </a:rPr>
              <a:t> it</a:t>
            </a:r>
            <a:endParaRPr lang="en-GB" sz="2800" dirty="0"/>
          </a:p>
        </p:txBody>
      </p:sp>
      <p:sp>
        <p:nvSpPr>
          <p:cNvPr id="24" name="Google Shape;66;p13">
            <a:extLst>
              <a:ext uri="{FF2B5EF4-FFF2-40B4-BE49-F238E27FC236}">
                <a16:creationId xmlns:a16="http://schemas.microsoft.com/office/drawing/2014/main" id="{3947CD46-8B08-3F45-A33D-B519208D9BD7}"/>
              </a:ext>
            </a:extLst>
          </p:cNvPr>
          <p:cNvSpPr txBox="1"/>
          <p:nvPr/>
        </p:nvSpPr>
        <p:spPr>
          <a:xfrm>
            <a:off x="3840128" y="7711725"/>
            <a:ext cx="3476676" cy="590437"/>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b="1" dirty="0">
                <a:latin typeface="Amatic SC"/>
                <a:cs typeface="Amatic SC"/>
                <a:sym typeface="Amatic SC"/>
              </a:rPr>
              <a:t>Identify key geographical terms that Should be included to improve the answer.</a:t>
            </a:r>
            <a:endParaRPr b="1" dirty="0"/>
          </a:p>
          <a:p>
            <a:pPr marL="0" lvl="0" indent="0" algn="l" rtl="0">
              <a:spcBef>
                <a:spcPts val="0"/>
              </a:spcBef>
              <a:spcAft>
                <a:spcPts val="0"/>
              </a:spcAft>
              <a:buClr>
                <a:srgbClr val="000000"/>
              </a:buClr>
              <a:buSzPts val="1100"/>
              <a:buFont typeface="Arial"/>
              <a:buNone/>
            </a:pPr>
            <a:endParaRPr dirty="0"/>
          </a:p>
        </p:txBody>
      </p:sp>
      <p:grpSp>
        <p:nvGrpSpPr>
          <p:cNvPr id="25" name="Group 24">
            <a:extLst>
              <a:ext uri="{FF2B5EF4-FFF2-40B4-BE49-F238E27FC236}">
                <a16:creationId xmlns:a16="http://schemas.microsoft.com/office/drawing/2014/main" id="{8540BD5E-7E8F-204D-B087-9FC77F30CF30}"/>
              </a:ext>
            </a:extLst>
          </p:cNvPr>
          <p:cNvGrpSpPr/>
          <p:nvPr/>
        </p:nvGrpSpPr>
        <p:grpSpPr>
          <a:xfrm>
            <a:off x="690394" y="7578130"/>
            <a:ext cx="2631369" cy="1635640"/>
            <a:chOff x="508920" y="6896548"/>
            <a:chExt cx="2631369" cy="1635640"/>
          </a:xfrm>
        </p:grpSpPr>
        <p:pic>
          <p:nvPicPr>
            <p:cNvPr id="26" name="Graphic 25">
              <a:extLst>
                <a:ext uri="{FF2B5EF4-FFF2-40B4-BE49-F238E27FC236}">
                  <a16:creationId xmlns:a16="http://schemas.microsoft.com/office/drawing/2014/main" id="{B14A3ABC-8A81-DA40-BC47-F9C8335EFBE5}"/>
                </a:ext>
              </a:extLst>
            </p:cNvPr>
            <p:cNvPicPr>
              <a:picLocks/>
            </p:cNvPicPr>
            <p:nvPr/>
          </p:nvPicPr>
          <p:blipFill>
            <a:blip r:embed="rId4">
              <a:extLst>
                <a:ext uri="{96DAC541-7B7A-43D3-8B79-37D633B846F1}">
                  <asvg:svgBlip xmlns:asvg="http://schemas.microsoft.com/office/drawing/2016/SVG/main" r:embed="rId5"/>
                </a:ext>
              </a:extLst>
            </a:blip>
            <a:stretch>
              <a:fillRect/>
            </a:stretch>
          </p:blipFill>
          <p:spPr>
            <a:xfrm>
              <a:off x="1160788" y="6896548"/>
              <a:ext cx="1635640" cy="1635640"/>
            </a:xfrm>
            <a:prstGeom prst="rect">
              <a:avLst/>
            </a:prstGeom>
          </p:spPr>
        </p:pic>
        <p:sp>
          <p:nvSpPr>
            <p:cNvPr id="28" name="Rectangle 27">
              <a:extLst>
                <a:ext uri="{FF2B5EF4-FFF2-40B4-BE49-F238E27FC236}">
                  <a16:creationId xmlns:a16="http://schemas.microsoft.com/office/drawing/2014/main" id="{63954CF8-7421-B44E-9671-9311C11E0606}"/>
                </a:ext>
              </a:extLst>
            </p:cNvPr>
            <p:cNvSpPr/>
            <p:nvPr/>
          </p:nvSpPr>
          <p:spPr>
            <a:xfrm>
              <a:off x="2554872" y="7066181"/>
              <a:ext cx="585417" cy="307777"/>
            </a:xfrm>
            <a:prstGeom prst="rect">
              <a:avLst/>
            </a:prstGeom>
          </p:spPr>
          <p:txBody>
            <a:bodyPr wrap="none">
              <a:spAutoFit/>
            </a:bodyPr>
            <a:lstStyle/>
            <a:p>
              <a:pPr lvl="0"/>
              <a:r>
                <a:rPr lang="en-GB" b="1" dirty="0">
                  <a:latin typeface="Amatic SC"/>
                  <a:cs typeface="Amatic SC"/>
                  <a:sym typeface="Amatic SC"/>
                </a:rPr>
                <a:t>Positive</a:t>
              </a:r>
              <a:endParaRPr lang="en-GB" b="1" dirty="0"/>
            </a:p>
          </p:txBody>
        </p:sp>
        <p:sp>
          <p:nvSpPr>
            <p:cNvPr id="30" name="Rectangle 29">
              <a:extLst>
                <a:ext uri="{FF2B5EF4-FFF2-40B4-BE49-F238E27FC236}">
                  <a16:creationId xmlns:a16="http://schemas.microsoft.com/office/drawing/2014/main" id="{5DC262CE-FF39-5142-B841-0643A42FBDC3}"/>
                </a:ext>
              </a:extLst>
            </p:cNvPr>
            <p:cNvSpPr/>
            <p:nvPr/>
          </p:nvSpPr>
          <p:spPr>
            <a:xfrm>
              <a:off x="508920" y="7056570"/>
              <a:ext cx="942887" cy="307777"/>
            </a:xfrm>
            <a:prstGeom prst="rect">
              <a:avLst/>
            </a:prstGeom>
          </p:spPr>
          <p:txBody>
            <a:bodyPr wrap="none">
              <a:spAutoFit/>
            </a:bodyPr>
            <a:lstStyle/>
            <a:p>
              <a:pPr lvl="0"/>
              <a:r>
                <a:rPr lang="en-GB" b="1" dirty="0">
                  <a:latin typeface="Amatic SC"/>
                  <a:cs typeface="Amatic SC"/>
                  <a:sym typeface="Amatic SC"/>
                </a:rPr>
                <a:t>Improvements</a:t>
              </a:r>
              <a:endParaRPr lang="en-GB" b="1" dirty="0"/>
            </a:p>
          </p:txBody>
        </p:sp>
      </p:grpSp>
      <p:sp>
        <p:nvSpPr>
          <p:cNvPr id="32" name="Rectangle 31">
            <a:extLst>
              <a:ext uri="{FF2B5EF4-FFF2-40B4-BE49-F238E27FC236}">
                <a16:creationId xmlns:a16="http://schemas.microsoft.com/office/drawing/2014/main" id="{E342BEBD-6219-F044-A8AB-03367A252F75}"/>
              </a:ext>
            </a:extLst>
          </p:cNvPr>
          <p:cNvSpPr/>
          <p:nvPr/>
        </p:nvSpPr>
        <p:spPr>
          <a:xfrm>
            <a:off x="3849323" y="8429201"/>
            <a:ext cx="3476676" cy="1825141"/>
          </a:xfrm>
          <a:custGeom>
            <a:avLst/>
            <a:gdLst>
              <a:gd name="connsiteX0" fmla="*/ 0 w 3476676"/>
              <a:gd name="connsiteY0" fmla="*/ 0 h 1825141"/>
              <a:gd name="connsiteX1" fmla="*/ 544679 w 3476676"/>
              <a:gd name="connsiteY1" fmla="*/ 0 h 1825141"/>
              <a:gd name="connsiteX2" fmla="*/ 1019825 w 3476676"/>
              <a:gd name="connsiteY2" fmla="*/ 0 h 1825141"/>
              <a:gd name="connsiteX3" fmla="*/ 1668804 w 3476676"/>
              <a:gd name="connsiteY3" fmla="*/ 0 h 1825141"/>
              <a:gd name="connsiteX4" fmla="*/ 2213484 w 3476676"/>
              <a:gd name="connsiteY4" fmla="*/ 0 h 1825141"/>
              <a:gd name="connsiteX5" fmla="*/ 2758163 w 3476676"/>
              <a:gd name="connsiteY5" fmla="*/ 0 h 1825141"/>
              <a:gd name="connsiteX6" fmla="*/ 3476676 w 3476676"/>
              <a:gd name="connsiteY6" fmla="*/ 0 h 1825141"/>
              <a:gd name="connsiteX7" fmla="*/ 3476676 w 3476676"/>
              <a:gd name="connsiteY7" fmla="*/ 419782 h 1825141"/>
              <a:gd name="connsiteX8" fmla="*/ 3476676 w 3476676"/>
              <a:gd name="connsiteY8" fmla="*/ 876068 h 1825141"/>
              <a:gd name="connsiteX9" fmla="*/ 3476676 w 3476676"/>
              <a:gd name="connsiteY9" fmla="*/ 1295850 h 1825141"/>
              <a:gd name="connsiteX10" fmla="*/ 3476676 w 3476676"/>
              <a:gd name="connsiteY10" fmla="*/ 1825141 h 1825141"/>
              <a:gd name="connsiteX11" fmla="*/ 2897230 w 3476676"/>
              <a:gd name="connsiteY11" fmla="*/ 1825141 h 1825141"/>
              <a:gd name="connsiteX12" fmla="*/ 2352551 w 3476676"/>
              <a:gd name="connsiteY12" fmla="*/ 1825141 h 1825141"/>
              <a:gd name="connsiteX13" fmla="*/ 1703571 w 3476676"/>
              <a:gd name="connsiteY13" fmla="*/ 1825141 h 1825141"/>
              <a:gd name="connsiteX14" fmla="*/ 1054592 w 3476676"/>
              <a:gd name="connsiteY14" fmla="*/ 1825141 h 1825141"/>
              <a:gd name="connsiteX15" fmla="*/ 544679 w 3476676"/>
              <a:gd name="connsiteY15" fmla="*/ 1825141 h 1825141"/>
              <a:gd name="connsiteX16" fmla="*/ 0 w 3476676"/>
              <a:gd name="connsiteY16" fmla="*/ 1825141 h 1825141"/>
              <a:gd name="connsiteX17" fmla="*/ 0 w 3476676"/>
              <a:gd name="connsiteY17" fmla="*/ 1332353 h 1825141"/>
              <a:gd name="connsiteX18" fmla="*/ 0 w 3476676"/>
              <a:gd name="connsiteY18" fmla="*/ 930822 h 1825141"/>
              <a:gd name="connsiteX19" fmla="*/ 0 w 3476676"/>
              <a:gd name="connsiteY19" fmla="*/ 511039 h 1825141"/>
              <a:gd name="connsiteX20" fmla="*/ 0 w 3476676"/>
              <a:gd name="connsiteY20" fmla="*/ 0 h 1825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76676" h="1825141" extrusionOk="0">
                <a:moveTo>
                  <a:pt x="0" y="0"/>
                </a:moveTo>
                <a:cubicBezTo>
                  <a:pt x="262696" y="-65021"/>
                  <a:pt x="421607" y="59762"/>
                  <a:pt x="544679" y="0"/>
                </a:cubicBezTo>
                <a:cubicBezTo>
                  <a:pt x="667751" y="-59762"/>
                  <a:pt x="802311" y="53107"/>
                  <a:pt x="1019825" y="0"/>
                </a:cubicBezTo>
                <a:cubicBezTo>
                  <a:pt x="1237339" y="-53107"/>
                  <a:pt x="1369983" y="47435"/>
                  <a:pt x="1668804" y="0"/>
                </a:cubicBezTo>
                <a:cubicBezTo>
                  <a:pt x="1967625" y="-47435"/>
                  <a:pt x="1947815" y="35872"/>
                  <a:pt x="2213484" y="0"/>
                </a:cubicBezTo>
                <a:cubicBezTo>
                  <a:pt x="2479153" y="-35872"/>
                  <a:pt x="2583968" y="5063"/>
                  <a:pt x="2758163" y="0"/>
                </a:cubicBezTo>
                <a:cubicBezTo>
                  <a:pt x="2932358" y="-5063"/>
                  <a:pt x="3249798" y="74564"/>
                  <a:pt x="3476676" y="0"/>
                </a:cubicBezTo>
                <a:cubicBezTo>
                  <a:pt x="3481707" y="144981"/>
                  <a:pt x="3435588" y="213072"/>
                  <a:pt x="3476676" y="419782"/>
                </a:cubicBezTo>
                <a:cubicBezTo>
                  <a:pt x="3517764" y="626492"/>
                  <a:pt x="3458423" y="759742"/>
                  <a:pt x="3476676" y="876068"/>
                </a:cubicBezTo>
                <a:cubicBezTo>
                  <a:pt x="3494929" y="992394"/>
                  <a:pt x="3461028" y="1104846"/>
                  <a:pt x="3476676" y="1295850"/>
                </a:cubicBezTo>
                <a:cubicBezTo>
                  <a:pt x="3492324" y="1486854"/>
                  <a:pt x="3461693" y="1696932"/>
                  <a:pt x="3476676" y="1825141"/>
                </a:cubicBezTo>
                <a:cubicBezTo>
                  <a:pt x="3258914" y="1839571"/>
                  <a:pt x="3078421" y="1814249"/>
                  <a:pt x="2897230" y="1825141"/>
                </a:cubicBezTo>
                <a:cubicBezTo>
                  <a:pt x="2716039" y="1836033"/>
                  <a:pt x="2545196" y="1803876"/>
                  <a:pt x="2352551" y="1825141"/>
                </a:cubicBezTo>
                <a:cubicBezTo>
                  <a:pt x="2159906" y="1846406"/>
                  <a:pt x="1894511" y="1772429"/>
                  <a:pt x="1703571" y="1825141"/>
                </a:cubicBezTo>
                <a:cubicBezTo>
                  <a:pt x="1512631" y="1877853"/>
                  <a:pt x="1377548" y="1760981"/>
                  <a:pt x="1054592" y="1825141"/>
                </a:cubicBezTo>
                <a:cubicBezTo>
                  <a:pt x="731636" y="1889301"/>
                  <a:pt x="654392" y="1814155"/>
                  <a:pt x="544679" y="1825141"/>
                </a:cubicBezTo>
                <a:cubicBezTo>
                  <a:pt x="434966" y="1836127"/>
                  <a:pt x="146943" y="1791654"/>
                  <a:pt x="0" y="1825141"/>
                </a:cubicBezTo>
                <a:cubicBezTo>
                  <a:pt x="-50706" y="1632332"/>
                  <a:pt x="25890" y="1491682"/>
                  <a:pt x="0" y="1332353"/>
                </a:cubicBezTo>
                <a:cubicBezTo>
                  <a:pt x="-25890" y="1173024"/>
                  <a:pt x="8634" y="1021371"/>
                  <a:pt x="0" y="930822"/>
                </a:cubicBezTo>
                <a:cubicBezTo>
                  <a:pt x="-8634" y="840273"/>
                  <a:pt x="23546" y="600909"/>
                  <a:pt x="0" y="511039"/>
                </a:cubicBezTo>
                <a:cubicBezTo>
                  <a:pt x="-23546" y="421169"/>
                  <a:pt x="59640" y="201390"/>
                  <a:pt x="0" y="0"/>
                </a:cubicBezTo>
                <a:close/>
              </a:path>
            </a:pathLst>
          </a:custGeom>
          <a:no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35" name="Google Shape;66;p13">
            <a:extLst>
              <a:ext uri="{FF2B5EF4-FFF2-40B4-BE49-F238E27FC236}">
                <a16:creationId xmlns:a16="http://schemas.microsoft.com/office/drawing/2014/main" id="{896B92E6-9EA3-F74B-A352-E2707CAA2F8B}"/>
              </a:ext>
            </a:extLst>
          </p:cNvPr>
          <p:cNvSpPr txBox="1"/>
          <p:nvPr/>
        </p:nvSpPr>
        <p:spPr>
          <a:xfrm>
            <a:off x="3840128" y="8376405"/>
            <a:ext cx="3262553" cy="774843"/>
          </a:xfrm>
          <a:prstGeom prst="rect">
            <a:avLst/>
          </a:prstGeom>
          <a:noFill/>
          <a:ln w="9525" cap="flat" cmpd="sng">
            <a:noFill/>
            <a:prstDash val="dot"/>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b="1" dirty="0">
                <a:latin typeface="Amatic SC"/>
                <a:cs typeface="Amatic SC"/>
                <a:sym typeface="Amatic SC"/>
              </a:rPr>
              <a:t>Glossary</a:t>
            </a:r>
            <a:endParaRPr b="1" dirty="0"/>
          </a:p>
          <a:p>
            <a:pPr marL="0" lvl="0" indent="0" algn="l" rtl="0">
              <a:spcBef>
                <a:spcPts val="0"/>
              </a:spcBef>
              <a:spcAft>
                <a:spcPts val="0"/>
              </a:spcAft>
              <a:buClr>
                <a:srgbClr val="000000"/>
              </a:buClr>
              <a:buSzPts val="1100"/>
              <a:buFont typeface="Arial"/>
              <a:buNone/>
            </a:pPr>
            <a:endParaRPr dirty="0"/>
          </a:p>
        </p:txBody>
      </p:sp>
      <p:graphicFrame>
        <p:nvGraphicFramePr>
          <p:cNvPr id="36" name="Table 35">
            <a:extLst>
              <a:ext uri="{FF2B5EF4-FFF2-40B4-BE49-F238E27FC236}">
                <a16:creationId xmlns:a16="http://schemas.microsoft.com/office/drawing/2014/main" id="{E0FBBCA7-0A6D-F440-892B-F8394A880FC6}"/>
              </a:ext>
            </a:extLst>
          </p:cNvPr>
          <p:cNvGraphicFramePr>
            <a:graphicFrameLocks noGrp="1"/>
          </p:cNvGraphicFramePr>
          <p:nvPr>
            <p:extLst>
              <p:ext uri="{D42A27DB-BD31-4B8C-83A1-F6EECF244321}">
                <p14:modId xmlns:p14="http://schemas.microsoft.com/office/powerpoint/2010/main" val="3096118340"/>
              </p:ext>
            </p:extLst>
          </p:nvPr>
        </p:nvGraphicFramePr>
        <p:xfrm>
          <a:off x="263839" y="3309700"/>
          <a:ext cx="7062160" cy="2786076"/>
        </p:xfrm>
        <a:graphic>
          <a:graphicData uri="http://schemas.openxmlformats.org/drawingml/2006/table">
            <a:tbl>
              <a:tblPr firstRow="1" firstCol="1" bandRow="1">
                <a:tableStyleId>{40505ED0-0431-45FA-A5BE-7E9E30799241}</a:tableStyleId>
              </a:tblPr>
              <a:tblGrid>
                <a:gridCol w="612504">
                  <a:extLst>
                    <a:ext uri="{9D8B030D-6E8A-4147-A177-3AD203B41FA5}">
                      <a16:colId xmlns:a16="http://schemas.microsoft.com/office/drawing/2014/main" val="2464653057"/>
                    </a:ext>
                  </a:extLst>
                </a:gridCol>
                <a:gridCol w="557326">
                  <a:extLst>
                    <a:ext uri="{9D8B030D-6E8A-4147-A177-3AD203B41FA5}">
                      <a16:colId xmlns:a16="http://schemas.microsoft.com/office/drawing/2014/main" val="730936542"/>
                    </a:ext>
                  </a:extLst>
                </a:gridCol>
                <a:gridCol w="5892330">
                  <a:extLst>
                    <a:ext uri="{9D8B030D-6E8A-4147-A177-3AD203B41FA5}">
                      <a16:colId xmlns:a16="http://schemas.microsoft.com/office/drawing/2014/main" val="2598927333"/>
                    </a:ext>
                  </a:extLst>
                </a:gridCol>
              </a:tblGrid>
              <a:tr h="204318">
                <a:tc>
                  <a:txBody>
                    <a:bodyPr/>
                    <a:lstStyle/>
                    <a:p>
                      <a:pPr algn="ctr"/>
                      <a:r>
                        <a:rPr lang="en-GB" sz="1200" b="1" dirty="0">
                          <a:effectLst/>
                          <a:latin typeface="Calibri" panose="020F0502020204030204" pitchFamily="34" charset="0"/>
                          <a:cs typeface="Calibri" panose="020F0502020204030204" pitchFamily="34" charset="0"/>
                        </a:rPr>
                        <a:t>Level </a:t>
                      </a:r>
                      <a:endParaRPr lang="en-GB" sz="1200" b="1"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r>
                        <a:rPr lang="en-GB" sz="1200" b="1" dirty="0">
                          <a:effectLst/>
                          <a:latin typeface="Calibri" panose="020F0502020204030204" pitchFamily="34" charset="0"/>
                          <a:cs typeface="Calibri" panose="020F0502020204030204" pitchFamily="34" charset="0"/>
                        </a:rPr>
                        <a:t>Marks </a:t>
                      </a:r>
                      <a:endParaRPr lang="en-GB" sz="1200" b="1"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r>
                        <a:rPr lang="en-GB" sz="1200" b="1" dirty="0">
                          <a:effectLst/>
                          <a:latin typeface="Calibri" panose="020F0502020204030204" pitchFamily="34" charset="0"/>
                          <a:cs typeface="Calibri" panose="020F0502020204030204" pitchFamily="34" charset="0"/>
                        </a:rPr>
                        <a:t>Description</a:t>
                      </a:r>
                      <a:endParaRPr lang="en-GB" sz="1200" b="1"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2353551504"/>
                  </a:ext>
                </a:extLst>
              </a:tr>
              <a:tr h="817274">
                <a:tc>
                  <a:txBody>
                    <a:bodyPr/>
                    <a:lstStyle/>
                    <a:p>
                      <a:pPr algn="ctr"/>
                      <a:r>
                        <a:rPr lang="en-GB" sz="1200" dirty="0">
                          <a:effectLst/>
                          <a:latin typeface="Calibri" panose="020F0502020204030204" pitchFamily="34" charset="0"/>
                          <a:ea typeface="Times New Roman" panose="02020603050405020304" pitchFamily="18" charset="0"/>
                          <a:cs typeface="Calibri" panose="020F0502020204030204" pitchFamily="34" charset="0"/>
                        </a:rPr>
                        <a:t>3 </a:t>
                      </a:r>
                      <a:r>
                        <a:rPr lang="en-GB" sz="900" dirty="0">
                          <a:effectLst/>
                          <a:latin typeface="Calibri" panose="020F0502020204030204" pitchFamily="34" charset="0"/>
                          <a:ea typeface="Times New Roman" panose="02020603050405020304" pitchFamily="18" charset="0"/>
                          <a:cs typeface="Calibri" panose="020F0502020204030204" pitchFamily="34" charset="0"/>
                        </a:rPr>
                        <a:t>(Detailed)</a:t>
                      </a:r>
                      <a:endParaRPr lang="en-GB"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lgn="ctr"/>
                      <a:r>
                        <a:rPr lang="en-GB" sz="1200" dirty="0">
                          <a:effectLst/>
                          <a:latin typeface="Calibri" panose="020F0502020204030204" pitchFamily="34" charset="0"/>
                          <a:ea typeface="Times New Roman" panose="02020603050405020304" pitchFamily="18" charset="0"/>
                          <a:cs typeface="Calibri" panose="020F0502020204030204" pitchFamily="34" charset="0"/>
                        </a:rPr>
                        <a:t>7-9</a:t>
                      </a:r>
                    </a:p>
                  </a:txBody>
                  <a:tcPr marL="68580" marR="68580" marT="0" marB="0"/>
                </a:tc>
                <a:tc>
                  <a:txBody>
                    <a:bodyPr/>
                    <a:lstStyle/>
                    <a:p>
                      <a:r>
                        <a:rPr lang="en-GB" sz="1200" b="1" dirty="0">
                          <a:effectLst/>
                          <a:latin typeface="Calibri" panose="020F0502020204030204" pitchFamily="34" charset="0"/>
                          <a:ea typeface="Times New Roman" panose="02020603050405020304" pitchFamily="18" charset="0"/>
                          <a:cs typeface="Calibri" panose="020F0502020204030204" pitchFamily="34" charset="0"/>
                        </a:rPr>
                        <a:t>AO1 </a:t>
                      </a:r>
                      <a:r>
                        <a:rPr lang="en-GB" sz="1200" b="0" dirty="0">
                          <a:effectLst/>
                          <a:latin typeface="Calibri" panose="020F0502020204030204" pitchFamily="34" charset="0"/>
                          <a:ea typeface="Times New Roman" panose="02020603050405020304" pitchFamily="18" charset="0"/>
                          <a:cs typeface="Calibri" panose="020F0502020204030204" pitchFamily="34" charset="0"/>
                        </a:rPr>
                        <a:t>– Demonstrates detailed knowledge of places and processes in urban environments.</a:t>
                      </a:r>
                    </a:p>
                    <a:p>
                      <a:r>
                        <a:rPr lang="en-GB" sz="1200" b="1" dirty="0">
                          <a:effectLst/>
                          <a:latin typeface="Calibri" panose="020F0502020204030204" pitchFamily="34" charset="0"/>
                          <a:ea typeface="Times New Roman" panose="02020603050405020304" pitchFamily="18" charset="0"/>
                          <a:cs typeface="Calibri" panose="020F0502020204030204" pitchFamily="34" charset="0"/>
                        </a:rPr>
                        <a:t>AO2 </a:t>
                      </a:r>
                      <a:r>
                        <a:rPr lang="en-GB" sz="1200" b="0" dirty="0">
                          <a:effectLst/>
                          <a:latin typeface="Calibri" panose="020F0502020204030204" pitchFamily="34" charset="0"/>
                          <a:ea typeface="Times New Roman" panose="02020603050405020304" pitchFamily="18" charset="0"/>
                          <a:cs typeface="Calibri" panose="020F0502020204030204" pitchFamily="34" charset="0"/>
                        </a:rPr>
                        <a:t>– Shows a thorough understanding of how urban growth in an LIC/NEE creates challenges.</a:t>
                      </a:r>
                    </a:p>
                    <a:p>
                      <a:r>
                        <a:rPr lang="en-GB" sz="1200" b="1" dirty="0">
                          <a:effectLst/>
                          <a:latin typeface="Calibri" panose="020F0502020204030204" pitchFamily="34" charset="0"/>
                          <a:ea typeface="Times New Roman" panose="02020603050405020304" pitchFamily="18" charset="0"/>
                          <a:cs typeface="Calibri" panose="020F0502020204030204" pitchFamily="34" charset="0"/>
                        </a:rPr>
                        <a:t>AO3 </a:t>
                      </a:r>
                      <a:r>
                        <a:rPr lang="en-GB" sz="1200" b="0" dirty="0">
                          <a:effectLst/>
                          <a:latin typeface="Calibri" panose="020F0502020204030204" pitchFamily="34" charset="0"/>
                          <a:ea typeface="Times New Roman" panose="02020603050405020304" pitchFamily="18" charset="0"/>
                          <a:cs typeface="Calibri" panose="020F0502020204030204" pitchFamily="34" charset="0"/>
                        </a:rPr>
                        <a:t>– Demonstrates thorough application of knowledge and understanding to make thorough assessment of the extent of challenges in an LIC/NEE city.</a:t>
                      </a:r>
                    </a:p>
                  </a:txBody>
                  <a:tcPr marL="68580" marR="68580" marT="0" marB="0"/>
                </a:tc>
                <a:extLst>
                  <a:ext uri="{0D108BD9-81ED-4DB2-BD59-A6C34878D82A}">
                    <a16:rowId xmlns:a16="http://schemas.microsoft.com/office/drawing/2014/main" val="1346244266"/>
                  </a:ext>
                </a:extLst>
              </a:tr>
              <a:tr h="666238">
                <a:tc>
                  <a:txBody>
                    <a:bodyPr/>
                    <a:lstStyle/>
                    <a:p>
                      <a:pPr algn="ctr"/>
                      <a:r>
                        <a:rPr lang="en-GB" sz="1200" dirty="0">
                          <a:effectLst/>
                          <a:latin typeface="Calibri" panose="020F0502020204030204" pitchFamily="34" charset="0"/>
                          <a:cs typeface="Calibri" panose="020F0502020204030204" pitchFamily="34" charset="0"/>
                        </a:rPr>
                        <a:t>2 </a:t>
                      </a:r>
                      <a:br>
                        <a:rPr lang="en-GB" sz="1200" dirty="0">
                          <a:effectLst/>
                          <a:latin typeface="Calibri" panose="020F0502020204030204" pitchFamily="34" charset="0"/>
                          <a:cs typeface="Calibri" panose="020F0502020204030204" pitchFamily="34" charset="0"/>
                        </a:rPr>
                      </a:br>
                      <a:r>
                        <a:rPr lang="en-GB" sz="900" dirty="0">
                          <a:effectLst/>
                          <a:latin typeface="Calibri" panose="020F0502020204030204" pitchFamily="34" charset="0"/>
                          <a:cs typeface="Calibri" panose="020F0502020204030204" pitchFamily="34" charset="0"/>
                        </a:rPr>
                        <a:t>(Clear)</a:t>
                      </a:r>
                      <a:endParaRPr lang="en-GB"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lgn="ctr"/>
                      <a:r>
                        <a:rPr lang="en-GB" sz="1200" dirty="0">
                          <a:effectLst/>
                          <a:latin typeface="Calibri" panose="020F0502020204030204" pitchFamily="34" charset="0"/>
                          <a:cs typeface="Calibri" panose="020F0502020204030204" pitchFamily="34" charset="0"/>
                        </a:rPr>
                        <a:t>4-6</a:t>
                      </a:r>
                      <a:endParaRPr lang="en-GB"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r>
                        <a:rPr lang="en-GB" sz="1200" b="1" dirty="0">
                          <a:effectLst/>
                          <a:latin typeface="Calibri" panose="020F0502020204030204" pitchFamily="34" charset="0"/>
                          <a:cs typeface="Calibri" panose="020F0502020204030204" pitchFamily="34" charset="0"/>
                        </a:rPr>
                        <a:t>AO1 </a:t>
                      </a:r>
                      <a:r>
                        <a:rPr lang="en-GB" sz="1200" b="0" dirty="0">
                          <a:effectLst/>
                          <a:latin typeface="Calibri" panose="020F0502020204030204" pitchFamily="34" charset="0"/>
                          <a:cs typeface="Calibri" panose="020F0502020204030204" pitchFamily="34" charset="0"/>
                        </a:rPr>
                        <a:t>– Demonstrates reasonable knowledge of places and processes in urban environments.</a:t>
                      </a:r>
                    </a:p>
                    <a:p>
                      <a:r>
                        <a:rPr lang="en-GB" sz="1200" b="1" dirty="0">
                          <a:effectLst/>
                          <a:latin typeface="Calibri" panose="020F0502020204030204" pitchFamily="34" charset="0"/>
                          <a:cs typeface="Calibri" panose="020F0502020204030204" pitchFamily="34" charset="0"/>
                        </a:rPr>
                        <a:t>AO2 </a:t>
                      </a:r>
                      <a:r>
                        <a:rPr lang="en-GB" sz="1200" b="0" dirty="0">
                          <a:effectLst/>
                          <a:latin typeface="Calibri" panose="020F0502020204030204" pitchFamily="34" charset="0"/>
                          <a:cs typeface="Calibri" panose="020F0502020204030204" pitchFamily="34" charset="0"/>
                        </a:rPr>
                        <a:t>– Shows clear understanding of how urban growth in an LIC/NEE creates challenges.</a:t>
                      </a:r>
                    </a:p>
                    <a:p>
                      <a:r>
                        <a:rPr lang="en-GB" sz="1200" b="1" dirty="0">
                          <a:effectLst/>
                          <a:latin typeface="Calibri" panose="020F0502020204030204" pitchFamily="34" charset="0"/>
                          <a:cs typeface="Calibri" panose="020F0502020204030204" pitchFamily="34" charset="0"/>
                        </a:rPr>
                        <a:t>AO3 </a:t>
                      </a:r>
                      <a:r>
                        <a:rPr lang="en-GB" sz="1200" b="0" dirty="0">
                          <a:effectLst/>
                          <a:latin typeface="Calibri" panose="020F0502020204030204" pitchFamily="34" charset="0"/>
                          <a:cs typeface="Calibri" panose="020F0502020204030204" pitchFamily="34" charset="0"/>
                        </a:rPr>
                        <a:t>– Demonstrates reasonable application of knowledge and understanding to make partial assessment of the extent of challenges in an LIC/NEE city.</a:t>
                      </a:r>
                      <a:endParaRPr lang="en-GB" sz="1200" b="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2857512903"/>
                  </a:ext>
                </a:extLst>
              </a:tr>
              <a:tr h="597505">
                <a:tc>
                  <a:txBody>
                    <a:bodyPr/>
                    <a:lstStyle/>
                    <a:p>
                      <a:pPr algn="ctr"/>
                      <a:r>
                        <a:rPr lang="en-GB" sz="1200" dirty="0">
                          <a:effectLst/>
                          <a:latin typeface="Calibri" panose="020F0502020204030204" pitchFamily="34" charset="0"/>
                          <a:cs typeface="Calibri" panose="020F0502020204030204" pitchFamily="34" charset="0"/>
                        </a:rPr>
                        <a:t>1 </a:t>
                      </a:r>
                      <a:br>
                        <a:rPr lang="en-GB" sz="1200" dirty="0">
                          <a:effectLst/>
                          <a:latin typeface="Calibri" panose="020F0502020204030204" pitchFamily="34" charset="0"/>
                          <a:cs typeface="Calibri" panose="020F0502020204030204" pitchFamily="34" charset="0"/>
                        </a:rPr>
                      </a:br>
                      <a:r>
                        <a:rPr lang="en-GB" sz="900" dirty="0">
                          <a:effectLst/>
                          <a:latin typeface="Calibri" panose="020F0502020204030204" pitchFamily="34" charset="0"/>
                          <a:cs typeface="Calibri" panose="020F0502020204030204" pitchFamily="34" charset="0"/>
                        </a:rPr>
                        <a:t>(Basic)</a:t>
                      </a:r>
                      <a:endParaRPr lang="en-GB"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lgn="ctr"/>
                      <a:r>
                        <a:rPr lang="en-GB" sz="1200" dirty="0">
                          <a:effectLst/>
                          <a:latin typeface="Calibri" panose="020F0502020204030204" pitchFamily="34" charset="0"/>
                          <a:cs typeface="Calibri" panose="020F0502020204030204" pitchFamily="34" charset="0"/>
                        </a:rPr>
                        <a:t>1-3</a:t>
                      </a:r>
                      <a:endParaRPr lang="en-GB"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r>
                        <a:rPr lang="en-GB" sz="1200" b="1" dirty="0">
                          <a:effectLst/>
                          <a:latin typeface="Calibri" panose="020F0502020204030204" pitchFamily="34" charset="0"/>
                          <a:cs typeface="Calibri" panose="020F0502020204030204" pitchFamily="34" charset="0"/>
                        </a:rPr>
                        <a:t>AO1 – </a:t>
                      </a:r>
                      <a:r>
                        <a:rPr lang="en-GB" sz="1200" b="0" dirty="0">
                          <a:effectLst/>
                          <a:latin typeface="Calibri" panose="020F0502020204030204" pitchFamily="34" charset="0"/>
                          <a:cs typeface="Calibri" panose="020F0502020204030204" pitchFamily="34" charset="0"/>
                        </a:rPr>
                        <a:t>Demonstrates limited knowledge of places and processes in urban environments.</a:t>
                      </a:r>
                    </a:p>
                    <a:p>
                      <a:r>
                        <a:rPr lang="en-GB" sz="1200" b="1" dirty="0">
                          <a:effectLst/>
                          <a:latin typeface="Calibri" panose="020F0502020204030204" pitchFamily="34" charset="0"/>
                          <a:cs typeface="Calibri" panose="020F0502020204030204" pitchFamily="34" charset="0"/>
                        </a:rPr>
                        <a:t>AO2 </a:t>
                      </a:r>
                      <a:r>
                        <a:rPr lang="en-GB" sz="1200" b="0" dirty="0">
                          <a:effectLst/>
                          <a:latin typeface="Calibri" panose="020F0502020204030204" pitchFamily="34" charset="0"/>
                          <a:cs typeface="Calibri" panose="020F0502020204030204" pitchFamily="34" charset="0"/>
                        </a:rPr>
                        <a:t>– Shows limited understanding of how urban growth in an LIC/NEE creates challenges.</a:t>
                      </a:r>
                    </a:p>
                    <a:p>
                      <a:r>
                        <a:rPr lang="en-GB" sz="1200" b="1" dirty="0">
                          <a:effectLst/>
                          <a:latin typeface="Calibri" panose="020F0502020204030204" pitchFamily="34" charset="0"/>
                          <a:cs typeface="Calibri" panose="020F0502020204030204" pitchFamily="34" charset="0"/>
                        </a:rPr>
                        <a:t>AO3 </a:t>
                      </a:r>
                      <a:r>
                        <a:rPr lang="en-GB" sz="1200" b="0" dirty="0">
                          <a:effectLst/>
                          <a:latin typeface="Calibri" panose="020F0502020204030204" pitchFamily="34" charset="0"/>
                          <a:cs typeface="Calibri" panose="020F0502020204030204" pitchFamily="34" charset="0"/>
                        </a:rPr>
                        <a:t>– Demonstrates limited application of knowledge and understanding to make limited</a:t>
                      </a:r>
                    </a:p>
                    <a:p>
                      <a:r>
                        <a:rPr lang="en-GB" sz="1200" b="0" dirty="0">
                          <a:effectLst/>
                          <a:latin typeface="Calibri" panose="020F0502020204030204" pitchFamily="34" charset="0"/>
                          <a:cs typeface="Calibri" panose="020F0502020204030204" pitchFamily="34" charset="0"/>
                        </a:rPr>
                        <a:t>assessment of the extent of challenges in an LIC/NEE city.</a:t>
                      </a:r>
                      <a:endParaRPr lang="en-GB" sz="1200" b="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3429718893"/>
                  </a:ext>
                </a:extLst>
              </a:tr>
              <a:tr h="204318">
                <a:tc>
                  <a:txBody>
                    <a:bodyPr/>
                    <a:lstStyle/>
                    <a:p>
                      <a:r>
                        <a:rPr lang="en-GB" sz="1200">
                          <a:effectLst/>
                          <a:latin typeface="Calibri" panose="020F0502020204030204" pitchFamily="34" charset="0"/>
                          <a:cs typeface="Calibri" panose="020F0502020204030204" pitchFamily="34" charset="0"/>
                        </a:rPr>
                        <a:t> </a:t>
                      </a:r>
                      <a:endParaRPr lang="en-GB" sz="120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pPr algn="ctr"/>
                      <a:r>
                        <a:rPr lang="en-GB" sz="1200" dirty="0">
                          <a:effectLst/>
                          <a:latin typeface="Calibri" panose="020F0502020204030204" pitchFamily="34" charset="0"/>
                          <a:cs typeface="Calibri" panose="020F0502020204030204" pitchFamily="34" charset="0"/>
                        </a:rPr>
                        <a:t>0</a:t>
                      </a:r>
                      <a:endParaRPr lang="en-GB"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tc>
                  <a:txBody>
                    <a:bodyPr/>
                    <a:lstStyle/>
                    <a:p>
                      <a:r>
                        <a:rPr lang="en-GB" sz="1200" dirty="0">
                          <a:effectLst/>
                          <a:latin typeface="Calibri" panose="020F0502020204030204" pitchFamily="34" charset="0"/>
                          <a:cs typeface="Calibri" panose="020F0502020204030204" pitchFamily="34" charset="0"/>
                        </a:rPr>
                        <a:t>No relevant content</a:t>
                      </a:r>
                      <a:endParaRPr lang="en-GB"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tc>
                <a:extLst>
                  <a:ext uri="{0D108BD9-81ED-4DB2-BD59-A6C34878D82A}">
                    <a16:rowId xmlns:a16="http://schemas.microsoft.com/office/drawing/2014/main" val="2104744978"/>
                  </a:ext>
                </a:extLst>
              </a:tr>
            </a:tbl>
          </a:graphicData>
        </a:graphic>
      </p:graphicFrame>
      <p:sp>
        <p:nvSpPr>
          <p:cNvPr id="37" name="Rectangle 36">
            <a:extLst>
              <a:ext uri="{FF2B5EF4-FFF2-40B4-BE49-F238E27FC236}">
                <a16:creationId xmlns:a16="http://schemas.microsoft.com/office/drawing/2014/main" id="{F1118F48-E97F-3D4D-967D-AA6462AAE3A1}"/>
              </a:ext>
            </a:extLst>
          </p:cNvPr>
          <p:cNvSpPr/>
          <p:nvPr/>
        </p:nvSpPr>
        <p:spPr>
          <a:xfrm>
            <a:off x="180466" y="6072045"/>
            <a:ext cx="7112133" cy="1631216"/>
          </a:xfrm>
          <a:prstGeom prst="rect">
            <a:avLst/>
          </a:prstGeom>
        </p:spPr>
        <p:txBody>
          <a:bodyPr wrap="square">
            <a:spAutoFit/>
          </a:bodyPr>
          <a:lstStyle/>
          <a:p>
            <a:pPr marL="171450" indent="-171450">
              <a:buFont typeface="Arial" panose="020B0604020202020204" pitchFamily="34" charset="0"/>
              <a:buChar char="•"/>
            </a:pPr>
            <a:r>
              <a:rPr lang="en-GB" sz="1000" dirty="0">
                <a:latin typeface="Calibri" panose="020F0502020204030204" pitchFamily="34" charset="0"/>
                <a:cs typeface="Calibri" panose="020F0502020204030204" pitchFamily="34" charset="0"/>
              </a:rPr>
              <a:t>Level 3 responses will provide a considered assessment with conclusion of the extent of the challenge, supported with precise knowledge. </a:t>
            </a:r>
          </a:p>
          <a:p>
            <a:pPr marL="171450" indent="-171450">
              <a:buFont typeface="Arial" panose="020B0604020202020204" pitchFamily="34" charset="0"/>
              <a:buChar char="•"/>
            </a:pPr>
            <a:r>
              <a:rPr lang="en-GB" sz="1000" dirty="0">
                <a:latin typeface="Calibri" panose="020F0502020204030204" pitchFamily="34" charset="0"/>
                <a:cs typeface="Calibri" panose="020F0502020204030204" pitchFamily="34" charset="0"/>
              </a:rPr>
              <a:t>Level 2 responses will give reasoned assessment supported with either precise of generically accurate knowledge. </a:t>
            </a:r>
          </a:p>
          <a:p>
            <a:pPr marL="171450" indent="-171450">
              <a:buFont typeface="Arial" panose="020B0604020202020204" pitchFamily="34" charset="0"/>
              <a:buChar char="•"/>
            </a:pPr>
            <a:r>
              <a:rPr lang="en-GB" sz="1000" dirty="0">
                <a:latin typeface="Calibri" panose="020F0502020204030204" pitchFamily="34" charset="0"/>
                <a:cs typeface="Calibri" panose="020F0502020204030204" pitchFamily="34" charset="0"/>
              </a:rPr>
              <a:t>Level 1 responses will show a simple understanding of whether or not challenges arise. </a:t>
            </a:r>
          </a:p>
          <a:p>
            <a:pPr marL="171450" indent="-171450">
              <a:buFont typeface="Arial" panose="020B0604020202020204" pitchFamily="34" charset="0"/>
              <a:buChar char="•"/>
            </a:pPr>
            <a:r>
              <a:rPr lang="en-GB" sz="1000" dirty="0">
                <a:latin typeface="Calibri" panose="020F0502020204030204" pitchFamily="34" charset="0"/>
                <a:cs typeface="Calibri" panose="020F0502020204030204" pitchFamily="34" charset="0"/>
              </a:rPr>
              <a:t>Max level 2 if no conclusion about the extent of the challenges. </a:t>
            </a:r>
          </a:p>
          <a:p>
            <a:pPr marL="171450" indent="-171450">
              <a:buFont typeface="Arial" panose="020B0604020202020204" pitchFamily="34" charset="0"/>
              <a:buChar char="•"/>
            </a:pPr>
            <a:r>
              <a:rPr lang="en-GB" sz="1000" dirty="0">
                <a:latin typeface="Calibri" panose="020F0502020204030204" pitchFamily="34" charset="0"/>
                <a:cs typeface="Calibri" panose="020F0502020204030204" pitchFamily="34" charset="0"/>
              </a:rPr>
              <a:t>Max level 1 if no named city or named city not LIC/NEE</a:t>
            </a:r>
          </a:p>
          <a:p>
            <a:br>
              <a:rPr lang="en-GB" sz="1000" dirty="0">
                <a:latin typeface="Calibri" panose="020F0502020204030204" pitchFamily="34" charset="0"/>
                <a:cs typeface="Calibri" panose="020F0502020204030204" pitchFamily="34" charset="0"/>
              </a:rPr>
            </a:br>
            <a:r>
              <a:rPr lang="en-GB" sz="1000" dirty="0">
                <a:latin typeface="Calibri" panose="020F0502020204030204" pitchFamily="34" charset="0"/>
                <a:cs typeface="Calibri" panose="020F0502020204030204" pitchFamily="34" charset="0"/>
              </a:rPr>
              <a:t>The question does not specify the challenges so accept any social, economic or environmental challenges. To reach level 2/3 answers must refer to a named LIC/NEE city. The command ‘assess’ along with ‘the extent of’ requires some judgement of the size or difficulty in tackling the problems associated with LIC/NEE cities </a:t>
            </a:r>
            <a:endParaRPr lang="en-GB" sz="1000" dirty="0">
              <a:latin typeface="Arial" panose="020B0604020202020204" pitchFamily="34" charset="0"/>
            </a:endParaRPr>
          </a:p>
        </p:txBody>
      </p:sp>
    </p:spTree>
    <p:extLst>
      <p:ext uri="{BB962C8B-B14F-4D97-AF65-F5344CB8AC3E}">
        <p14:creationId xmlns:p14="http://schemas.microsoft.com/office/powerpoint/2010/main" val="2533237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3186" y="0"/>
            <a:ext cx="7589400" cy="10698163"/>
          </a:xfrm>
          <a:prstGeom prst="frame">
            <a:avLst>
              <a:gd name="adj1" fmla="val 12500"/>
            </a:avLst>
          </a:prstGeom>
          <a:solidFill>
            <a:srgbClr val="EEEEE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ounded Rectangle 1">
            <a:extLst>
              <a:ext uri="{FF2B5EF4-FFF2-40B4-BE49-F238E27FC236}">
                <a16:creationId xmlns:a16="http://schemas.microsoft.com/office/drawing/2014/main" id="{5BDA5F21-EB73-834A-B68E-98485260B0CD}"/>
              </a:ext>
            </a:extLst>
          </p:cNvPr>
          <p:cNvSpPr/>
          <p:nvPr/>
        </p:nvSpPr>
        <p:spPr>
          <a:xfrm>
            <a:off x="193562" y="169627"/>
            <a:ext cx="7202714" cy="10325449"/>
          </a:xfrm>
          <a:custGeom>
            <a:avLst/>
            <a:gdLst>
              <a:gd name="connsiteX0" fmla="*/ 0 w 7202714"/>
              <a:gd name="connsiteY0" fmla="*/ 65977 h 10325449"/>
              <a:gd name="connsiteX1" fmla="*/ 65977 w 7202714"/>
              <a:gd name="connsiteY1" fmla="*/ 0 h 10325449"/>
              <a:gd name="connsiteX2" fmla="*/ 779481 w 7202714"/>
              <a:gd name="connsiteY2" fmla="*/ 0 h 10325449"/>
              <a:gd name="connsiteX3" fmla="*/ 1280862 w 7202714"/>
              <a:gd name="connsiteY3" fmla="*/ 0 h 10325449"/>
              <a:gd name="connsiteX4" fmla="*/ 1994366 w 7202714"/>
              <a:gd name="connsiteY4" fmla="*/ 0 h 10325449"/>
              <a:gd name="connsiteX5" fmla="*/ 2566455 w 7202714"/>
              <a:gd name="connsiteY5" fmla="*/ 0 h 10325449"/>
              <a:gd name="connsiteX6" fmla="*/ 3067836 w 7202714"/>
              <a:gd name="connsiteY6" fmla="*/ 0 h 10325449"/>
              <a:gd name="connsiteX7" fmla="*/ 3498510 w 7202714"/>
              <a:gd name="connsiteY7" fmla="*/ 0 h 10325449"/>
              <a:gd name="connsiteX8" fmla="*/ 3999891 w 7202714"/>
              <a:gd name="connsiteY8" fmla="*/ 0 h 10325449"/>
              <a:gd name="connsiteX9" fmla="*/ 4501272 w 7202714"/>
              <a:gd name="connsiteY9" fmla="*/ 0 h 10325449"/>
              <a:gd name="connsiteX10" fmla="*/ 5144068 w 7202714"/>
              <a:gd name="connsiteY10" fmla="*/ 0 h 10325449"/>
              <a:gd name="connsiteX11" fmla="*/ 5786865 w 7202714"/>
              <a:gd name="connsiteY11" fmla="*/ 0 h 10325449"/>
              <a:gd name="connsiteX12" fmla="*/ 6358953 w 7202714"/>
              <a:gd name="connsiteY12" fmla="*/ 0 h 10325449"/>
              <a:gd name="connsiteX13" fmla="*/ 7136737 w 7202714"/>
              <a:gd name="connsiteY13" fmla="*/ 0 h 10325449"/>
              <a:gd name="connsiteX14" fmla="*/ 7202714 w 7202714"/>
              <a:gd name="connsiteY14" fmla="*/ 65977 h 10325449"/>
              <a:gd name="connsiteX15" fmla="*/ 7202714 w 7202714"/>
              <a:gd name="connsiteY15" fmla="*/ 439738 h 10325449"/>
              <a:gd name="connsiteX16" fmla="*/ 7202714 w 7202714"/>
              <a:gd name="connsiteY16" fmla="*/ 1221240 h 10325449"/>
              <a:gd name="connsiteX17" fmla="*/ 7202714 w 7202714"/>
              <a:gd name="connsiteY17" fmla="*/ 2104676 h 10325449"/>
              <a:gd name="connsiteX18" fmla="*/ 7202714 w 7202714"/>
              <a:gd name="connsiteY18" fmla="*/ 2478437 h 10325449"/>
              <a:gd name="connsiteX19" fmla="*/ 7202714 w 7202714"/>
              <a:gd name="connsiteY19" fmla="*/ 3361874 h 10325449"/>
              <a:gd name="connsiteX20" fmla="*/ 7202714 w 7202714"/>
              <a:gd name="connsiteY20" fmla="*/ 4245310 h 10325449"/>
              <a:gd name="connsiteX21" fmla="*/ 7202714 w 7202714"/>
              <a:gd name="connsiteY21" fmla="*/ 4619071 h 10325449"/>
              <a:gd name="connsiteX22" fmla="*/ 7202714 w 7202714"/>
              <a:gd name="connsiteY22" fmla="*/ 5298638 h 10325449"/>
              <a:gd name="connsiteX23" fmla="*/ 7202714 w 7202714"/>
              <a:gd name="connsiteY23" fmla="*/ 5876269 h 10325449"/>
              <a:gd name="connsiteX24" fmla="*/ 7202714 w 7202714"/>
              <a:gd name="connsiteY24" fmla="*/ 6453901 h 10325449"/>
              <a:gd name="connsiteX25" fmla="*/ 7202714 w 7202714"/>
              <a:gd name="connsiteY25" fmla="*/ 7031532 h 10325449"/>
              <a:gd name="connsiteX26" fmla="*/ 7202714 w 7202714"/>
              <a:gd name="connsiteY26" fmla="*/ 7405293 h 10325449"/>
              <a:gd name="connsiteX27" fmla="*/ 7202714 w 7202714"/>
              <a:gd name="connsiteY27" fmla="*/ 8288730 h 10325449"/>
              <a:gd name="connsiteX28" fmla="*/ 7202714 w 7202714"/>
              <a:gd name="connsiteY28" fmla="*/ 9172166 h 10325449"/>
              <a:gd name="connsiteX29" fmla="*/ 7202714 w 7202714"/>
              <a:gd name="connsiteY29" fmla="*/ 9545927 h 10325449"/>
              <a:gd name="connsiteX30" fmla="*/ 7202714 w 7202714"/>
              <a:gd name="connsiteY30" fmla="*/ 10259472 h 10325449"/>
              <a:gd name="connsiteX31" fmla="*/ 7136737 w 7202714"/>
              <a:gd name="connsiteY31" fmla="*/ 10325449 h 10325449"/>
              <a:gd name="connsiteX32" fmla="*/ 6423233 w 7202714"/>
              <a:gd name="connsiteY32" fmla="*/ 10325449 h 10325449"/>
              <a:gd name="connsiteX33" fmla="*/ 5921852 w 7202714"/>
              <a:gd name="connsiteY33" fmla="*/ 10325449 h 10325449"/>
              <a:gd name="connsiteX34" fmla="*/ 5420471 w 7202714"/>
              <a:gd name="connsiteY34" fmla="*/ 10325449 h 10325449"/>
              <a:gd name="connsiteX35" fmla="*/ 4706967 w 7202714"/>
              <a:gd name="connsiteY35" fmla="*/ 10325449 h 10325449"/>
              <a:gd name="connsiteX36" fmla="*/ 4276293 w 7202714"/>
              <a:gd name="connsiteY36" fmla="*/ 10325449 h 10325449"/>
              <a:gd name="connsiteX37" fmla="*/ 3704204 w 7202714"/>
              <a:gd name="connsiteY37" fmla="*/ 10325449 h 10325449"/>
              <a:gd name="connsiteX38" fmla="*/ 3061408 w 7202714"/>
              <a:gd name="connsiteY38" fmla="*/ 10325449 h 10325449"/>
              <a:gd name="connsiteX39" fmla="*/ 2560027 w 7202714"/>
              <a:gd name="connsiteY39" fmla="*/ 10325449 h 10325449"/>
              <a:gd name="connsiteX40" fmla="*/ 1775815 w 7202714"/>
              <a:gd name="connsiteY40" fmla="*/ 10325449 h 10325449"/>
              <a:gd name="connsiteX41" fmla="*/ 1345142 w 7202714"/>
              <a:gd name="connsiteY41" fmla="*/ 10325449 h 10325449"/>
              <a:gd name="connsiteX42" fmla="*/ 914468 w 7202714"/>
              <a:gd name="connsiteY42" fmla="*/ 10325449 h 10325449"/>
              <a:gd name="connsiteX43" fmla="*/ 65977 w 7202714"/>
              <a:gd name="connsiteY43" fmla="*/ 10325449 h 10325449"/>
              <a:gd name="connsiteX44" fmla="*/ 0 w 7202714"/>
              <a:gd name="connsiteY44" fmla="*/ 10259472 h 10325449"/>
              <a:gd name="connsiteX45" fmla="*/ 0 w 7202714"/>
              <a:gd name="connsiteY45" fmla="*/ 9579906 h 10325449"/>
              <a:gd name="connsiteX46" fmla="*/ 0 w 7202714"/>
              <a:gd name="connsiteY46" fmla="*/ 8696469 h 10325449"/>
              <a:gd name="connsiteX47" fmla="*/ 0 w 7202714"/>
              <a:gd name="connsiteY47" fmla="*/ 8016903 h 10325449"/>
              <a:gd name="connsiteX48" fmla="*/ 0 w 7202714"/>
              <a:gd name="connsiteY48" fmla="*/ 7643142 h 10325449"/>
              <a:gd name="connsiteX49" fmla="*/ 0 w 7202714"/>
              <a:gd name="connsiteY49" fmla="*/ 6759705 h 10325449"/>
              <a:gd name="connsiteX50" fmla="*/ 0 w 7202714"/>
              <a:gd name="connsiteY50" fmla="*/ 6080139 h 10325449"/>
              <a:gd name="connsiteX51" fmla="*/ 0 w 7202714"/>
              <a:gd name="connsiteY51" fmla="*/ 5400573 h 10325449"/>
              <a:gd name="connsiteX52" fmla="*/ 0 w 7202714"/>
              <a:gd name="connsiteY52" fmla="*/ 4924876 h 10325449"/>
              <a:gd name="connsiteX53" fmla="*/ 0 w 7202714"/>
              <a:gd name="connsiteY53" fmla="*/ 4041440 h 10325449"/>
              <a:gd name="connsiteX54" fmla="*/ 0 w 7202714"/>
              <a:gd name="connsiteY54" fmla="*/ 3565744 h 10325449"/>
              <a:gd name="connsiteX55" fmla="*/ 0 w 7202714"/>
              <a:gd name="connsiteY55" fmla="*/ 2682307 h 10325449"/>
              <a:gd name="connsiteX56" fmla="*/ 0 w 7202714"/>
              <a:gd name="connsiteY56" fmla="*/ 2308546 h 10325449"/>
              <a:gd name="connsiteX57" fmla="*/ 0 w 7202714"/>
              <a:gd name="connsiteY57" fmla="*/ 1527045 h 10325449"/>
              <a:gd name="connsiteX58" fmla="*/ 0 w 7202714"/>
              <a:gd name="connsiteY58" fmla="*/ 643608 h 10325449"/>
              <a:gd name="connsiteX59" fmla="*/ 0 w 7202714"/>
              <a:gd name="connsiteY59" fmla="*/ 65977 h 10325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202714" h="10325449" fill="none" extrusionOk="0">
                <a:moveTo>
                  <a:pt x="0" y="65977"/>
                </a:moveTo>
                <a:cubicBezTo>
                  <a:pt x="-317" y="34330"/>
                  <a:pt x="22905" y="-5814"/>
                  <a:pt x="65977" y="0"/>
                </a:cubicBezTo>
                <a:cubicBezTo>
                  <a:pt x="343996" y="4418"/>
                  <a:pt x="570394" y="-26945"/>
                  <a:pt x="779481" y="0"/>
                </a:cubicBezTo>
                <a:cubicBezTo>
                  <a:pt x="988568" y="26945"/>
                  <a:pt x="1093037" y="12599"/>
                  <a:pt x="1280862" y="0"/>
                </a:cubicBezTo>
                <a:cubicBezTo>
                  <a:pt x="1468687" y="-12599"/>
                  <a:pt x="1793242" y="-20141"/>
                  <a:pt x="1994366" y="0"/>
                </a:cubicBezTo>
                <a:cubicBezTo>
                  <a:pt x="2195490" y="20141"/>
                  <a:pt x="2399548" y="10970"/>
                  <a:pt x="2566455" y="0"/>
                </a:cubicBezTo>
                <a:cubicBezTo>
                  <a:pt x="2733362" y="-10970"/>
                  <a:pt x="2943565" y="-15198"/>
                  <a:pt x="3067836" y="0"/>
                </a:cubicBezTo>
                <a:cubicBezTo>
                  <a:pt x="3192107" y="15198"/>
                  <a:pt x="3389268" y="-874"/>
                  <a:pt x="3498510" y="0"/>
                </a:cubicBezTo>
                <a:cubicBezTo>
                  <a:pt x="3607752" y="874"/>
                  <a:pt x="3847931" y="15673"/>
                  <a:pt x="3999891" y="0"/>
                </a:cubicBezTo>
                <a:cubicBezTo>
                  <a:pt x="4151851" y="-15673"/>
                  <a:pt x="4361885" y="3396"/>
                  <a:pt x="4501272" y="0"/>
                </a:cubicBezTo>
                <a:cubicBezTo>
                  <a:pt x="4640659" y="-3396"/>
                  <a:pt x="4953678" y="26620"/>
                  <a:pt x="5144068" y="0"/>
                </a:cubicBezTo>
                <a:cubicBezTo>
                  <a:pt x="5334458" y="-26620"/>
                  <a:pt x="5643580" y="-20970"/>
                  <a:pt x="5786865" y="0"/>
                </a:cubicBezTo>
                <a:cubicBezTo>
                  <a:pt x="5930150" y="20970"/>
                  <a:pt x="6112956" y="20525"/>
                  <a:pt x="6358953" y="0"/>
                </a:cubicBezTo>
                <a:cubicBezTo>
                  <a:pt x="6604950" y="-20525"/>
                  <a:pt x="6931877" y="-16421"/>
                  <a:pt x="7136737" y="0"/>
                </a:cubicBezTo>
                <a:cubicBezTo>
                  <a:pt x="7170174" y="330"/>
                  <a:pt x="7207351" y="35190"/>
                  <a:pt x="7202714" y="65977"/>
                </a:cubicBezTo>
                <a:cubicBezTo>
                  <a:pt x="7210471" y="150836"/>
                  <a:pt x="7193182" y="310111"/>
                  <a:pt x="7202714" y="439738"/>
                </a:cubicBezTo>
                <a:cubicBezTo>
                  <a:pt x="7212246" y="569365"/>
                  <a:pt x="7209679" y="882268"/>
                  <a:pt x="7202714" y="1221240"/>
                </a:cubicBezTo>
                <a:cubicBezTo>
                  <a:pt x="7195749" y="1560212"/>
                  <a:pt x="7217701" y="1915130"/>
                  <a:pt x="7202714" y="2104676"/>
                </a:cubicBezTo>
                <a:cubicBezTo>
                  <a:pt x="7187727" y="2294222"/>
                  <a:pt x="7200699" y="2391685"/>
                  <a:pt x="7202714" y="2478437"/>
                </a:cubicBezTo>
                <a:cubicBezTo>
                  <a:pt x="7204729" y="2565189"/>
                  <a:pt x="7199252" y="3078513"/>
                  <a:pt x="7202714" y="3361874"/>
                </a:cubicBezTo>
                <a:cubicBezTo>
                  <a:pt x="7206176" y="3645235"/>
                  <a:pt x="7234999" y="3925972"/>
                  <a:pt x="7202714" y="4245310"/>
                </a:cubicBezTo>
                <a:cubicBezTo>
                  <a:pt x="7170429" y="4564648"/>
                  <a:pt x="7208485" y="4445994"/>
                  <a:pt x="7202714" y="4619071"/>
                </a:cubicBezTo>
                <a:cubicBezTo>
                  <a:pt x="7196943" y="4792148"/>
                  <a:pt x="7210033" y="5141713"/>
                  <a:pt x="7202714" y="5298638"/>
                </a:cubicBezTo>
                <a:cubicBezTo>
                  <a:pt x="7195395" y="5455563"/>
                  <a:pt x="7225715" y="5601489"/>
                  <a:pt x="7202714" y="5876269"/>
                </a:cubicBezTo>
                <a:cubicBezTo>
                  <a:pt x="7179713" y="6151049"/>
                  <a:pt x="7190755" y="6170854"/>
                  <a:pt x="7202714" y="6453901"/>
                </a:cubicBezTo>
                <a:cubicBezTo>
                  <a:pt x="7214673" y="6736948"/>
                  <a:pt x="7190417" y="6915224"/>
                  <a:pt x="7202714" y="7031532"/>
                </a:cubicBezTo>
                <a:cubicBezTo>
                  <a:pt x="7215011" y="7147840"/>
                  <a:pt x="7195285" y="7253756"/>
                  <a:pt x="7202714" y="7405293"/>
                </a:cubicBezTo>
                <a:cubicBezTo>
                  <a:pt x="7210143" y="7556830"/>
                  <a:pt x="7197821" y="8022251"/>
                  <a:pt x="7202714" y="8288730"/>
                </a:cubicBezTo>
                <a:cubicBezTo>
                  <a:pt x="7207607" y="8555209"/>
                  <a:pt x="7192229" y="8734345"/>
                  <a:pt x="7202714" y="9172166"/>
                </a:cubicBezTo>
                <a:cubicBezTo>
                  <a:pt x="7213199" y="9609987"/>
                  <a:pt x="7203182" y="9390601"/>
                  <a:pt x="7202714" y="9545927"/>
                </a:cubicBezTo>
                <a:cubicBezTo>
                  <a:pt x="7202246" y="9701253"/>
                  <a:pt x="7184202" y="9978039"/>
                  <a:pt x="7202714" y="10259472"/>
                </a:cubicBezTo>
                <a:cubicBezTo>
                  <a:pt x="7199525" y="10299665"/>
                  <a:pt x="7175488" y="10326836"/>
                  <a:pt x="7136737" y="10325449"/>
                </a:cubicBezTo>
                <a:cubicBezTo>
                  <a:pt x="6921099" y="10320958"/>
                  <a:pt x="6629217" y="10297463"/>
                  <a:pt x="6423233" y="10325449"/>
                </a:cubicBezTo>
                <a:cubicBezTo>
                  <a:pt x="6217249" y="10353435"/>
                  <a:pt x="6148942" y="10321806"/>
                  <a:pt x="5921852" y="10325449"/>
                </a:cubicBezTo>
                <a:cubicBezTo>
                  <a:pt x="5694762" y="10329092"/>
                  <a:pt x="5561904" y="10341514"/>
                  <a:pt x="5420471" y="10325449"/>
                </a:cubicBezTo>
                <a:cubicBezTo>
                  <a:pt x="5279038" y="10309384"/>
                  <a:pt x="5022149" y="10357759"/>
                  <a:pt x="4706967" y="10325449"/>
                </a:cubicBezTo>
                <a:cubicBezTo>
                  <a:pt x="4391785" y="10293139"/>
                  <a:pt x="4426392" y="10323377"/>
                  <a:pt x="4276293" y="10325449"/>
                </a:cubicBezTo>
                <a:cubicBezTo>
                  <a:pt x="4126194" y="10327521"/>
                  <a:pt x="3975229" y="10314937"/>
                  <a:pt x="3704204" y="10325449"/>
                </a:cubicBezTo>
                <a:cubicBezTo>
                  <a:pt x="3433179" y="10335961"/>
                  <a:pt x="3203239" y="10342945"/>
                  <a:pt x="3061408" y="10325449"/>
                </a:cubicBezTo>
                <a:cubicBezTo>
                  <a:pt x="2919577" y="10307953"/>
                  <a:pt x="2678914" y="10301022"/>
                  <a:pt x="2560027" y="10325449"/>
                </a:cubicBezTo>
                <a:cubicBezTo>
                  <a:pt x="2441140" y="10349876"/>
                  <a:pt x="2010997" y="10324089"/>
                  <a:pt x="1775815" y="10325449"/>
                </a:cubicBezTo>
                <a:cubicBezTo>
                  <a:pt x="1540633" y="10326809"/>
                  <a:pt x="1503129" y="10333699"/>
                  <a:pt x="1345142" y="10325449"/>
                </a:cubicBezTo>
                <a:cubicBezTo>
                  <a:pt x="1187155" y="10317199"/>
                  <a:pt x="1098301" y="10320699"/>
                  <a:pt x="914468" y="10325449"/>
                </a:cubicBezTo>
                <a:cubicBezTo>
                  <a:pt x="730635" y="10330199"/>
                  <a:pt x="364462" y="10318193"/>
                  <a:pt x="65977" y="10325449"/>
                </a:cubicBezTo>
                <a:cubicBezTo>
                  <a:pt x="26171" y="10325892"/>
                  <a:pt x="474" y="10301614"/>
                  <a:pt x="0" y="10259472"/>
                </a:cubicBezTo>
                <a:cubicBezTo>
                  <a:pt x="7390" y="10025932"/>
                  <a:pt x="33673" y="9857390"/>
                  <a:pt x="0" y="9579906"/>
                </a:cubicBezTo>
                <a:cubicBezTo>
                  <a:pt x="-33673" y="9302422"/>
                  <a:pt x="-41943" y="8896657"/>
                  <a:pt x="0" y="8696469"/>
                </a:cubicBezTo>
                <a:cubicBezTo>
                  <a:pt x="41943" y="8496281"/>
                  <a:pt x="5483" y="8196550"/>
                  <a:pt x="0" y="8016903"/>
                </a:cubicBezTo>
                <a:cubicBezTo>
                  <a:pt x="-5483" y="7837256"/>
                  <a:pt x="14228" y="7775240"/>
                  <a:pt x="0" y="7643142"/>
                </a:cubicBezTo>
                <a:cubicBezTo>
                  <a:pt x="-14228" y="7511044"/>
                  <a:pt x="11977" y="7102011"/>
                  <a:pt x="0" y="6759705"/>
                </a:cubicBezTo>
                <a:cubicBezTo>
                  <a:pt x="-11977" y="6417399"/>
                  <a:pt x="-2015" y="6228938"/>
                  <a:pt x="0" y="6080139"/>
                </a:cubicBezTo>
                <a:cubicBezTo>
                  <a:pt x="2015" y="5931340"/>
                  <a:pt x="4108" y="5715971"/>
                  <a:pt x="0" y="5400573"/>
                </a:cubicBezTo>
                <a:cubicBezTo>
                  <a:pt x="-4108" y="5085175"/>
                  <a:pt x="15623" y="5106167"/>
                  <a:pt x="0" y="4924876"/>
                </a:cubicBezTo>
                <a:cubicBezTo>
                  <a:pt x="-15623" y="4743585"/>
                  <a:pt x="35316" y="4379460"/>
                  <a:pt x="0" y="4041440"/>
                </a:cubicBezTo>
                <a:cubicBezTo>
                  <a:pt x="-35316" y="3703420"/>
                  <a:pt x="17050" y="3797185"/>
                  <a:pt x="0" y="3565744"/>
                </a:cubicBezTo>
                <a:cubicBezTo>
                  <a:pt x="-17050" y="3334303"/>
                  <a:pt x="3994" y="3012142"/>
                  <a:pt x="0" y="2682307"/>
                </a:cubicBezTo>
                <a:cubicBezTo>
                  <a:pt x="-3994" y="2352472"/>
                  <a:pt x="16319" y="2413901"/>
                  <a:pt x="0" y="2308546"/>
                </a:cubicBezTo>
                <a:cubicBezTo>
                  <a:pt x="-16319" y="2203191"/>
                  <a:pt x="10378" y="1897024"/>
                  <a:pt x="0" y="1527045"/>
                </a:cubicBezTo>
                <a:cubicBezTo>
                  <a:pt x="-10378" y="1157066"/>
                  <a:pt x="3108" y="924780"/>
                  <a:pt x="0" y="643608"/>
                </a:cubicBezTo>
                <a:cubicBezTo>
                  <a:pt x="-3108" y="362436"/>
                  <a:pt x="-25671" y="255589"/>
                  <a:pt x="0" y="65977"/>
                </a:cubicBezTo>
                <a:close/>
              </a:path>
              <a:path w="7202714" h="10325449" stroke="0" extrusionOk="0">
                <a:moveTo>
                  <a:pt x="0" y="65977"/>
                </a:moveTo>
                <a:cubicBezTo>
                  <a:pt x="-1624" y="28537"/>
                  <a:pt x="21022" y="3196"/>
                  <a:pt x="65977" y="0"/>
                </a:cubicBezTo>
                <a:cubicBezTo>
                  <a:pt x="456716" y="-15367"/>
                  <a:pt x="534793" y="5350"/>
                  <a:pt x="850189" y="0"/>
                </a:cubicBezTo>
                <a:cubicBezTo>
                  <a:pt x="1165585" y="-5350"/>
                  <a:pt x="1306682" y="-26660"/>
                  <a:pt x="1422277" y="0"/>
                </a:cubicBezTo>
                <a:cubicBezTo>
                  <a:pt x="1537872" y="26660"/>
                  <a:pt x="1683294" y="908"/>
                  <a:pt x="1923658" y="0"/>
                </a:cubicBezTo>
                <a:cubicBezTo>
                  <a:pt x="2164022" y="-908"/>
                  <a:pt x="2317115" y="494"/>
                  <a:pt x="2637162" y="0"/>
                </a:cubicBezTo>
                <a:cubicBezTo>
                  <a:pt x="2957209" y="-494"/>
                  <a:pt x="3024719" y="-8472"/>
                  <a:pt x="3209251" y="0"/>
                </a:cubicBezTo>
                <a:cubicBezTo>
                  <a:pt x="3393783" y="8472"/>
                  <a:pt x="3626366" y="-29451"/>
                  <a:pt x="3993463" y="0"/>
                </a:cubicBezTo>
                <a:cubicBezTo>
                  <a:pt x="4360560" y="29451"/>
                  <a:pt x="4369805" y="20673"/>
                  <a:pt x="4494844" y="0"/>
                </a:cubicBezTo>
                <a:cubicBezTo>
                  <a:pt x="4619883" y="-20673"/>
                  <a:pt x="5014328" y="23230"/>
                  <a:pt x="5279056" y="0"/>
                </a:cubicBezTo>
                <a:cubicBezTo>
                  <a:pt x="5543784" y="-23230"/>
                  <a:pt x="5597116" y="-17997"/>
                  <a:pt x="5709729" y="0"/>
                </a:cubicBezTo>
                <a:cubicBezTo>
                  <a:pt x="5822342" y="17997"/>
                  <a:pt x="6128705" y="-25688"/>
                  <a:pt x="6352525" y="0"/>
                </a:cubicBezTo>
                <a:cubicBezTo>
                  <a:pt x="6576345" y="25688"/>
                  <a:pt x="6966868" y="23173"/>
                  <a:pt x="7136737" y="0"/>
                </a:cubicBezTo>
                <a:cubicBezTo>
                  <a:pt x="7175230" y="-2030"/>
                  <a:pt x="7204418" y="28440"/>
                  <a:pt x="7202714" y="65977"/>
                </a:cubicBezTo>
                <a:cubicBezTo>
                  <a:pt x="7234721" y="317753"/>
                  <a:pt x="7190326" y="592509"/>
                  <a:pt x="7202714" y="745543"/>
                </a:cubicBezTo>
                <a:cubicBezTo>
                  <a:pt x="7215102" y="898577"/>
                  <a:pt x="7226256" y="1031221"/>
                  <a:pt x="7202714" y="1221240"/>
                </a:cubicBezTo>
                <a:cubicBezTo>
                  <a:pt x="7179172" y="1411259"/>
                  <a:pt x="7182375" y="1617135"/>
                  <a:pt x="7202714" y="1900806"/>
                </a:cubicBezTo>
                <a:cubicBezTo>
                  <a:pt x="7223053" y="2184477"/>
                  <a:pt x="7207463" y="2573217"/>
                  <a:pt x="7202714" y="2784242"/>
                </a:cubicBezTo>
                <a:cubicBezTo>
                  <a:pt x="7197965" y="2995267"/>
                  <a:pt x="7177551" y="3318614"/>
                  <a:pt x="7202714" y="3463809"/>
                </a:cubicBezTo>
                <a:cubicBezTo>
                  <a:pt x="7227877" y="3609004"/>
                  <a:pt x="7204735" y="3691391"/>
                  <a:pt x="7202714" y="3837570"/>
                </a:cubicBezTo>
                <a:cubicBezTo>
                  <a:pt x="7200693" y="3983749"/>
                  <a:pt x="7222153" y="4094550"/>
                  <a:pt x="7202714" y="4313267"/>
                </a:cubicBezTo>
                <a:cubicBezTo>
                  <a:pt x="7183275" y="4531984"/>
                  <a:pt x="7198911" y="4889310"/>
                  <a:pt x="7202714" y="5196703"/>
                </a:cubicBezTo>
                <a:cubicBezTo>
                  <a:pt x="7206517" y="5504096"/>
                  <a:pt x="7193685" y="5644584"/>
                  <a:pt x="7202714" y="5876269"/>
                </a:cubicBezTo>
                <a:cubicBezTo>
                  <a:pt x="7211743" y="6107954"/>
                  <a:pt x="7200085" y="6168448"/>
                  <a:pt x="7202714" y="6351966"/>
                </a:cubicBezTo>
                <a:cubicBezTo>
                  <a:pt x="7205343" y="6535484"/>
                  <a:pt x="7180319" y="6734373"/>
                  <a:pt x="7202714" y="7031532"/>
                </a:cubicBezTo>
                <a:cubicBezTo>
                  <a:pt x="7225109" y="7328691"/>
                  <a:pt x="7189209" y="7234059"/>
                  <a:pt x="7202714" y="7405293"/>
                </a:cubicBezTo>
                <a:cubicBezTo>
                  <a:pt x="7216219" y="7576527"/>
                  <a:pt x="7216226" y="7649653"/>
                  <a:pt x="7202714" y="7779055"/>
                </a:cubicBezTo>
                <a:cubicBezTo>
                  <a:pt x="7189202" y="7908457"/>
                  <a:pt x="7197669" y="8321942"/>
                  <a:pt x="7202714" y="8458621"/>
                </a:cubicBezTo>
                <a:cubicBezTo>
                  <a:pt x="7207759" y="8595300"/>
                  <a:pt x="7189088" y="8720115"/>
                  <a:pt x="7202714" y="8934318"/>
                </a:cubicBezTo>
                <a:cubicBezTo>
                  <a:pt x="7216340" y="9148521"/>
                  <a:pt x="7206351" y="9870945"/>
                  <a:pt x="7202714" y="10259472"/>
                </a:cubicBezTo>
                <a:cubicBezTo>
                  <a:pt x="7206241" y="10295136"/>
                  <a:pt x="7175985" y="10327764"/>
                  <a:pt x="7136737" y="10325449"/>
                </a:cubicBezTo>
                <a:cubicBezTo>
                  <a:pt x="6778258" y="10332143"/>
                  <a:pt x="6741543" y="10299130"/>
                  <a:pt x="6352525" y="10325449"/>
                </a:cubicBezTo>
                <a:cubicBezTo>
                  <a:pt x="5963507" y="10351768"/>
                  <a:pt x="5801747" y="10316977"/>
                  <a:pt x="5639021" y="10325449"/>
                </a:cubicBezTo>
                <a:cubicBezTo>
                  <a:pt x="5476295" y="10333921"/>
                  <a:pt x="5375848" y="10316706"/>
                  <a:pt x="5137640" y="10325449"/>
                </a:cubicBezTo>
                <a:cubicBezTo>
                  <a:pt x="4899432" y="10334192"/>
                  <a:pt x="4850605" y="10317926"/>
                  <a:pt x="4706967" y="10325449"/>
                </a:cubicBezTo>
                <a:cubicBezTo>
                  <a:pt x="4563329" y="10332972"/>
                  <a:pt x="4346349" y="10339915"/>
                  <a:pt x="4205586" y="10325449"/>
                </a:cubicBezTo>
                <a:cubicBezTo>
                  <a:pt x="4064823" y="10310983"/>
                  <a:pt x="3748357" y="10356866"/>
                  <a:pt x="3492082" y="10325449"/>
                </a:cubicBezTo>
                <a:cubicBezTo>
                  <a:pt x="3235807" y="10294032"/>
                  <a:pt x="3100492" y="10310423"/>
                  <a:pt x="2990700" y="10325449"/>
                </a:cubicBezTo>
                <a:cubicBezTo>
                  <a:pt x="2880908" y="10340475"/>
                  <a:pt x="2726554" y="10331564"/>
                  <a:pt x="2560027" y="10325449"/>
                </a:cubicBezTo>
                <a:cubicBezTo>
                  <a:pt x="2393500" y="10319334"/>
                  <a:pt x="2160974" y="10340483"/>
                  <a:pt x="2058646" y="10325449"/>
                </a:cubicBezTo>
                <a:cubicBezTo>
                  <a:pt x="1956318" y="10310415"/>
                  <a:pt x="1771558" y="10334539"/>
                  <a:pt x="1486557" y="10325449"/>
                </a:cubicBezTo>
                <a:cubicBezTo>
                  <a:pt x="1201556" y="10316359"/>
                  <a:pt x="1072777" y="10348752"/>
                  <a:pt x="843761" y="10325449"/>
                </a:cubicBezTo>
                <a:cubicBezTo>
                  <a:pt x="614745" y="10302146"/>
                  <a:pt x="271939" y="10290856"/>
                  <a:pt x="65977" y="10325449"/>
                </a:cubicBezTo>
                <a:cubicBezTo>
                  <a:pt x="30163" y="10327052"/>
                  <a:pt x="8205" y="10299727"/>
                  <a:pt x="0" y="10259472"/>
                </a:cubicBezTo>
                <a:cubicBezTo>
                  <a:pt x="-21484" y="9934085"/>
                  <a:pt x="-5982" y="9750731"/>
                  <a:pt x="0" y="9579906"/>
                </a:cubicBezTo>
                <a:cubicBezTo>
                  <a:pt x="5982" y="9409081"/>
                  <a:pt x="34035" y="9171866"/>
                  <a:pt x="0" y="8798404"/>
                </a:cubicBezTo>
                <a:cubicBezTo>
                  <a:pt x="-34035" y="8424942"/>
                  <a:pt x="2717" y="8464786"/>
                  <a:pt x="0" y="8220773"/>
                </a:cubicBezTo>
                <a:cubicBezTo>
                  <a:pt x="-2717" y="7976760"/>
                  <a:pt x="13284" y="7704346"/>
                  <a:pt x="0" y="7439272"/>
                </a:cubicBezTo>
                <a:cubicBezTo>
                  <a:pt x="-13284" y="7174198"/>
                  <a:pt x="16752" y="7071619"/>
                  <a:pt x="0" y="6963575"/>
                </a:cubicBezTo>
                <a:cubicBezTo>
                  <a:pt x="-16752" y="6855531"/>
                  <a:pt x="30778" y="6520432"/>
                  <a:pt x="0" y="6284009"/>
                </a:cubicBezTo>
                <a:cubicBezTo>
                  <a:pt x="-30778" y="6047586"/>
                  <a:pt x="-7424" y="6011107"/>
                  <a:pt x="0" y="5910247"/>
                </a:cubicBezTo>
                <a:cubicBezTo>
                  <a:pt x="7424" y="5809387"/>
                  <a:pt x="38624" y="5399590"/>
                  <a:pt x="0" y="5026811"/>
                </a:cubicBezTo>
                <a:cubicBezTo>
                  <a:pt x="-38624" y="4654032"/>
                  <a:pt x="31199" y="4679007"/>
                  <a:pt x="0" y="4347245"/>
                </a:cubicBezTo>
                <a:cubicBezTo>
                  <a:pt x="-31199" y="4015483"/>
                  <a:pt x="-26872" y="3788737"/>
                  <a:pt x="0" y="3463809"/>
                </a:cubicBezTo>
                <a:cubicBezTo>
                  <a:pt x="26872" y="3138881"/>
                  <a:pt x="24035" y="3037504"/>
                  <a:pt x="0" y="2886177"/>
                </a:cubicBezTo>
                <a:cubicBezTo>
                  <a:pt x="-24035" y="2734850"/>
                  <a:pt x="-22025" y="2512588"/>
                  <a:pt x="0" y="2410481"/>
                </a:cubicBezTo>
                <a:cubicBezTo>
                  <a:pt x="22025" y="2308374"/>
                  <a:pt x="8169" y="1989880"/>
                  <a:pt x="0" y="1730915"/>
                </a:cubicBezTo>
                <a:cubicBezTo>
                  <a:pt x="-8169" y="1471950"/>
                  <a:pt x="-1351" y="1262707"/>
                  <a:pt x="0" y="949413"/>
                </a:cubicBezTo>
                <a:cubicBezTo>
                  <a:pt x="1351" y="636119"/>
                  <a:pt x="6529" y="376299"/>
                  <a:pt x="0" y="65977"/>
                </a:cubicBezTo>
                <a:close/>
              </a:path>
            </a:pathLst>
          </a:custGeom>
          <a:solidFill>
            <a:schemeClr val="bg1"/>
          </a:solidFill>
          <a:ln>
            <a:solidFill>
              <a:schemeClr val="tx1"/>
            </a:solidFill>
            <a:extLst>
              <a:ext uri="{C807C97D-BFC1-408E-A445-0C87EB9F89A2}">
                <ask:lineSketchStyleProps xmlns:ask="http://schemas.microsoft.com/office/drawing/2018/sketchyshapes" sd="1219033472">
                  <a:prstGeom prst="roundRect">
                    <a:avLst>
                      <a:gd name="adj" fmla="val 916"/>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4" name="Picture 33">
            <a:extLst>
              <a:ext uri="{FF2B5EF4-FFF2-40B4-BE49-F238E27FC236}">
                <a16:creationId xmlns:a16="http://schemas.microsoft.com/office/drawing/2014/main" id="{F7150298-F4DA-0648-95A4-8DA9B83CBBA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63992" y="307633"/>
            <a:ext cx="2526022" cy="279579"/>
          </a:xfrm>
          <a:prstGeom prst="rect">
            <a:avLst/>
          </a:prstGeom>
        </p:spPr>
      </p:pic>
      <p:sp>
        <p:nvSpPr>
          <p:cNvPr id="24" name="Google Shape;66;p13">
            <a:extLst>
              <a:ext uri="{FF2B5EF4-FFF2-40B4-BE49-F238E27FC236}">
                <a16:creationId xmlns:a16="http://schemas.microsoft.com/office/drawing/2014/main" id="{4A606EC4-675E-CA4B-B12B-49BD4357F7F8}"/>
              </a:ext>
            </a:extLst>
          </p:cNvPr>
          <p:cNvSpPr txBox="1"/>
          <p:nvPr/>
        </p:nvSpPr>
        <p:spPr>
          <a:xfrm>
            <a:off x="287717" y="639191"/>
            <a:ext cx="7009487" cy="907466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lvl="0"/>
            <a:r>
              <a:rPr lang="en-GB" sz="1200" dirty="0">
                <a:latin typeface="Calibri" panose="020F0502020204030204" pitchFamily="34" charset="0"/>
                <a:ea typeface="Amatic SC"/>
                <a:cs typeface="Calibri" panose="020F0502020204030204" pitchFamily="34" charset="0"/>
                <a:sym typeface="Amatic SC"/>
              </a:rPr>
              <a:t>BUG the question below.</a:t>
            </a: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r>
              <a:rPr lang="en-GB" sz="1200" dirty="0">
                <a:latin typeface="Calibri" panose="020F0502020204030204" pitchFamily="34" charset="0"/>
                <a:ea typeface="Amatic SC"/>
                <a:cs typeface="Calibri" panose="020F0502020204030204" pitchFamily="34" charset="0"/>
                <a:sym typeface="Amatic SC"/>
              </a:rPr>
              <a:t>Assess the extent of the challenges created by urban growth in LICs/NEEs. Use a case study of a city in an LIC/NEE. </a:t>
            </a:r>
          </a:p>
          <a:p>
            <a:pPr lvl="0" algn="r"/>
            <a:r>
              <a:rPr lang="en-GB" sz="1200" dirty="0">
                <a:latin typeface="Calibri" panose="020F0502020204030204" pitchFamily="34" charset="0"/>
                <a:ea typeface="Amatic SC"/>
                <a:cs typeface="Calibri" panose="020F0502020204030204" pitchFamily="34" charset="0"/>
                <a:sym typeface="Amatic SC"/>
              </a:rPr>
              <a:t>[9 marks] [+ 3 </a:t>
            </a:r>
            <a:r>
              <a:rPr lang="en-GB" sz="1200" dirty="0" err="1">
                <a:latin typeface="Calibri" panose="020F0502020204030204" pitchFamily="34" charset="0"/>
                <a:ea typeface="Amatic SC"/>
                <a:cs typeface="Calibri" panose="020F0502020204030204" pitchFamily="34" charset="0"/>
                <a:sym typeface="Amatic SC"/>
              </a:rPr>
              <a:t>SPaG</a:t>
            </a:r>
            <a:r>
              <a:rPr lang="en-GB" sz="1200" dirty="0">
                <a:latin typeface="Calibri" panose="020F0502020204030204" pitchFamily="34" charset="0"/>
                <a:ea typeface="Amatic SC"/>
                <a:cs typeface="Calibri" panose="020F0502020204030204" pitchFamily="34" charset="0"/>
                <a:sym typeface="Amatic SC"/>
              </a:rPr>
              <a:t> marks]</a:t>
            </a:r>
          </a:p>
          <a:p>
            <a:pPr lvl="0" algn="r"/>
            <a:endParaRPr lang="en-GB" sz="1200" dirty="0">
              <a:latin typeface="Calibri" panose="020F0502020204030204" pitchFamily="34" charset="0"/>
              <a:ea typeface="Amatic SC"/>
              <a:cs typeface="Calibri" panose="020F0502020204030204" pitchFamily="34" charset="0"/>
              <a:sym typeface="Amatic SC"/>
            </a:endParaRPr>
          </a:p>
          <a:p>
            <a:pPr lvl="0"/>
            <a:r>
              <a:rPr lang="en-GB" sz="1200" b="1" dirty="0">
                <a:latin typeface="Calibri" panose="020F0502020204030204" pitchFamily="34" charset="0"/>
                <a:ea typeface="Amatic SC"/>
                <a:cs typeface="Calibri" panose="020F0502020204030204" pitchFamily="34" charset="0"/>
                <a:sym typeface="Amatic SC"/>
              </a:rPr>
              <a:t>PEEL Draft </a:t>
            </a:r>
          </a:p>
          <a:p>
            <a:pPr lvl="0"/>
            <a:endParaRPr lang="en-GB" sz="1200" dirty="0">
              <a:latin typeface="Calibri" panose="020F0502020204030204" pitchFamily="34" charset="0"/>
              <a:ea typeface="Amatic SC"/>
              <a:cs typeface="Calibri" panose="020F0502020204030204" pitchFamily="34" charset="0"/>
              <a:sym typeface="Amatic SC"/>
            </a:endParaRPr>
          </a:p>
          <a:p>
            <a:pPr lvl="0"/>
            <a:r>
              <a:rPr lang="en-GB" sz="1200" dirty="0">
                <a:latin typeface="Calibri" panose="020F0502020204030204" pitchFamily="34" charset="0"/>
                <a:ea typeface="Amatic SC"/>
                <a:cs typeface="Calibri" panose="020F0502020204030204" pitchFamily="34" charset="0"/>
                <a:sym typeface="Amatic SC"/>
              </a:rPr>
              <a:t>Point: Make three points about evidence of challenges created by urban growth in LICs/NEE.</a:t>
            </a:r>
          </a:p>
          <a:p>
            <a:pPr lvl="0"/>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r>
              <a:rPr lang="en-GB" sz="1200" dirty="0">
                <a:latin typeface="Calibri" panose="020F0502020204030204" pitchFamily="34" charset="0"/>
                <a:ea typeface="Amatic SC"/>
                <a:cs typeface="Calibri" panose="020F0502020204030204" pitchFamily="34" charset="0"/>
              </a:rPr>
              <a:t> </a:t>
            </a:r>
            <a:endParaRPr lang="en-GB" dirty="0">
              <a:latin typeface="Calibri" panose="020F0502020204030204" pitchFamily="34" charset="0"/>
              <a:ea typeface="Amatic SC"/>
              <a:cs typeface="Calibri" panose="020F0502020204030204" pitchFamily="34" charset="0"/>
              <a:sym typeface="Amatic SC"/>
            </a:endParaRPr>
          </a:p>
          <a:p>
            <a:pPr lvl="0"/>
            <a:endParaRPr lang="en-GB" dirty="0">
              <a:latin typeface="Calibri" panose="020F0502020204030204" pitchFamily="34" charset="0"/>
              <a:ea typeface="Amatic SC"/>
              <a:cs typeface="Calibri" panose="020F0502020204030204" pitchFamily="34" charset="0"/>
              <a:sym typeface="Amatic SC"/>
            </a:endParaRPr>
          </a:p>
          <a:p>
            <a:pPr lvl="0"/>
            <a:r>
              <a:rPr lang="en-GB" sz="1200" dirty="0">
                <a:latin typeface="Calibri" panose="020F0502020204030204" pitchFamily="34" charset="0"/>
                <a:ea typeface="Amatic SC"/>
                <a:cs typeface="Calibri" panose="020F0502020204030204" pitchFamily="34" charset="0"/>
                <a:sym typeface="Amatic SC"/>
              </a:rPr>
              <a:t>Evidence: Identify one piece of evidence to support each point </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400" dirty="0">
                <a:latin typeface="Calibri" panose="020F0502020204030204" pitchFamily="34" charset="0"/>
                <a:ea typeface="Amatic SC"/>
                <a:cs typeface="Calibri" panose="020F0502020204030204" pitchFamily="34" charset="0"/>
                <a:sym typeface="Amatic SC"/>
              </a:rPr>
              <a:t>_________________________________________________________________________</a:t>
            </a:r>
            <a:br>
              <a:rPr lang="en-GB" sz="1400" dirty="0">
                <a:latin typeface="Calibri" panose="020F0502020204030204" pitchFamily="34" charset="0"/>
                <a:ea typeface="Amatic SC"/>
                <a:cs typeface="Calibri" panose="020F0502020204030204" pitchFamily="34" charset="0"/>
                <a:sym typeface="Amatic SC"/>
              </a:rPr>
            </a:br>
            <a:endParaRPr lang="en-GB" sz="14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400" dirty="0">
                <a:latin typeface="Calibri" panose="020F0502020204030204" pitchFamily="34" charset="0"/>
                <a:ea typeface="Amatic SC"/>
                <a:cs typeface="Calibri" panose="020F0502020204030204" pitchFamily="34" charset="0"/>
                <a:sym typeface="Amatic SC"/>
              </a:rPr>
              <a:t>_________________________________________________________________________</a:t>
            </a:r>
            <a:br>
              <a:rPr lang="en-GB" sz="1400" dirty="0">
                <a:latin typeface="Calibri" panose="020F0502020204030204" pitchFamily="34" charset="0"/>
                <a:ea typeface="Amatic SC"/>
                <a:cs typeface="Calibri" panose="020F0502020204030204" pitchFamily="34" charset="0"/>
                <a:sym typeface="Amatic SC"/>
              </a:rPr>
            </a:br>
            <a:endParaRPr lang="en-GB" sz="14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400" dirty="0">
                <a:latin typeface="Calibri" panose="020F0502020204030204" pitchFamily="34" charset="0"/>
                <a:ea typeface="Amatic SC"/>
                <a:cs typeface="Calibri" panose="020F0502020204030204" pitchFamily="34" charset="0"/>
                <a:sym typeface="Amatic SC"/>
              </a:rPr>
              <a:t>_________________________________________________________________________</a:t>
            </a:r>
          </a:p>
          <a:p>
            <a:pPr marL="171450" lvl="0" indent="-171450">
              <a:buFont typeface="Arial" panose="020B0604020202020204" pitchFamily="34" charset="0"/>
              <a:buChar char="•"/>
            </a:pPr>
            <a:endParaRPr lang="en-GB" dirty="0">
              <a:latin typeface="Calibri" panose="020F0502020204030204" pitchFamily="34" charset="0"/>
              <a:cs typeface="Calibri" panose="020F0502020204030204" pitchFamily="34" charset="0"/>
              <a:sym typeface="Amatic SC"/>
            </a:endParaRPr>
          </a:p>
          <a:p>
            <a:pPr lvl="0"/>
            <a:r>
              <a:rPr lang="en-GB" sz="1200" dirty="0">
                <a:latin typeface="Calibri" panose="020F0502020204030204" pitchFamily="34" charset="0"/>
                <a:ea typeface="Amatic SC"/>
                <a:cs typeface="Calibri" panose="020F0502020204030204" pitchFamily="34" charset="0"/>
                <a:sym typeface="Amatic SC"/>
              </a:rPr>
              <a:t>Explanation: Explain how the evidence produces challenges. </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400" dirty="0">
                <a:latin typeface="Calibri" panose="020F0502020204030204" pitchFamily="34" charset="0"/>
                <a:ea typeface="Amatic SC"/>
                <a:cs typeface="Calibri" panose="020F0502020204030204" pitchFamily="34" charset="0"/>
                <a:sym typeface="Amatic SC"/>
              </a:rPr>
              <a:t>_________________________________________________________________________</a:t>
            </a:r>
            <a:br>
              <a:rPr lang="en-GB" sz="1400" dirty="0">
                <a:latin typeface="Calibri" panose="020F0502020204030204" pitchFamily="34" charset="0"/>
                <a:ea typeface="Amatic SC"/>
                <a:cs typeface="Calibri" panose="020F0502020204030204" pitchFamily="34" charset="0"/>
                <a:sym typeface="Amatic SC"/>
              </a:rPr>
            </a:br>
            <a:endParaRPr lang="en-GB" sz="14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400" dirty="0">
                <a:latin typeface="Calibri" panose="020F0502020204030204" pitchFamily="34" charset="0"/>
                <a:ea typeface="Amatic SC"/>
                <a:cs typeface="Calibri" panose="020F0502020204030204" pitchFamily="34" charset="0"/>
                <a:sym typeface="Amatic SC"/>
              </a:rPr>
              <a:t>_________________________________________________________________________</a:t>
            </a:r>
            <a:br>
              <a:rPr lang="en-GB" sz="1400" dirty="0">
                <a:latin typeface="Calibri" panose="020F0502020204030204" pitchFamily="34" charset="0"/>
                <a:ea typeface="Amatic SC"/>
                <a:cs typeface="Calibri" panose="020F0502020204030204" pitchFamily="34" charset="0"/>
                <a:sym typeface="Amatic SC"/>
              </a:rPr>
            </a:br>
            <a:endParaRPr lang="en-GB" sz="14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400" dirty="0">
                <a:latin typeface="Calibri" panose="020F0502020204030204" pitchFamily="34" charset="0"/>
                <a:ea typeface="Amatic SC"/>
                <a:cs typeface="Calibri" panose="020F0502020204030204" pitchFamily="34" charset="0"/>
                <a:sym typeface="Amatic SC"/>
              </a:rPr>
              <a:t>_________________________________________________________________________</a:t>
            </a:r>
          </a:p>
          <a:p>
            <a:pPr marL="171450" lvl="0" indent="-171450">
              <a:buFont typeface="Arial" panose="020B0604020202020204" pitchFamily="34" charset="0"/>
              <a:buChar char="•"/>
            </a:pPr>
            <a:endParaRPr lang="en-GB" dirty="0">
              <a:latin typeface="Calibri" panose="020F0502020204030204" pitchFamily="34" charset="0"/>
              <a:cs typeface="Calibri" panose="020F0502020204030204" pitchFamily="34" charset="0"/>
              <a:sym typeface="Amatic SC"/>
            </a:endParaRPr>
          </a:p>
          <a:p>
            <a:pPr lvl="0"/>
            <a:r>
              <a:rPr lang="en-GB" sz="1200" dirty="0">
                <a:latin typeface="Calibri" panose="020F0502020204030204" pitchFamily="34" charset="0"/>
                <a:cs typeface="Calibri" panose="020F0502020204030204" pitchFamily="34" charset="0"/>
                <a:sym typeface="Amatic SC"/>
              </a:rPr>
              <a:t>Link back to the question</a:t>
            </a:r>
            <a:br>
              <a:rPr lang="en-GB" dirty="0">
                <a:latin typeface="Calibri" panose="020F0502020204030204" pitchFamily="34" charset="0"/>
                <a:cs typeface="Calibri" panose="020F0502020204030204" pitchFamily="34" charset="0"/>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400" dirty="0">
                <a:latin typeface="Calibri" panose="020F0502020204030204" pitchFamily="34" charset="0"/>
                <a:ea typeface="Amatic SC"/>
                <a:cs typeface="Calibri" panose="020F0502020204030204" pitchFamily="34" charset="0"/>
                <a:sym typeface="Amatic SC"/>
              </a:rPr>
              <a:t>_________________________________________________________________________</a:t>
            </a:r>
            <a:br>
              <a:rPr lang="en-GB" sz="1400" dirty="0">
                <a:latin typeface="Calibri" panose="020F0502020204030204" pitchFamily="34" charset="0"/>
                <a:ea typeface="Amatic SC"/>
                <a:cs typeface="Calibri" panose="020F0502020204030204" pitchFamily="34" charset="0"/>
                <a:sym typeface="Amatic SC"/>
              </a:rPr>
            </a:br>
            <a:endParaRPr lang="en-GB" sz="14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400" dirty="0">
                <a:latin typeface="Calibri" panose="020F0502020204030204" pitchFamily="34" charset="0"/>
                <a:ea typeface="Amatic SC"/>
                <a:cs typeface="Calibri" panose="020F0502020204030204" pitchFamily="34" charset="0"/>
                <a:sym typeface="Amatic SC"/>
              </a:rPr>
              <a:t>_________________________________________________________________________</a:t>
            </a:r>
            <a:br>
              <a:rPr lang="en-GB" sz="1400" dirty="0">
                <a:latin typeface="Calibri" panose="020F0502020204030204" pitchFamily="34" charset="0"/>
                <a:ea typeface="Amatic SC"/>
                <a:cs typeface="Calibri" panose="020F0502020204030204" pitchFamily="34" charset="0"/>
                <a:sym typeface="Amatic SC"/>
              </a:rPr>
            </a:br>
            <a:endParaRPr lang="en-GB" sz="14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400" dirty="0">
                <a:latin typeface="Calibri" panose="020F0502020204030204" pitchFamily="34" charset="0"/>
                <a:ea typeface="Amatic SC"/>
                <a:cs typeface="Calibri" panose="020F0502020204030204" pitchFamily="34" charset="0"/>
                <a:sym typeface="Amatic SC"/>
              </a:rPr>
              <a:t>_________________________________________________________________________</a:t>
            </a:r>
          </a:p>
          <a:p>
            <a:pPr lvl="0"/>
            <a:endParaRPr dirty="0">
              <a:latin typeface="Calibri" panose="020F0502020204030204" pitchFamily="34" charset="0"/>
              <a:cs typeface="Calibri" panose="020F0502020204030204" pitchFamily="34" charset="0"/>
            </a:endParaRPr>
          </a:p>
          <a:p>
            <a:pPr>
              <a:buSzPts val="1100"/>
            </a:pPr>
            <a:endParaRPr lang="en-GB" sz="1600" dirty="0">
              <a:latin typeface="Calibri" panose="020F0502020204030204" pitchFamily="34" charset="0"/>
              <a:cs typeface="Calibri" panose="020F0502020204030204" pitchFamily="34" charset="0"/>
            </a:endParaRPr>
          </a:p>
        </p:txBody>
      </p:sp>
      <p:sp>
        <p:nvSpPr>
          <p:cNvPr id="33" name="Google Shape;56;p13">
            <a:extLst>
              <a:ext uri="{FF2B5EF4-FFF2-40B4-BE49-F238E27FC236}">
                <a16:creationId xmlns:a16="http://schemas.microsoft.com/office/drawing/2014/main" id="{C7E13791-5ED7-E249-A8DF-2F2029E9AD56}"/>
              </a:ext>
            </a:extLst>
          </p:cNvPr>
          <p:cNvSpPr txBox="1"/>
          <p:nvPr/>
        </p:nvSpPr>
        <p:spPr>
          <a:xfrm>
            <a:off x="104098" y="70932"/>
            <a:ext cx="2852159" cy="493284"/>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2400" b="1" dirty="0">
                <a:solidFill>
                  <a:schemeClr val="accent6">
                    <a:lumMod val="50000"/>
                  </a:schemeClr>
                </a:solidFill>
                <a:latin typeface="Amatic SC"/>
                <a:ea typeface="Amatic SC"/>
                <a:cs typeface="Amatic SC"/>
                <a:sym typeface="Amatic SC"/>
              </a:rPr>
              <a:t>Urban Issues and Challenges</a:t>
            </a:r>
            <a:endParaRPr lang="en-GB" sz="1100" b="1" dirty="0">
              <a:latin typeface="Amatic SC"/>
              <a:ea typeface="Amatic SC"/>
              <a:cs typeface="Amatic SC"/>
              <a:sym typeface="Amatic SC"/>
            </a:endParaRPr>
          </a:p>
        </p:txBody>
      </p:sp>
      <p:sp>
        <p:nvSpPr>
          <p:cNvPr id="38" name="Rectangle 37">
            <a:extLst>
              <a:ext uri="{FF2B5EF4-FFF2-40B4-BE49-F238E27FC236}">
                <a16:creationId xmlns:a16="http://schemas.microsoft.com/office/drawing/2014/main" id="{2D537615-7395-5941-904A-42131F05C67E}"/>
              </a:ext>
            </a:extLst>
          </p:cNvPr>
          <p:cNvSpPr/>
          <p:nvPr/>
        </p:nvSpPr>
        <p:spPr>
          <a:xfrm>
            <a:off x="2891455" y="74975"/>
            <a:ext cx="1194558" cy="523220"/>
          </a:xfrm>
          <a:prstGeom prst="rect">
            <a:avLst/>
          </a:prstGeom>
        </p:spPr>
        <p:txBody>
          <a:bodyPr wrap="none">
            <a:spAutoFit/>
          </a:bodyPr>
          <a:lstStyle/>
          <a:p>
            <a:r>
              <a:rPr lang="en" sz="2400" b="1" dirty="0">
                <a:latin typeface="Amatic SC"/>
                <a:ea typeface="Amatic SC"/>
                <a:cs typeface="Amatic SC"/>
                <a:sym typeface="Amatic SC"/>
              </a:rPr>
              <a:t>Re-Write</a:t>
            </a:r>
            <a:r>
              <a:rPr lang="en" sz="2800" b="1" dirty="0">
                <a:latin typeface="Amatic SC"/>
                <a:ea typeface="Amatic SC"/>
                <a:cs typeface="Amatic SC"/>
                <a:sym typeface="Amatic SC"/>
              </a:rPr>
              <a:t> it</a:t>
            </a:r>
            <a:endParaRPr lang="en-GB" sz="2800" dirty="0"/>
          </a:p>
        </p:txBody>
      </p:sp>
      <p:sp>
        <p:nvSpPr>
          <p:cNvPr id="7" name="Rounded Rectangle 6">
            <a:extLst>
              <a:ext uri="{FF2B5EF4-FFF2-40B4-BE49-F238E27FC236}">
                <a16:creationId xmlns:a16="http://schemas.microsoft.com/office/drawing/2014/main" id="{A7A2BA04-FC24-B24A-EABF-C3DC5084200C}"/>
              </a:ext>
            </a:extLst>
          </p:cNvPr>
          <p:cNvSpPr/>
          <p:nvPr/>
        </p:nvSpPr>
        <p:spPr>
          <a:xfrm>
            <a:off x="422143" y="1188068"/>
            <a:ext cx="1991186" cy="874438"/>
          </a:xfrm>
          <a:prstGeom prst="roundRect">
            <a:avLst>
              <a:gd name="adj" fmla="val 9505"/>
            </a:avLst>
          </a:prstGeom>
          <a:no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a:extLst>
              <a:ext uri="{FF2B5EF4-FFF2-40B4-BE49-F238E27FC236}">
                <a16:creationId xmlns:a16="http://schemas.microsoft.com/office/drawing/2014/main" id="{2A4A5127-AEA1-E117-3C36-DCBB1E5342EF}"/>
              </a:ext>
            </a:extLst>
          </p:cNvPr>
          <p:cNvSpPr/>
          <p:nvPr/>
        </p:nvSpPr>
        <p:spPr>
          <a:xfrm>
            <a:off x="422143" y="1005734"/>
            <a:ext cx="1991186" cy="364672"/>
          </a:xfrm>
          <a:prstGeom prst="roundRect">
            <a:avLst/>
          </a:prstGeom>
          <a:solidFill>
            <a:srgbClr val="81A032"/>
          </a:solid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Box</a:t>
            </a:r>
          </a:p>
        </p:txBody>
      </p:sp>
      <p:sp>
        <p:nvSpPr>
          <p:cNvPr id="8" name="Rounded Rectangle 7">
            <a:extLst>
              <a:ext uri="{FF2B5EF4-FFF2-40B4-BE49-F238E27FC236}">
                <a16:creationId xmlns:a16="http://schemas.microsoft.com/office/drawing/2014/main" id="{0A39557D-0DD3-F726-42CA-5D9D015A8D5A}"/>
              </a:ext>
            </a:extLst>
          </p:cNvPr>
          <p:cNvSpPr/>
          <p:nvPr/>
        </p:nvSpPr>
        <p:spPr>
          <a:xfrm>
            <a:off x="2787650" y="1189549"/>
            <a:ext cx="1987549" cy="874438"/>
          </a:xfrm>
          <a:prstGeom prst="roundRect">
            <a:avLst>
              <a:gd name="adj" fmla="val 4814"/>
            </a:avLst>
          </a:prstGeom>
          <a:no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a:extLst>
              <a:ext uri="{FF2B5EF4-FFF2-40B4-BE49-F238E27FC236}">
                <a16:creationId xmlns:a16="http://schemas.microsoft.com/office/drawing/2014/main" id="{54454EAB-9E35-644E-7D6D-EBFB90278FF0}"/>
              </a:ext>
            </a:extLst>
          </p:cNvPr>
          <p:cNvSpPr/>
          <p:nvPr/>
        </p:nvSpPr>
        <p:spPr>
          <a:xfrm>
            <a:off x="5151242" y="1188068"/>
            <a:ext cx="1992421" cy="874438"/>
          </a:xfrm>
          <a:prstGeom prst="roundRect">
            <a:avLst>
              <a:gd name="adj" fmla="val 4911"/>
            </a:avLst>
          </a:prstGeom>
          <a:no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a:extLst>
              <a:ext uri="{FF2B5EF4-FFF2-40B4-BE49-F238E27FC236}">
                <a16:creationId xmlns:a16="http://schemas.microsoft.com/office/drawing/2014/main" id="{BABA45DA-809F-0AA4-04EA-E2A477D518C2}"/>
              </a:ext>
            </a:extLst>
          </p:cNvPr>
          <p:cNvSpPr/>
          <p:nvPr/>
        </p:nvSpPr>
        <p:spPr>
          <a:xfrm>
            <a:off x="5151330" y="1005733"/>
            <a:ext cx="1991186" cy="364672"/>
          </a:xfrm>
          <a:prstGeom prst="roundRect">
            <a:avLst/>
          </a:prstGeom>
          <a:solidFill>
            <a:srgbClr val="81A032"/>
          </a:solid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Glance</a:t>
            </a:r>
          </a:p>
        </p:txBody>
      </p:sp>
      <p:sp>
        <p:nvSpPr>
          <p:cNvPr id="10" name="Rectangle 9">
            <a:extLst>
              <a:ext uri="{FF2B5EF4-FFF2-40B4-BE49-F238E27FC236}">
                <a16:creationId xmlns:a16="http://schemas.microsoft.com/office/drawing/2014/main" id="{AD440091-FA6E-BEAA-916A-0E51F4DFEE86}"/>
              </a:ext>
            </a:extLst>
          </p:cNvPr>
          <p:cNvSpPr/>
          <p:nvPr/>
        </p:nvSpPr>
        <p:spPr>
          <a:xfrm>
            <a:off x="422143" y="1314450"/>
            <a:ext cx="1991186" cy="55955"/>
          </a:xfrm>
          <a:prstGeom prst="rect">
            <a:avLst/>
          </a:prstGeom>
          <a:solidFill>
            <a:srgbClr val="81A032"/>
          </a:solid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46A104F-6713-6649-E988-1752F2DBA1BC}"/>
              </a:ext>
            </a:extLst>
          </p:cNvPr>
          <p:cNvSpPr/>
          <p:nvPr/>
        </p:nvSpPr>
        <p:spPr>
          <a:xfrm>
            <a:off x="5151272" y="1323711"/>
            <a:ext cx="1991186" cy="55955"/>
          </a:xfrm>
          <a:prstGeom prst="rect">
            <a:avLst/>
          </a:prstGeom>
          <a:solidFill>
            <a:srgbClr val="81A032"/>
          </a:solid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a:extLst>
              <a:ext uri="{FF2B5EF4-FFF2-40B4-BE49-F238E27FC236}">
                <a16:creationId xmlns:a16="http://schemas.microsoft.com/office/drawing/2014/main" id="{3BBE43A2-A0CD-66A1-AA1C-89F3E5394CA7}"/>
              </a:ext>
            </a:extLst>
          </p:cNvPr>
          <p:cNvSpPr/>
          <p:nvPr/>
        </p:nvSpPr>
        <p:spPr>
          <a:xfrm>
            <a:off x="2788559" y="1001922"/>
            <a:ext cx="1985907" cy="364672"/>
          </a:xfrm>
          <a:prstGeom prst="roundRect">
            <a:avLst/>
          </a:prstGeom>
          <a:solidFill>
            <a:srgbClr val="81A032"/>
          </a:solid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Underline</a:t>
            </a:r>
          </a:p>
        </p:txBody>
      </p:sp>
      <p:sp>
        <p:nvSpPr>
          <p:cNvPr id="21" name="TextBox 20">
            <a:extLst>
              <a:ext uri="{FF2B5EF4-FFF2-40B4-BE49-F238E27FC236}">
                <a16:creationId xmlns:a16="http://schemas.microsoft.com/office/drawing/2014/main" id="{DC5D005E-4641-8BE2-8EB4-B1668068478F}"/>
              </a:ext>
            </a:extLst>
          </p:cNvPr>
          <p:cNvSpPr txBox="1"/>
          <p:nvPr/>
        </p:nvSpPr>
        <p:spPr>
          <a:xfrm>
            <a:off x="421036" y="1368775"/>
            <a:ext cx="1967241" cy="400110"/>
          </a:xfrm>
          <a:prstGeom prst="rect">
            <a:avLst/>
          </a:prstGeom>
          <a:noFill/>
        </p:spPr>
        <p:txBody>
          <a:bodyPr wrap="square">
            <a:spAutoFit/>
          </a:bodyPr>
          <a:lstStyle/>
          <a:p>
            <a:pPr lvl="0"/>
            <a:r>
              <a:rPr lang="en-GB" sz="1000" dirty="0">
                <a:latin typeface="Calibri" panose="020F0502020204030204" pitchFamily="34" charset="0"/>
                <a:ea typeface="Amatic SC"/>
                <a:cs typeface="Calibri" panose="020F0502020204030204" pitchFamily="34" charset="0"/>
                <a:sym typeface="Amatic SC"/>
              </a:rPr>
              <a:t>Draw a box around the command word. </a:t>
            </a:r>
          </a:p>
        </p:txBody>
      </p:sp>
      <p:sp>
        <p:nvSpPr>
          <p:cNvPr id="35" name="TextBox 34">
            <a:extLst>
              <a:ext uri="{FF2B5EF4-FFF2-40B4-BE49-F238E27FC236}">
                <a16:creationId xmlns:a16="http://schemas.microsoft.com/office/drawing/2014/main" id="{533567EC-1601-ED66-392A-25747CAE86C4}"/>
              </a:ext>
            </a:extLst>
          </p:cNvPr>
          <p:cNvSpPr txBox="1"/>
          <p:nvPr/>
        </p:nvSpPr>
        <p:spPr>
          <a:xfrm>
            <a:off x="2762598" y="1386884"/>
            <a:ext cx="1967241" cy="707886"/>
          </a:xfrm>
          <a:prstGeom prst="rect">
            <a:avLst/>
          </a:prstGeom>
          <a:noFill/>
        </p:spPr>
        <p:txBody>
          <a:bodyPr wrap="square">
            <a:spAutoFit/>
          </a:bodyPr>
          <a:lstStyle/>
          <a:p>
            <a:pPr lvl="0"/>
            <a:r>
              <a:rPr lang="en-GB" sz="1000" dirty="0">
                <a:latin typeface="Calibri" panose="020F0502020204030204" pitchFamily="34" charset="0"/>
                <a:ea typeface="Amatic SC"/>
                <a:cs typeface="Calibri" panose="020F0502020204030204" pitchFamily="34" charset="0"/>
                <a:sym typeface="Amatic SC"/>
              </a:rPr>
              <a:t>Underline words to pick out the content and focus, evidence required and any links or connections required. </a:t>
            </a:r>
          </a:p>
        </p:txBody>
      </p:sp>
      <p:sp>
        <p:nvSpPr>
          <p:cNvPr id="11" name="Rectangle 10">
            <a:extLst>
              <a:ext uri="{FF2B5EF4-FFF2-40B4-BE49-F238E27FC236}">
                <a16:creationId xmlns:a16="http://schemas.microsoft.com/office/drawing/2014/main" id="{D567BD96-157B-EC4B-D761-7CE7DD313F30}"/>
              </a:ext>
            </a:extLst>
          </p:cNvPr>
          <p:cNvSpPr/>
          <p:nvPr/>
        </p:nvSpPr>
        <p:spPr>
          <a:xfrm>
            <a:off x="2791825" y="1334950"/>
            <a:ext cx="1982641" cy="45719"/>
          </a:xfrm>
          <a:prstGeom prst="rect">
            <a:avLst/>
          </a:prstGeom>
          <a:solidFill>
            <a:srgbClr val="81A032"/>
          </a:solid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a:extLst>
              <a:ext uri="{FF2B5EF4-FFF2-40B4-BE49-F238E27FC236}">
                <a16:creationId xmlns:a16="http://schemas.microsoft.com/office/drawing/2014/main" id="{1055D90D-79EF-8612-3082-EC71D74970A4}"/>
              </a:ext>
            </a:extLst>
          </p:cNvPr>
          <p:cNvSpPr txBox="1"/>
          <p:nvPr/>
        </p:nvSpPr>
        <p:spPr>
          <a:xfrm>
            <a:off x="5104160" y="1400522"/>
            <a:ext cx="1967241" cy="553998"/>
          </a:xfrm>
          <a:prstGeom prst="rect">
            <a:avLst/>
          </a:prstGeom>
          <a:noFill/>
        </p:spPr>
        <p:txBody>
          <a:bodyPr wrap="square">
            <a:spAutoFit/>
          </a:bodyPr>
          <a:lstStyle/>
          <a:p>
            <a:pPr lvl="0"/>
            <a:r>
              <a:rPr lang="en-GB" sz="1000" dirty="0">
                <a:latin typeface="Calibri" panose="020F0502020204030204" pitchFamily="34" charset="0"/>
                <a:ea typeface="Amatic SC"/>
                <a:cs typeface="Calibri" panose="020F0502020204030204" pitchFamily="34" charset="0"/>
                <a:sym typeface="Amatic SC"/>
              </a:rPr>
              <a:t>Glance back at the question to make sure you include everything in your answer. </a:t>
            </a:r>
          </a:p>
        </p:txBody>
      </p:sp>
    </p:spTree>
    <p:extLst>
      <p:ext uri="{BB962C8B-B14F-4D97-AF65-F5344CB8AC3E}">
        <p14:creationId xmlns:p14="http://schemas.microsoft.com/office/powerpoint/2010/main" val="1763059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3186" y="0"/>
            <a:ext cx="7589400" cy="10698163"/>
          </a:xfrm>
          <a:prstGeom prst="frame">
            <a:avLst>
              <a:gd name="adj1" fmla="val 12500"/>
            </a:avLst>
          </a:prstGeom>
          <a:solidFill>
            <a:srgbClr val="EEEEE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ounded Rectangle 1">
            <a:extLst>
              <a:ext uri="{FF2B5EF4-FFF2-40B4-BE49-F238E27FC236}">
                <a16:creationId xmlns:a16="http://schemas.microsoft.com/office/drawing/2014/main" id="{5BDA5F21-EB73-834A-B68E-98485260B0CD}"/>
              </a:ext>
            </a:extLst>
          </p:cNvPr>
          <p:cNvSpPr/>
          <p:nvPr/>
        </p:nvSpPr>
        <p:spPr>
          <a:xfrm>
            <a:off x="193562" y="169627"/>
            <a:ext cx="7202714" cy="10325449"/>
          </a:xfrm>
          <a:custGeom>
            <a:avLst/>
            <a:gdLst>
              <a:gd name="connsiteX0" fmla="*/ 0 w 7202714"/>
              <a:gd name="connsiteY0" fmla="*/ 65977 h 10325449"/>
              <a:gd name="connsiteX1" fmla="*/ 65977 w 7202714"/>
              <a:gd name="connsiteY1" fmla="*/ 0 h 10325449"/>
              <a:gd name="connsiteX2" fmla="*/ 779481 w 7202714"/>
              <a:gd name="connsiteY2" fmla="*/ 0 h 10325449"/>
              <a:gd name="connsiteX3" fmla="*/ 1280862 w 7202714"/>
              <a:gd name="connsiteY3" fmla="*/ 0 h 10325449"/>
              <a:gd name="connsiteX4" fmla="*/ 1994366 w 7202714"/>
              <a:gd name="connsiteY4" fmla="*/ 0 h 10325449"/>
              <a:gd name="connsiteX5" fmla="*/ 2566455 w 7202714"/>
              <a:gd name="connsiteY5" fmla="*/ 0 h 10325449"/>
              <a:gd name="connsiteX6" fmla="*/ 3067836 w 7202714"/>
              <a:gd name="connsiteY6" fmla="*/ 0 h 10325449"/>
              <a:gd name="connsiteX7" fmla="*/ 3498510 w 7202714"/>
              <a:gd name="connsiteY7" fmla="*/ 0 h 10325449"/>
              <a:gd name="connsiteX8" fmla="*/ 3999891 w 7202714"/>
              <a:gd name="connsiteY8" fmla="*/ 0 h 10325449"/>
              <a:gd name="connsiteX9" fmla="*/ 4501272 w 7202714"/>
              <a:gd name="connsiteY9" fmla="*/ 0 h 10325449"/>
              <a:gd name="connsiteX10" fmla="*/ 5144068 w 7202714"/>
              <a:gd name="connsiteY10" fmla="*/ 0 h 10325449"/>
              <a:gd name="connsiteX11" fmla="*/ 5786865 w 7202714"/>
              <a:gd name="connsiteY11" fmla="*/ 0 h 10325449"/>
              <a:gd name="connsiteX12" fmla="*/ 6358953 w 7202714"/>
              <a:gd name="connsiteY12" fmla="*/ 0 h 10325449"/>
              <a:gd name="connsiteX13" fmla="*/ 7136737 w 7202714"/>
              <a:gd name="connsiteY13" fmla="*/ 0 h 10325449"/>
              <a:gd name="connsiteX14" fmla="*/ 7202714 w 7202714"/>
              <a:gd name="connsiteY14" fmla="*/ 65977 h 10325449"/>
              <a:gd name="connsiteX15" fmla="*/ 7202714 w 7202714"/>
              <a:gd name="connsiteY15" fmla="*/ 439738 h 10325449"/>
              <a:gd name="connsiteX16" fmla="*/ 7202714 w 7202714"/>
              <a:gd name="connsiteY16" fmla="*/ 1221240 h 10325449"/>
              <a:gd name="connsiteX17" fmla="*/ 7202714 w 7202714"/>
              <a:gd name="connsiteY17" fmla="*/ 2104676 h 10325449"/>
              <a:gd name="connsiteX18" fmla="*/ 7202714 w 7202714"/>
              <a:gd name="connsiteY18" fmla="*/ 2478437 h 10325449"/>
              <a:gd name="connsiteX19" fmla="*/ 7202714 w 7202714"/>
              <a:gd name="connsiteY19" fmla="*/ 3361874 h 10325449"/>
              <a:gd name="connsiteX20" fmla="*/ 7202714 w 7202714"/>
              <a:gd name="connsiteY20" fmla="*/ 4245310 h 10325449"/>
              <a:gd name="connsiteX21" fmla="*/ 7202714 w 7202714"/>
              <a:gd name="connsiteY21" fmla="*/ 4619071 h 10325449"/>
              <a:gd name="connsiteX22" fmla="*/ 7202714 w 7202714"/>
              <a:gd name="connsiteY22" fmla="*/ 5298638 h 10325449"/>
              <a:gd name="connsiteX23" fmla="*/ 7202714 w 7202714"/>
              <a:gd name="connsiteY23" fmla="*/ 5876269 h 10325449"/>
              <a:gd name="connsiteX24" fmla="*/ 7202714 w 7202714"/>
              <a:gd name="connsiteY24" fmla="*/ 6453901 h 10325449"/>
              <a:gd name="connsiteX25" fmla="*/ 7202714 w 7202714"/>
              <a:gd name="connsiteY25" fmla="*/ 7031532 h 10325449"/>
              <a:gd name="connsiteX26" fmla="*/ 7202714 w 7202714"/>
              <a:gd name="connsiteY26" fmla="*/ 7405293 h 10325449"/>
              <a:gd name="connsiteX27" fmla="*/ 7202714 w 7202714"/>
              <a:gd name="connsiteY27" fmla="*/ 8288730 h 10325449"/>
              <a:gd name="connsiteX28" fmla="*/ 7202714 w 7202714"/>
              <a:gd name="connsiteY28" fmla="*/ 9172166 h 10325449"/>
              <a:gd name="connsiteX29" fmla="*/ 7202714 w 7202714"/>
              <a:gd name="connsiteY29" fmla="*/ 9545927 h 10325449"/>
              <a:gd name="connsiteX30" fmla="*/ 7202714 w 7202714"/>
              <a:gd name="connsiteY30" fmla="*/ 10259472 h 10325449"/>
              <a:gd name="connsiteX31" fmla="*/ 7136737 w 7202714"/>
              <a:gd name="connsiteY31" fmla="*/ 10325449 h 10325449"/>
              <a:gd name="connsiteX32" fmla="*/ 6423233 w 7202714"/>
              <a:gd name="connsiteY32" fmla="*/ 10325449 h 10325449"/>
              <a:gd name="connsiteX33" fmla="*/ 5921852 w 7202714"/>
              <a:gd name="connsiteY33" fmla="*/ 10325449 h 10325449"/>
              <a:gd name="connsiteX34" fmla="*/ 5420471 w 7202714"/>
              <a:gd name="connsiteY34" fmla="*/ 10325449 h 10325449"/>
              <a:gd name="connsiteX35" fmla="*/ 4706967 w 7202714"/>
              <a:gd name="connsiteY35" fmla="*/ 10325449 h 10325449"/>
              <a:gd name="connsiteX36" fmla="*/ 4276293 w 7202714"/>
              <a:gd name="connsiteY36" fmla="*/ 10325449 h 10325449"/>
              <a:gd name="connsiteX37" fmla="*/ 3704204 w 7202714"/>
              <a:gd name="connsiteY37" fmla="*/ 10325449 h 10325449"/>
              <a:gd name="connsiteX38" fmla="*/ 3061408 w 7202714"/>
              <a:gd name="connsiteY38" fmla="*/ 10325449 h 10325449"/>
              <a:gd name="connsiteX39" fmla="*/ 2560027 w 7202714"/>
              <a:gd name="connsiteY39" fmla="*/ 10325449 h 10325449"/>
              <a:gd name="connsiteX40" fmla="*/ 1775815 w 7202714"/>
              <a:gd name="connsiteY40" fmla="*/ 10325449 h 10325449"/>
              <a:gd name="connsiteX41" fmla="*/ 1345142 w 7202714"/>
              <a:gd name="connsiteY41" fmla="*/ 10325449 h 10325449"/>
              <a:gd name="connsiteX42" fmla="*/ 914468 w 7202714"/>
              <a:gd name="connsiteY42" fmla="*/ 10325449 h 10325449"/>
              <a:gd name="connsiteX43" fmla="*/ 65977 w 7202714"/>
              <a:gd name="connsiteY43" fmla="*/ 10325449 h 10325449"/>
              <a:gd name="connsiteX44" fmla="*/ 0 w 7202714"/>
              <a:gd name="connsiteY44" fmla="*/ 10259472 h 10325449"/>
              <a:gd name="connsiteX45" fmla="*/ 0 w 7202714"/>
              <a:gd name="connsiteY45" fmla="*/ 9579906 h 10325449"/>
              <a:gd name="connsiteX46" fmla="*/ 0 w 7202714"/>
              <a:gd name="connsiteY46" fmla="*/ 8696469 h 10325449"/>
              <a:gd name="connsiteX47" fmla="*/ 0 w 7202714"/>
              <a:gd name="connsiteY47" fmla="*/ 8016903 h 10325449"/>
              <a:gd name="connsiteX48" fmla="*/ 0 w 7202714"/>
              <a:gd name="connsiteY48" fmla="*/ 7643142 h 10325449"/>
              <a:gd name="connsiteX49" fmla="*/ 0 w 7202714"/>
              <a:gd name="connsiteY49" fmla="*/ 6759705 h 10325449"/>
              <a:gd name="connsiteX50" fmla="*/ 0 w 7202714"/>
              <a:gd name="connsiteY50" fmla="*/ 6080139 h 10325449"/>
              <a:gd name="connsiteX51" fmla="*/ 0 w 7202714"/>
              <a:gd name="connsiteY51" fmla="*/ 5400573 h 10325449"/>
              <a:gd name="connsiteX52" fmla="*/ 0 w 7202714"/>
              <a:gd name="connsiteY52" fmla="*/ 4924876 h 10325449"/>
              <a:gd name="connsiteX53" fmla="*/ 0 w 7202714"/>
              <a:gd name="connsiteY53" fmla="*/ 4041440 h 10325449"/>
              <a:gd name="connsiteX54" fmla="*/ 0 w 7202714"/>
              <a:gd name="connsiteY54" fmla="*/ 3565744 h 10325449"/>
              <a:gd name="connsiteX55" fmla="*/ 0 w 7202714"/>
              <a:gd name="connsiteY55" fmla="*/ 2682307 h 10325449"/>
              <a:gd name="connsiteX56" fmla="*/ 0 w 7202714"/>
              <a:gd name="connsiteY56" fmla="*/ 2308546 h 10325449"/>
              <a:gd name="connsiteX57" fmla="*/ 0 w 7202714"/>
              <a:gd name="connsiteY57" fmla="*/ 1527045 h 10325449"/>
              <a:gd name="connsiteX58" fmla="*/ 0 w 7202714"/>
              <a:gd name="connsiteY58" fmla="*/ 643608 h 10325449"/>
              <a:gd name="connsiteX59" fmla="*/ 0 w 7202714"/>
              <a:gd name="connsiteY59" fmla="*/ 65977 h 10325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202714" h="10325449" fill="none" extrusionOk="0">
                <a:moveTo>
                  <a:pt x="0" y="65977"/>
                </a:moveTo>
                <a:cubicBezTo>
                  <a:pt x="-317" y="34330"/>
                  <a:pt x="22905" y="-5814"/>
                  <a:pt x="65977" y="0"/>
                </a:cubicBezTo>
                <a:cubicBezTo>
                  <a:pt x="343996" y="4418"/>
                  <a:pt x="570394" y="-26945"/>
                  <a:pt x="779481" y="0"/>
                </a:cubicBezTo>
                <a:cubicBezTo>
                  <a:pt x="988568" y="26945"/>
                  <a:pt x="1093037" y="12599"/>
                  <a:pt x="1280862" y="0"/>
                </a:cubicBezTo>
                <a:cubicBezTo>
                  <a:pt x="1468687" y="-12599"/>
                  <a:pt x="1793242" y="-20141"/>
                  <a:pt x="1994366" y="0"/>
                </a:cubicBezTo>
                <a:cubicBezTo>
                  <a:pt x="2195490" y="20141"/>
                  <a:pt x="2399548" y="10970"/>
                  <a:pt x="2566455" y="0"/>
                </a:cubicBezTo>
                <a:cubicBezTo>
                  <a:pt x="2733362" y="-10970"/>
                  <a:pt x="2943565" y="-15198"/>
                  <a:pt x="3067836" y="0"/>
                </a:cubicBezTo>
                <a:cubicBezTo>
                  <a:pt x="3192107" y="15198"/>
                  <a:pt x="3389268" y="-874"/>
                  <a:pt x="3498510" y="0"/>
                </a:cubicBezTo>
                <a:cubicBezTo>
                  <a:pt x="3607752" y="874"/>
                  <a:pt x="3847931" y="15673"/>
                  <a:pt x="3999891" y="0"/>
                </a:cubicBezTo>
                <a:cubicBezTo>
                  <a:pt x="4151851" y="-15673"/>
                  <a:pt x="4361885" y="3396"/>
                  <a:pt x="4501272" y="0"/>
                </a:cubicBezTo>
                <a:cubicBezTo>
                  <a:pt x="4640659" y="-3396"/>
                  <a:pt x="4953678" y="26620"/>
                  <a:pt x="5144068" y="0"/>
                </a:cubicBezTo>
                <a:cubicBezTo>
                  <a:pt x="5334458" y="-26620"/>
                  <a:pt x="5643580" y="-20970"/>
                  <a:pt x="5786865" y="0"/>
                </a:cubicBezTo>
                <a:cubicBezTo>
                  <a:pt x="5930150" y="20970"/>
                  <a:pt x="6112956" y="20525"/>
                  <a:pt x="6358953" y="0"/>
                </a:cubicBezTo>
                <a:cubicBezTo>
                  <a:pt x="6604950" y="-20525"/>
                  <a:pt x="6931877" y="-16421"/>
                  <a:pt x="7136737" y="0"/>
                </a:cubicBezTo>
                <a:cubicBezTo>
                  <a:pt x="7170174" y="330"/>
                  <a:pt x="7207351" y="35190"/>
                  <a:pt x="7202714" y="65977"/>
                </a:cubicBezTo>
                <a:cubicBezTo>
                  <a:pt x="7210471" y="150836"/>
                  <a:pt x="7193182" y="310111"/>
                  <a:pt x="7202714" y="439738"/>
                </a:cubicBezTo>
                <a:cubicBezTo>
                  <a:pt x="7212246" y="569365"/>
                  <a:pt x="7209679" y="882268"/>
                  <a:pt x="7202714" y="1221240"/>
                </a:cubicBezTo>
                <a:cubicBezTo>
                  <a:pt x="7195749" y="1560212"/>
                  <a:pt x="7217701" y="1915130"/>
                  <a:pt x="7202714" y="2104676"/>
                </a:cubicBezTo>
                <a:cubicBezTo>
                  <a:pt x="7187727" y="2294222"/>
                  <a:pt x="7200699" y="2391685"/>
                  <a:pt x="7202714" y="2478437"/>
                </a:cubicBezTo>
                <a:cubicBezTo>
                  <a:pt x="7204729" y="2565189"/>
                  <a:pt x="7199252" y="3078513"/>
                  <a:pt x="7202714" y="3361874"/>
                </a:cubicBezTo>
                <a:cubicBezTo>
                  <a:pt x="7206176" y="3645235"/>
                  <a:pt x="7234999" y="3925972"/>
                  <a:pt x="7202714" y="4245310"/>
                </a:cubicBezTo>
                <a:cubicBezTo>
                  <a:pt x="7170429" y="4564648"/>
                  <a:pt x="7208485" y="4445994"/>
                  <a:pt x="7202714" y="4619071"/>
                </a:cubicBezTo>
                <a:cubicBezTo>
                  <a:pt x="7196943" y="4792148"/>
                  <a:pt x="7210033" y="5141713"/>
                  <a:pt x="7202714" y="5298638"/>
                </a:cubicBezTo>
                <a:cubicBezTo>
                  <a:pt x="7195395" y="5455563"/>
                  <a:pt x="7225715" y="5601489"/>
                  <a:pt x="7202714" y="5876269"/>
                </a:cubicBezTo>
                <a:cubicBezTo>
                  <a:pt x="7179713" y="6151049"/>
                  <a:pt x="7190755" y="6170854"/>
                  <a:pt x="7202714" y="6453901"/>
                </a:cubicBezTo>
                <a:cubicBezTo>
                  <a:pt x="7214673" y="6736948"/>
                  <a:pt x="7190417" y="6915224"/>
                  <a:pt x="7202714" y="7031532"/>
                </a:cubicBezTo>
                <a:cubicBezTo>
                  <a:pt x="7215011" y="7147840"/>
                  <a:pt x="7195285" y="7253756"/>
                  <a:pt x="7202714" y="7405293"/>
                </a:cubicBezTo>
                <a:cubicBezTo>
                  <a:pt x="7210143" y="7556830"/>
                  <a:pt x="7197821" y="8022251"/>
                  <a:pt x="7202714" y="8288730"/>
                </a:cubicBezTo>
                <a:cubicBezTo>
                  <a:pt x="7207607" y="8555209"/>
                  <a:pt x="7192229" y="8734345"/>
                  <a:pt x="7202714" y="9172166"/>
                </a:cubicBezTo>
                <a:cubicBezTo>
                  <a:pt x="7213199" y="9609987"/>
                  <a:pt x="7203182" y="9390601"/>
                  <a:pt x="7202714" y="9545927"/>
                </a:cubicBezTo>
                <a:cubicBezTo>
                  <a:pt x="7202246" y="9701253"/>
                  <a:pt x="7184202" y="9978039"/>
                  <a:pt x="7202714" y="10259472"/>
                </a:cubicBezTo>
                <a:cubicBezTo>
                  <a:pt x="7199525" y="10299665"/>
                  <a:pt x="7175488" y="10326836"/>
                  <a:pt x="7136737" y="10325449"/>
                </a:cubicBezTo>
                <a:cubicBezTo>
                  <a:pt x="6921099" y="10320958"/>
                  <a:pt x="6629217" y="10297463"/>
                  <a:pt x="6423233" y="10325449"/>
                </a:cubicBezTo>
                <a:cubicBezTo>
                  <a:pt x="6217249" y="10353435"/>
                  <a:pt x="6148942" y="10321806"/>
                  <a:pt x="5921852" y="10325449"/>
                </a:cubicBezTo>
                <a:cubicBezTo>
                  <a:pt x="5694762" y="10329092"/>
                  <a:pt x="5561904" y="10341514"/>
                  <a:pt x="5420471" y="10325449"/>
                </a:cubicBezTo>
                <a:cubicBezTo>
                  <a:pt x="5279038" y="10309384"/>
                  <a:pt x="5022149" y="10357759"/>
                  <a:pt x="4706967" y="10325449"/>
                </a:cubicBezTo>
                <a:cubicBezTo>
                  <a:pt x="4391785" y="10293139"/>
                  <a:pt x="4426392" y="10323377"/>
                  <a:pt x="4276293" y="10325449"/>
                </a:cubicBezTo>
                <a:cubicBezTo>
                  <a:pt x="4126194" y="10327521"/>
                  <a:pt x="3975229" y="10314937"/>
                  <a:pt x="3704204" y="10325449"/>
                </a:cubicBezTo>
                <a:cubicBezTo>
                  <a:pt x="3433179" y="10335961"/>
                  <a:pt x="3203239" y="10342945"/>
                  <a:pt x="3061408" y="10325449"/>
                </a:cubicBezTo>
                <a:cubicBezTo>
                  <a:pt x="2919577" y="10307953"/>
                  <a:pt x="2678914" y="10301022"/>
                  <a:pt x="2560027" y="10325449"/>
                </a:cubicBezTo>
                <a:cubicBezTo>
                  <a:pt x="2441140" y="10349876"/>
                  <a:pt x="2010997" y="10324089"/>
                  <a:pt x="1775815" y="10325449"/>
                </a:cubicBezTo>
                <a:cubicBezTo>
                  <a:pt x="1540633" y="10326809"/>
                  <a:pt x="1503129" y="10333699"/>
                  <a:pt x="1345142" y="10325449"/>
                </a:cubicBezTo>
                <a:cubicBezTo>
                  <a:pt x="1187155" y="10317199"/>
                  <a:pt x="1098301" y="10320699"/>
                  <a:pt x="914468" y="10325449"/>
                </a:cubicBezTo>
                <a:cubicBezTo>
                  <a:pt x="730635" y="10330199"/>
                  <a:pt x="364462" y="10318193"/>
                  <a:pt x="65977" y="10325449"/>
                </a:cubicBezTo>
                <a:cubicBezTo>
                  <a:pt x="26171" y="10325892"/>
                  <a:pt x="474" y="10301614"/>
                  <a:pt x="0" y="10259472"/>
                </a:cubicBezTo>
                <a:cubicBezTo>
                  <a:pt x="7390" y="10025932"/>
                  <a:pt x="33673" y="9857390"/>
                  <a:pt x="0" y="9579906"/>
                </a:cubicBezTo>
                <a:cubicBezTo>
                  <a:pt x="-33673" y="9302422"/>
                  <a:pt x="-41943" y="8896657"/>
                  <a:pt x="0" y="8696469"/>
                </a:cubicBezTo>
                <a:cubicBezTo>
                  <a:pt x="41943" y="8496281"/>
                  <a:pt x="5483" y="8196550"/>
                  <a:pt x="0" y="8016903"/>
                </a:cubicBezTo>
                <a:cubicBezTo>
                  <a:pt x="-5483" y="7837256"/>
                  <a:pt x="14228" y="7775240"/>
                  <a:pt x="0" y="7643142"/>
                </a:cubicBezTo>
                <a:cubicBezTo>
                  <a:pt x="-14228" y="7511044"/>
                  <a:pt x="11977" y="7102011"/>
                  <a:pt x="0" y="6759705"/>
                </a:cubicBezTo>
                <a:cubicBezTo>
                  <a:pt x="-11977" y="6417399"/>
                  <a:pt x="-2015" y="6228938"/>
                  <a:pt x="0" y="6080139"/>
                </a:cubicBezTo>
                <a:cubicBezTo>
                  <a:pt x="2015" y="5931340"/>
                  <a:pt x="4108" y="5715971"/>
                  <a:pt x="0" y="5400573"/>
                </a:cubicBezTo>
                <a:cubicBezTo>
                  <a:pt x="-4108" y="5085175"/>
                  <a:pt x="15623" y="5106167"/>
                  <a:pt x="0" y="4924876"/>
                </a:cubicBezTo>
                <a:cubicBezTo>
                  <a:pt x="-15623" y="4743585"/>
                  <a:pt x="35316" y="4379460"/>
                  <a:pt x="0" y="4041440"/>
                </a:cubicBezTo>
                <a:cubicBezTo>
                  <a:pt x="-35316" y="3703420"/>
                  <a:pt x="17050" y="3797185"/>
                  <a:pt x="0" y="3565744"/>
                </a:cubicBezTo>
                <a:cubicBezTo>
                  <a:pt x="-17050" y="3334303"/>
                  <a:pt x="3994" y="3012142"/>
                  <a:pt x="0" y="2682307"/>
                </a:cubicBezTo>
                <a:cubicBezTo>
                  <a:pt x="-3994" y="2352472"/>
                  <a:pt x="16319" y="2413901"/>
                  <a:pt x="0" y="2308546"/>
                </a:cubicBezTo>
                <a:cubicBezTo>
                  <a:pt x="-16319" y="2203191"/>
                  <a:pt x="10378" y="1897024"/>
                  <a:pt x="0" y="1527045"/>
                </a:cubicBezTo>
                <a:cubicBezTo>
                  <a:pt x="-10378" y="1157066"/>
                  <a:pt x="3108" y="924780"/>
                  <a:pt x="0" y="643608"/>
                </a:cubicBezTo>
                <a:cubicBezTo>
                  <a:pt x="-3108" y="362436"/>
                  <a:pt x="-25671" y="255589"/>
                  <a:pt x="0" y="65977"/>
                </a:cubicBezTo>
                <a:close/>
              </a:path>
              <a:path w="7202714" h="10325449" stroke="0" extrusionOk="0">
                <a:moveTo>
                  <a:pt x="0" y="65977"/>
                </a:moveTo>
                <a:cubicBezTo>
                  <a:pt x="-1624" y="28537"/>
                  <a:pt x="21022" y="3196"/>
                  <a:pt x="65977" y="0"/>
                </a:cubicBezTo>
                <a:cubicBezTo>
                  <a:pt x="456716" y="-15367"/>
                  <a:pt x="534793" y="5350"/>
                  <a:pt x="850189" y="0"/>
                </a:cubicBezTo>
                <a:cubicBezTo>
                  <a:pt x="1165585" y="-5350"/>
                  <a:pt x="1306682" y="-26660"/>
                  <a:pt x="1422277" y="0"/>
                </a:cubicBezTo>
                <a:cubicBezTo>
                  <a:pt x="1537872" y="26660"/>
                  <a:pt x="1683294" y="908"/>
                  <a:pt x="1923658" y="0"/>
                </a:cubicBezTo>
                <a:cubicBezTo>
                  <a:pt x="2164022" y="-908"/>
                  <a:pt x="2317115" y="494"/>
                  <a:pt x="2637162" y="0"/>
                </a:cubicBezTo>
                <a:cubicBezTo>
                  <a:pt x="2957209" y="-494"/>
                  <a:pt x="3024719" y="-8472"/>
                  <a:pt x="3209251" y="0"/>
                </a:cubicBezTo>
                <a:cubicBezTo>
                  <a:pt x="3393783" y="8472"/>
                  <a:pt x="3626366" y="-29451"/>
                  <a:pt x="3993463" y="0"/>
                </a:cubicBezTo>
                <a:cubicBezTo>
                  <a:pt x="4360560" y="29451"/>
                  <a:pt x="4369805" y="20673"/>
                  <a:pt x="4494844" y="0"/>
                </a:cubicBezTo>
                <a:cubicBezTo>
                  <a:pt x="4619883" y="-20673"/>
                  <a:pt x="5014328" y="23230"/>
                  <a:pt x="5279056" y="0"/>
                </a:cubicBezTo>
                <a:cubicBezTo>
                  <a:pt x="5543784" y="-23230"/>
                  <a:pt x="5597116" y="-17997"/>
                  <a:pt x="5709729" y="0"/>
                </a:cubicBezTo>
                <a:cubicBezTo>
                  <a:pt x="5822342" y="17997"/>
                  <a:pt x="6128705" y="-25688"/>
                  <a:pt x="6352525" y="0"/>
                </a:cubicBezTo>
                <a:cubicBezTo>
                  <a:pt x="6576345" y="25688"/>
                  <a:pt x="6966868" y="23173"/>
                  <a:pt x="7136737" y="0"/>
                </a:cubicBezTo>
                <a:cubicBezTo>
                  <a:pt x="7175230" y="-2030"/>
                  <a:pt x="7204418" y="28440"/>
                  <a:pt x="7202714" y="65977"/>
                </a:cubicBezTo>
                <a:cubicBezTo>
                  <a:pt x="7234721" y="317753"/>
                  <a:pt x="7190326" y="592509"/>
                  <a:pt x="7202714" y="745543"/>
                </a:cubicBezTo>
                <a:cubicBezTo>
                  <a:pt x="7215102" y="898577"/>
                  <a:pt x="7226256" y="1031221"/>
                  <a:pt x="7202714" y="1221240"/>
                </a:cubicBezTo>
                <a:cubicBezTo>
                  <a:pt x="7179172" y="1411259"/>
                  <a:pt x="7182375" y="1617135"/>
                  <a:pt x="7202714" y="1900806"/>
                </a:cubicBezTo>
                <a:cubicBezTo>
                  <a:pt x="7223053" y="2184477"/>
                  <a:pt x="7207463" y="2573217"/>
                  <a:pt x="7202714" y="2784242"/>
                </a:cubicBezTo>
                <a:cubicBezTo>
                  <a:pt x="7197965" y="2995267"/>
                  <a:pt x="7177551" y="3318614"/>
                  <a:pt x="7202714" y="3463809"/>
                </a:cubicBezTo>
                <a:cubicBezTo>
                  <a:pt x="7227877" y="3609004"/>
                  <a:pt x="7204735" y="3691391"/>
                  <a:pt x="7202714" y="3837570"/>
                </a:cubicBezTo>
                <a:cubicBezTo>
                  <a:pt x="7200693" y="3983749"/>
                  <a:pt x="7222153" y="4094550"/>
                  <a:pt x="7202714" y="4313267"/>
                </a:cubicBezTo>
                <a:cubicBezTo>
                  <a:pt x="7183275" y="4531984"/>
                  <a:pt x="7198911" y="4889310"/>
                  <a:pt x="7202714" y="5196703"/>
                </a:cubicBezTo>
                <a:cubicBezTo>
                  <a:pt x="7206517" y="5504096"/>
                  <a:pt x="7193685" y="5644584"/>
                  <a:pt x="7202714" y="5876269"/>
                </a:cubicBezTo>
                <a:cubicBezTo>
                  <a:pt x="7211743" y="6107954"/>
                  <a:pt x="7200085" y="6168448"/>
                  <a:pt x="7202714" y="6351966"/>
                </a:cubicBezTo>
                <a:cubicBezTo>
                  <a:pt x="7205343" y="6535484"/>
                  <a:pt x="7180319" y="6734373"/>
                  <a:pt x="7202714" y="7031532"/>
                </a:cubicBezTo>
                <a:cubicBezTo>
                  <a:pt x="7225109" y="7328691"/>
                  <a:pt x="7189209" y="7234059"/>
                  <a:pt x="7202714" y="7405293"/>
                </a:cubicBezTo>
                <a:cubicBezTo>
                  <a:pt x="7216219" y="7576527"/>
                  <a:pt x="7216226" y="7649653"/>
                  <a:pt x="7202714" y="7779055"/>
                </a:cubicBezTo>
                <a:cubicBezTo>
                  <a:pt x="7189202" y="7908457"/>
                  <a:pt x="7197669" y="8321942"/>
                  <a:pt x="7202714" y="8458621"/>
                </a:cubicBezTo>
                <a:cubicBezTo>
                  <a:pt x="7207759" y="8595300"/>
                  <a:pt x="7189088" y="8720115"/>
                  <a:pt x="7202714" y="8934318"/>
                </a:cubicBezTo>
                <a:cubicBezTo>
                  <a:pt x="7216340" y="9148521"/>
                  <a:pt x="7206351" y="9870945"/>
                  <a:pt x="7202714" y="10259472"/>
                </a:cubicBezTo>
                <a:cubicBezTo>
                  <a:pt x="7206241" y="10295136"/>
                  <a:pt x="7175985" y="10327764"/>
                  <a:pt x="7136737" y="10325449"/>
                </a:cubicBezTo>
                <a:cubicBezTo>
                  <a:pt x="6778258" y="10332143"/>
                  <a:pt x="6741543" y="10299130"/>
                  <a:pt x="6352525" y="10325449"/>
                </a:cubicBezTo>
                <a:cubicBezTo>
                  <a:pt x="5963507" y="10351768"/>
                  <a:pt x="5801747" y="10316977"/>
                  <a:pt x="5639021" y="10325449"/>
                </a:cubicBezTo>
                <a:cubicBezTo>
                  <a:pt x="5476295" y="10333921"/>
                  <a:pt x="5375848" y="10316706"/>
                  <a:pt x="5137640" y="10325449"/>
                </a:cubicBezTo>
                <a:cubicBezTo>
                  <a:pt x="4899432" y="10334192"/>
                  <a:pt x="4850605" y="10317926"/>
                  <a:pt x="4706967" y="10325449"/>
                </a:cubicBezTo>
                <a:cubicBezTo>
                  <a:pt x="4563329" y="10332972"/>
                  <a:pt x="4346349" y="10339915"/>
                  <a:pt x="4205586" y="10325449"/>
                </a:cubicBezTo>
                <a:cubicBezTo>
                  <a:pt x="4064823" y="10310983"/>
                  <a:pt x="3748357" y="10356866"/>
                  <a:pt x="3492082" y="10325449"/>
                </a:cubicBezTo>
                <a:cubicBezTo>
                  <a:pt x="3235807" y="10294032"/>
                  <a:pt x="3100492" y="10310423"/>
                  <a:pt x="2990700" y="10325449"/>
                </a:cubicBezTo>
                <a:cubicBezTo>
                  <a:pt x="2880908" y="10340475"/>
                  <a:pt x="2726554" y="10331564"/>
                  <a:pt x="2560027" y="10325449"/>
                </a:cubicBezTo>
                <a:cubicBezTo>
                  <a:pt x="2393500" y="10319334"/>
                  <a:pt x="2160974" y="10340483"/>
                  <a:pt x="2058646" y="10325449"/>
                </a:cubicBezTo>
                <a:cubicBezTo>
                  <a:pt x="1956318" y="10310415"/>
                  <a:pt x="1771558" y="10334539"/>
                  <a:pt x="1486557" y="10325449"/>
                </a:cubicBezTo>
                <a:cubicBezTo>
                  <a:pt x="1201556" y="10316359"/>
                  <a:pt x="1072777" y="10348752"/>
                  <a:pt x="843761" y="10325449"/>
                </a:cubicBezTo>
                <a:cubicBezTo>
                  <a:pt x="614745" y="10302146"/>
                  <a:pt x="271939" y="10290856"/>
                  <a:pt x="65977" y="10325449"/>
                </a:cubicBezTo>
                <a:cubicBezTo>
                  <a:pt x="30163" y="10327052"/>
                  <a:pt x="8205" y="10299727"/>
                  <a:pt x="0" y="10259472"/>
                </a:cubicBezTo>
                <a:cubicBezTo>
                  <a:pt x="-21484" y="9934085"/>
                  <a:pt x="-5982" y="9750731"/>
                  <a:pt x="0" y="9579906"/>
                </a:cubicBezTo>
                <a:cubicBezTo>
                  <a:pt x="5982" y="9409081"/>
                  <a:pt x="34035" y="9171866"/>
                  <a:pt x="0" y="8798404"/>
                </a:cubicBezTo>
                <a:cubicBezTo>
                  <a:pt x="-34035" y="8424942"/>
                  <a:pt x="2717" y="8464786"/>
                  <a:pt x="0" y="8220773"/>
                </a:cubicBezTo>
                <a:cubicBezTo>
                  <a:pt x="-2717" y="7976760"/>
                  <a:pt x="13284" y="7704346"/>
                  <a:pt x="0" y="7439272"/>
                </a:cubicBezTo>
                <a:cubicBezTo>
                  <a:pt x="-13284" y="7174198"/>
                  <a:pt x="16752" y="7071619"/>
                  <a:pt x="0" y="6963575"/>
                </a:cubicBezTo>
                <a:cubicBezTo>
                  <a:pt x="-16752" y="6855531"/>
                  <a:pt x="30778" y="6520432"/>
                  <a:pt x="0" y="6284009"/>
                </a:cubicBezTo>
                <a:cubicBezTo>
                  <a:pt x="-30778" y="6047586"/>
                  <a:pt x="-7424" y="6011107"/>
                  <a:pt x="0" y="5910247"/>
                </a:cubicBezTo>
                <a:cubicBezTo>
                  <a:pt x="7424" y="5809387"/>
                  <a:pt x="38624" y="5399590"/>
                  <a:pt x="0" y="5026811"/>
                </a:cubicBezTo>
                <a:cubicBezTo>
                  <a:pt x="-38624" y="4654032"/>
                  <a:pt x="31199" y="4679007"/>
                  <a:pt x="0" y="4347245"/>
                </a:cubicBezTo>
                <a:cubicBezTo>
                  <a:pt x="-31199" y="4015483"/>
                  <a:pt x="-26872" y="3788737"/>
                  <a:pt x="0" y="3463809"/>
                </a:cubicBezTo>
                <a:cubicBezTo>
                  <a:pt x="26872" y="3138881"/>
                  <a:pt x="24035" y="3037504"/>
                  <a:pt x="0" y="2886177"/>
                </a:cubicBezTo>
                <a:cubicBezTo>
                  <a:pt x="-24035" y="2734850"/>
                  <a:pt x="-22025" y="2512588"/>
                  <a:pt x="0" y="2410481"/>
                </a:cubicBezTo>
                <a:cubicBezTo>
                  <a:pt x="22025" y="2308374"/>
                  <a:pt x="8169" y="1989880"/>
                  <a:pt x="0" y="1730915"/>
                </a:cubicBezTo>
                <a:cubicBezTo>
                  <a:pt x="-8169" y="1471950"/>
                  <a:pt x="-1351" y="1262707"/>
                  <a:pt x="0" y="949413"/>
                </a:cubicBezTo>
                <a:cubicBezTo>
                  <a:pt x="1351" y="636119"/>
                  <a:pt x="6529" y="376299"/>
                  <a:pt x="0" y="65977"/>
                </a:cubicBezTo>
                <a:close/>
              </a:path>
            </a:pathLst>
          </a:custGeom>
          <a:solidFill>
            <a:schemeClr val="bg1"/>
          </a:solidFill>
          <a:ln>
            <a:solidFill>
              <a:schemeClr val="tx1"/>
            </a:solidFill>
            <a:extLst>
              <a:ext uri="{C807C97D-BFC1-408E-A445-0C87EB9F89A2}">
                <ask:lineSketchStyleProps xmlns:ask="http://schemas.microsoft.com/office/drawing/2018/sketchyshapes" sd="1219033472">
                  <a:prstGeom prst="roundRect">
                    <a:avLst>
                      <a:gd name="adj" fmla="val 916"/>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4" name="Picture 33">
            <a:extLst>
              <a:ext uri="{FF2B5EF4-FFF2-40B4-BE49-F238E27FC236}">
                <a16:creationId xmlns:a16="http://schemas.microsoft.com/office/drawing/2014/main" id="{F7150298-F4DA-0648-95A4-8DA9B83CBBA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63992" y="307633"/>
            <a:ext cx="2526022" cy="279579"/>
          </a:xfrm>
          <a:prstGeom prst="rect">
            <a:avLst/>
          </a:prstGeom>
        </p:spPr>
      </p:pic>
      <p:sp>
        <p:nvSpPr>
          <p:cNvPr id="24" name="Google Shape;66;p13">
            <a:extLst>
              <a:ext uri="{FF2B5EF4-FFF2-40B4-BE49-F238E27FC236}">
                <a16:creationId xmlns:a16="http://schemas.microsoft.com/office/drawing/2014/main" id="{4A606EC4-675E-CA4B-B12B-49BD4357F7F8}"/>
              </a:ext>
            </a:extLst>
          </p:cNvPr>
          <p:cNvSpPr txBox="1"/>
          <p:nvPr/>
        </p:nvSpPr>
        <p:spPr>
          <a:xfrm>
            <a:off x="287717" y="639191"/>
            <a:ext cx="7009487" cy="907466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lvl="0"/>
            <a:r>
              <a:rPr lang="en-GB" sz="1200" dirty="0">
                <a:latin typeface="Calibri" panose="020F0502020204030204" pitchFamily="34" charset="0"/>
                <a:ea typeface="Amatic SC"/>
                <a:cs typeface="Calibri" panose="020F0502020204030204" pitchFamily="34" charset="0"/>
                <a:sym typeface="Amatic SC"/>
              </a:rPr>
              <a:t>BUG the question below.</a:t>
            </a: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endParaRPr lang="en-GB" sz="1200" dirty="0">
              <a:latin typeface="Calibri" panose="020F0502020204030204" pitchFamily="34" charset="0"/>
              <a:ea typeface="Amatic SC"/>
              <a:cs typeface="Calibri" panose="020F0502020204030204" pitchFamily="34" charset="0"/>
              <a:sym typeface="Amatic SC"/>
            </a:endParaRPr>
          </a:p>
          <a:p>
            <a:pPr lvl="0"/>
            <a:r>
              <a:rPr lang="en-GB" sz="1200" dirty="0">
                <a:latin typeface="Calibri" panose="020F0502020204030204" pitchFamily="34" charset="0"/>
                <a:ea typeface="Amatic SC"/>
                <a:cs typeface="Calibri" panose="020F0502020204030204" pitchFamily="34" charset="0"/>
                <a:sym typeface="Amatic SC"/>
              </a:rPr>
              <a:t>Assess the extent of the challenges created by urban growth in LICs/NEEs. Use a case study of a city in an LIC/NEE. </a:t>
            </a:r>
          </a:p>
          <a:p>
            <a:pPr lvl="0" algn="r"/>
            <a:r>
              <a:rPr lang="en-GB" sz="1200" dirty="0">
                <a:latin typeface="Calibri" panose="020F0502020204030204" pitchFamily="34" charset="0"/>
                <a:ea typeface="Amatic SC"/>
                <a:cs typeface="Calibri" panose="020F0502020204030204" pitchFamily="34" charset="0"/>
                <a:sym typeface="Amatic SC"/>
              </a:rPr>
              <a:t>[9 marks] [+ 3 </a:t>
            </a:r>
            <a:r>
              <a:rPr lang="en-GB" sz="1200" dirty="0" err="1">
                <a:latin typeface="Calibri" panose="020F0502020204030204" pitchFamily="34" charset="0"/>
                <a:ea typeface="Amatic SC"/>
                <a:cs typeface="Calibri" panose="020F0502020204030204" pitchFamily="34" charset="0"/>
                <a:sym typeface="Amatic SC"/>
              </a:rPr>
              <a:t>SPaG</a:t>
            </a:r>
            <a:r>
              <a:rPr lang="en-GB" sz="1200" dirty="0">
                <a:latin typeface="Calibri" panose="020F0502020204030204" pitchFamily="34" charset="0"/>
                <a:ea typeface="Amatic SC"/>
                <a:cs typeface="Calibri" panose="020F0502020204030204" pitchFamily="34" charset="0"/>
                <a:sym typeface="Amatic SC"/>
              </a:rPr>
              <a:t> marks]</a:t>
            </a:r>
          </a:p>
          <a:p>
            <a:pPr lvl="0" algn="r"/>
            <a:endParaRPr lang="en-GB" sz="1200" dirty="0">
              <a:latin typeface="Calibri" panose="020F0502020204030204" pitchFamily="34" charset="0"/>
              <a:ea typeface="Amatic SC"/>
              <a:cs typeface="Calibri" panose="020F0502020204030204" pitchFamily="34" charset="0"/>
              <a:sym typeface="Amatic SC"/>
            </a:endParaRPr>
          </a:p>
          <a:p>
            <a:pPr lvl="0"/>
            <a:r>
              <a:rPr lang="en-GB" sz="1200" b="1" dirty="0">
                <a:latin typeface="Calibri" panose="020F0502020204030204" pitchFamily="34" charset="0"/>
                <a:ea typeface="Amatic SC"/>
                <a:cs typeface="Calibri" panose="020F0502020204030204" pitchFamily="34" charset="0"/>
                <a:sym typeface="Amatic SC"/>
              </a:rPr>
              <a:t>PEEL Draft </a:t>
            </a:r>
          </a:p>
          <a:p>
            <a:pPr lvl="0"/>
            <a:endParaRPr lang="en-GB" sz="1200" dirty="0">
              <a:latin typeface="Calibri" panose="020F0502020204030204" pitchFamily="34" charset="0"/>
              <a:ea typeface="Amatic SC"/>
              <a:cs typeface="Calibri" panose="020F0502020204030204" pitchFamily="34" charset="0"/>
              <a:sym typeface="Amatic SC"/>
            </a:endParaRPr>
          </a:p>
          <a:p>
            <a:pPr lvl="0"/>
            <a:r>
              <a:rPr lang="en-GB" sz="1200" dirty="0">
                <a:latin typeface="Calibri" panose="020F0502020204030204" pitchFamily="34" charset="0"/>
                <a:ea typeface="Amatic SC"/>
                <a:cs typeface="Calibri" panose="020F0502020204030204" pitchFamily="34" charset="0"/>
                <a:sym typeface="Amatic SC"/>
              </a:rPr>
              <a:t>Point: Make three points about evidence of challenges created by urban growth in LICs/NEE.</a:t>
            </a:r>
          </a:p>
          <a:p>
            <a:pPr lvl="0"/>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r>
              <a:rPr lang="en-GB" sz="1200" dirty="0">
                <a:latin typeface="Calibri" panose="020F0502020204030204" pitchFamily="34" charset="0"/>
                <a:ea typeface="Amatic SC"/>
                <a:cs typeface="Calibri" panose="020F0502020204030204" pitchFamily="34" charset="0"/>
              </a:rPr>
              <a:t> </a:t>
            </a:r>
            <a:endParaRPr lang="en-GB" dirty="0">
              <a:latin typeface="Calibri" panose="020F0502020204030204" pitchFamily="34" charset="0"/>
              <a:ea typeface="Amatic SC"/>
              <a:cs typeface="Calibri" panose="020F0502020204030204" pitchFamily="34" charset="0"/>
              <a:sym typeface="Amatic SC"/>
            </a:endParaRPr>
          </a:p>
          <a:p>
            <a:pPr lvl="0"/>
            <a:endParaRPr lang="en-GB" dirty="0">
              <a:latin typeface="Calibri" panose="020F0502020204030204" pitchFamily="34" charset="0"/>
              <a:ea typeface="Amatic SC"/>
              <a:cs typeface="Calibri" panose="020F0502020204030204" pitchFamily="34" charset="0"/>
              <a:sym typeface="Amatic SC"/>
            </a:endParaRPr>
          </a:p>
          <a:p>
            <a:pPr lvl="0"/>
            <a:r>
              <a:rPr lang="en-GB" sz="1200" dirty="0">
                <a:latin typeface="Calibri" panose="020F0502020204030204" pitchFamily="34" charset="0"/>
                <a:ea typeface="Amatic SC"/>
                <a:cs typeface="Calibri" panose="020F0502020204030204" pitchFamily="34" charset="0"/>
                <a:sym typeface="Amatic SC"/>
              </a:rPr>
              <a:t>Evidence: Identify one piece of evidence to support each point </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r>
              <a:rPr lang="en-GB" sz="1200" dirty="0">
                <a:latin typeface="Calibri" panose="020F0502020204030204" pitchFamily="34" charset="0"/>
                <a:ea typeface="Amatic SC"/>
                <a:cs typeface="Calibri" panose="020F0502020204030204" pitchFamily="34" charset="0"/>
              </a:rPr>
              <a:t> </a:t>
            </a:r>
            <a:endParaRPr lang="en-GB" sz="1200" dirty="0">
              <a:latin typeface="Calibri" panose="020F0502020204030204" pitchFamily="34" charset="0"/>
              <a:ea typeface="Amatic SC"/>
              <a:cs typeface="Calibri" panose="020F0502020204030204" pitchFamily="34" charset="0"/>
              <a:sym typeface="Amatic SC"/>
            </a:endParaRPr>
          </a:p>
          <a:p>
            <a:pPr lvl="0"/>
            <a:endParaRPr lang="en-GB" dirty="0">
              <a:latin typeface="Calibri" panose="020F0502020204030204" pitchFamily="34" charset="0"/>
              <a:cs typeface="Calibri" panose="020F0502020204030204" pitchFamily="34" charset="0"/>
              <a:sym typeface="Amatic SC"/>
            </a:endParaRPr>
          </a:p>
          <a:p>
            <a:pPr lvl="0"/>
            <a:r>
              <a:rPr lang="en-GB" sz="1200" dirty="0">
                <a:latin typeface="Calibri" panose="020F0502020204030204" pitchFamily="34" charset="0"/>
                <a:ea typeface="Amatic SC"/>
                <a:cs typeface="Calibri" panose="020F0502020204030204" pitchFamily="34" charset="0"/>
                <a:sym typeface="Amatic SC"/>
              </a:rPr>
              <a:t>Explanation: Explain how the evidence produces challenges. </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p>
          <a:p>
            <a:pPr marL="171450" lvl="0" indent="-171450">
              <a:buFont typeface="Arial" panose="020B0604020202020204" pitchFamily="34" charset="0"/>
              <a:buChar char="•"/>
            </a:pPr>
            <a:endParaRPr lang="en-GB" dirty="0">
              <a:latin typeface="Calibri" panose="020F0502020204030204" pitchFamily="34" charset="0"/>
              <a:cs typeface="Calibri" panose="020F0502020204030204" pitchFamily="34" charset="0"/>
              <a:sym typeface="Amatic SC"/>
            </a:endParaRPr>
          </a:p>
          <a:p>
            <a:pPr lvl="0"/>
            <a:r>
              <a:rPr lang="en-GB" sz="1200" dirty="0">
                <a:latin typeface="Calibri" panose="020F0502020204030204" pitchFamily="34" charset="0"/>
                <a:cs typeface="Calibri" panose="020F0502020204030204" pitchFamily="34" charset="0"/>
                <a:sym typeface="Amatic SC"/>
              </a:rPr>
              <a:t>Link back to the question</a:t>
            </a:r>
            <a:br>
              <a:rPr lang="en-GB" dirty="0">
                <a:latin typeface="Calibri" panose="020F0502020204030204" pitchFamily="34" charset="0"/>
                <a:cs typeface="Calibri" panose="020F0502020204030204" pitchFamily="34" charset="0"/>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br>
              <a:rPr lang="en-GB" sz="1200" dirty="0">
                <a:latin typeface="Calibri" panose="020F0502020204030204" pitchFamily="34" charset="0"/>
                <a:ea typeface="Amatic SC"/>
                <a:cs typeface="Calibri" panose="020F0502020204030204" pitchFamily="34" charset="0"/>
                <a:sym typeface="Amatic SC"/>
              </a:rPr>
            </a:br>
            <a:endParaRPr lang="en-GB" sz="1200" dirty="0">
              <a:latin typeface="Calibri" panose="020F0502020204030204" pitchFamily="34" charset="0"/>
              <a:ea typeface="Amatic SC"/>
              <a:cs typeface="Calibri" panose="020F0502020204030204" pitchFamily="34" charset="0"/>
              <a:sym typeface="Amatic SC"/>
            </a:endParaRPr>
          </a:p>
          <a:p>
            <a:pPr marL="171450" lvl="0" indent="-171450">
              <a:buFont typeface="Arial" panose="020B0604020202020204" pitchFamily="34" charset="0"/>
              <a:buChar char="•"/>
            </a:pPr>
            <a:r>
              <a:rPr lang="en-GB" sz="1200" dirty="0">
                <a:latin typeface="Calibri" panose="020F0502020204030204" pitchFamily="34" charset="0"/>
                <a:ea typeface="Amatic SC"/>
                <a:cs typeface="Calibri" panose="020F0502020204030204" pitchFamily="34" charset="0"/>
                <a:sym typeface="Amatic SC"/>
              </a:rPr>
              <a:t>_____________________________________________________________________________________</a:t>
            </a:r>
          </a:p>
          <a:p>
            <a:pPr lvl="0"/>
            <a:endParaRPr dirty="0">
              <a:latin typeface="Calibri" panose="020F0502020204030204" pitchFamily="34" charset="0"/>
              <a:cs typeface="Calibri" panose="020F0502020204030204" pitchFamily="34" charset="0"/>
            </a:endParaRPr>
          </a:p>
          <a:p>
            <a:pPr>
              <a:buSzPts val="1100"/>
            </a:pPr>
            <a:endParaRPr lang="en-GB" sz="1600" dirty="0">
              <a:latin typeface="Calibri" panose="020F0502020204030204" pitchFamily="34" charset="0"/>
              <a:cs typeface="Calibri" panose="020F0502020204030204" pitchFamily="34" charset="0"/>
            </a:endParaRPr>
          </a:p>
        </p:txBody>
      </p:sp>
      <p:sp>
        <p:nvSpPr>
          <p:cNvPr id="33" name="Google Shape;56;p13">
            <a:extLst>
              <a:ext uri="{FF2B5EF4-FFF2-40B4-BE49-F238E27FC236}">
                <a16:creationId xmlns:a16="http://schemas.microsoft.com/office/drawing/2014/main" id="{C7E13791-5ED7-E249-A8DF-2F2029E9AD56}"/>
              </a:ext>
            </a:extLst>
          </p:cNvPr>
          <p:cNvSpPr txBox="1"/>
          <p:nvPr/>
        </p:nvSpPr>
        <p:spPr>
          <a:xfrm>
            <a:off x="104098" y="70932"/>
            <a:ext cx="2852159" cy="493284"/>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2400" b="1" dirty="0">
                <a:solidFill>
                  <a:schemeClr val="accent6">
                    <a:lumMod val="50000"/>
                  </a:schemeClr>
                </a:solidFill>
                <a:latin typeface="Amatic SC"/>
                <a:ea typeface="Amatic SC"/>
                <a:cs typeface="Amatic SC"/>
                <a:sym typeface="Amatic SC"/>
              </a:rPr>
              <a:t>Urban Issues and Challenges</a:t>
            </a:r>
            <a:endParaRPr lang="en-GB" sz="1100" b="1" dirty="0">
              <a:latin typeface="Amatic SC"/>
              <a:ea typeface="Amatic SC"/>
              <a:cs typeface="Amatic SC"/>
              <a:sym typeface="Amatic SC"/>
            </a:endParaRPr>
          </a:p>
        </p:txBody>
      </p:sp>
      <p:sp>
        <p:nvSpPr>
          <p:cNvPr id="38" name="Rectangle 37">
            <a:extLst>
              <a:ext uri="{FF2B5EF4-FFF2-40B4-BE49-F238E27FC236}">
                <a16:creationId xmlns:a16="http://schemas.microsoft.com/office/drawing/2014/main" id="{2D537615-7395-5941-904A-42131F05C67E}"/>
              </a:ext>
            </a:extLst>
          </p:cNvPr>
          <p:cNvSpPr/>
          <p:nvPr/>
        </p:nvSpPr>
        <p:spPr>
          <a:xfrm>
            <a:off x="2891455" y="74975"/>
            <a:ext cx="1194558" cy="523220"/>
          </a:xfrm>
          <a:prstGeom prst="rect">
            <a:avLst/>
          </a:prstGeom>
        </p:spPr>
        <p:txBody>
          <a:bodyPr wrap="none">
            <a:spAutoFit/>
          </a:bodyPr>
          <a:lstStyle/>
          <a:p>
            <a:r>
              <a:rPr lang="en" sz="2400" b="1" dirty="0">
                <a:latin typeface="Amatic SC"/>
                <a:ea typeface="Amatic SC"/>
                <a:cs typeface="Amatic SC"/>
                <a:sym typeface="Amatic SC"/>
              </a:rPr>
              <a:t>Re-Write</a:t>
            </a:r>
            <a:r>
              <a:rPr lang="en" sz="2800" b="1" dirty="0">
                <a:latin typeface="Amatic SC"/>
                <a:ea typeface="Amatic SC"/>
                <a:cs typeface="Amatic SC"/>
                <a:sym typeface="Amatic SC"/>
              </a:rPr>
              <a:t> it</a:t>
            </a:r>
            <a:endParaRPr lang="en-GB" sz="2800" dirty="0"/>
          </a:p>
        </p:txBody>
      </p:sp>
      <p:sp>
        <p:nvSpPr>
          <p:cNvPr id="7" name="Rounded Rectangle 6">
            <a:extLst>
              <a:ext uri="{FF2B5EF4-FFF2-40B4-BE49-F238E27FC236}">
                <a16:creationId xmlns:a16="http://schemas.microsoft.com/office/drawing/2014/main" id="{A7A2BA04-FC24-B24A-EABF-C3DC5084200C}"/>
              </a:ext>
            </a:extLst>
          </p:cNvPr>
          <p:cNvSpPr/>
          <p:nvPr/>
        </p:nvSpPr>
        <p:spPr>
          <a:xfrm>
            <a:off x="422143" y="1188068"/>
            <a:ext cx="1991186" cy="874438"/>
          </a:xfrm>
          <a:prstGeom prst="roundRect">
            <a:avLst>
              <a:gd name="adj" fmla="val 9505"/>
            </a:avLst>
          </a:prstGeom>
          <a:no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3" name="Rounded Rectangle 2">
            <a:extLst>
              <a:ext uri="{FF2B5EF4-FFF2-40B4-BE49-F238E27FC236}">
                <a16:creationId xmlns:a16="http://schemas.microsoft.com/office/drawing/2014/main" id="{2A4A5127-AEA1-E117-3C36-DCBB1E5342EF}"/>
              </a:ext>
            </a:extLst>
          </p:cNvPr>
          <p:cNvSpPr/>
          <p:nvPr/>
        </p:nvSpPr>
        <p:spPr>
          <a:xfrm>
            <a:off x="422143" y="1005734"/>
            <a:ext cx="1991186" cy="364672"/>
          </a:xfrm>
          <a:prstGeom prst="roundRect">
            <a:avLst/>
          </a:prstGeom>
          <a:solidFill>
            <a:srgbClr val="81A032"/>
          </a:solid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Box</a:t>
            </a:r>
          </a:p>
        </p:txBody>
      </p:sp>
      <p:sp>
        <p:nvSpPr>
          <p:cNvPr id="8" name="Rounded Rectangle 7">
            <a:extLst>
              <a:ext uri="{FF2B5EF4-FFF2-40B4-BE49-F238E27FC236}">
                <a16:creationId xmlns:a16="http://schemas.microsoft.com/office/drawing/2014/main" id="{0A39557D-0DD3-F726-42CA-5D9D015A8D5A}"/>
              </a:ext>
            </a:extLst>
          </p:cNvPr>
          <p:cNvSpPr/>
          <p:nvPr/>
        </p:nvSpPr>
        <p:spPr>
          <a:xfrm>
            <a:off x="2787650" y="1189549"/>
            <a:ext cx="1987549" cy="874438"/>
          </a:xfrm>
          <a:prstGeom prst="roundRect">
            <a:avLst>
              <a:gd name="adj" fmla="val 4814"/>
            </a:avLst>
          </a:prstGeom>
          <a:no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9" name="Rounded Rectangle 8">
            <a:extLst>
              <a:ext uri="{FF2B5EF4-FFF2-40B4-BE49-F238E27FC236}">
                <a16:creationId xmlns:a16="http://schemas.microsoft.com/office/drawing/2014/main" id="{54454EAB-9E35-644E-7D6D-EBFB90278FF0}"/>
              </a:ext>
            </a:extLst>
          </p:cNvPr>
          <p:cNvSpPr/>
          <p:nvPr/>
        </p:nvSpPr>
        <p:spPr>
          <a:xfrm>
            <a:off x="5151242" y="1188068"/>
            <a:ext cx="1992421" cy="874438"/>
          </a:xfrm>
          <a:prstGeom prst="roundRect">
            <a:avLst>
              <a:gd name="adj" fmla="val 4911"/>
            </a:avLst>
          </a:prstGeom>
          <a:no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6" name="Rounded Rectangle 5">
            <a:extLst>
              <a:ext uri="{FF2B5EF4-FFF2-40B4-BE49-F238E27FC236}">
                <a16:creationId xmlns:a16="http://schemas.microsoft.com/office/drawing/2014/main" id="{BABA45DA-809F-0AA4-04EA-E2A477D518C2}"/>
              </a:ext>
            </a:extLst>
          </p:cNvPr>
          <p:cNvSpPr/>
          <p:nvPr/>
        </p:nvSpPr>
        <p:spPr>
          <a:xfrm>
            <a:off x="5151330" y="1005733"/>
            <a:ext cx="1991186" cy="364672"/>
          </a:xfrm>
          <a:prstGeom prst="roundRect">
            <a:avLst/>
          </a:prstGeom>
          <a:solidFill>
            <a:srgbClr val="81A032"/>
          </a:solid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Glance</a:t>
            </a:r>
          </a:p>
        </p:txBody>
      </p:sp>
      <p:sp>
        <p:nvSpPr>
          <p:cNvPr id="10" name="Rectangle 9">
            <a:extLst>
              <a:ext uri="{FF2B5EF4-FFF2-40B4-BE49-F238E27FC236}">
                <a16:creationId xmlns:a16="http://schemas.microsoft.com/office/drawing/2014/main" id="{AD440091-FA6E-BEAA-916A-0E51F4DFEE86}"/>
              </a:ext>
            </a:extLst>
          </p:cNvPr>
          <p:cNvSpPr/>
          <p:nvPr/>
        </p:nvSpPr>
        <p:spPr>
          <a:xfrm>
            <a:off x="422143" y="1314450"/>
            <a:ext cx="1991186" cy="55955"/>
          </a:xfrm>
          <a:prstGeom prst="rect">
            <a:avLst/>
          </a:prstGeom>
          <a:solidFill>
            <a:srgbClr val="81A032"/>
          </a:solid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C46A104F-6713-6649-E988-1752F2DBA1BC}"/>
              </a:ext>
            </a:extLst>
          </p:cNvPr>
          <p:cNvSpPr/>
          <p:nvPr/>
        </p:nvSpPr>
        <p:spPr>
          <a:xfrm>
            <a:off x="5151272" y="1323711"/>
            <a:ext cx="1991186" cy="55955"/>
          </a:xfrm>
          <a:prstGeom prst="rect">
            <a:avLst/>
          </a:prstGeom>
          <a:solidFill>
            <a:srgbClr val="81A032"/>
          </a:solid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13" name="Rounded Rectangle 12">
            <a:extLst>
              <a:ext uri="{FF2B5EF4-FFF2-40B4-BE49-F238E27FC236}">
                <a16:creationId xmlns:a16="http://schemas.microsoft.com/office/drawing/2014/main" id="{3BBE43A2-A0CD-66A1-AA1C-89F3E5394CA7}"/>
              </a:ext>
            </a:extLst>
          </p:cNvPr>
          <p:cNvSpPr/>
          <p:nvPr/>
        </p:nvSpPr>
        <p:spPr>
          <a:xfrm>
            <a:off x="2788559" y="1001922"/>
            <a:ext cx="1985907" cy="364672"/>
          </a:xfrm>
          <a:prstGeom prst="roundRect">
            <a:avLst/>
          </a:prstGeom>
          <a:solidFill>
            <a:srgbClr val="81A032"/>
          </a:solid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Underline</a:t>
            </a:r>
          </a:p>
        </p:txBody>
      </p:sp>
      <p:sp>
        <p:nvSpPr>
          <p:cNvPr id="21" name="TextBox 20">
            <a:extLst>
              <a:ext uri="{FF2B5EF4-FFF2-40B4-BE49-F238E27FC236}">
                <a16:creationId xmlns:a16="http://schemas.microsoft.com/office/drawing/2014/main" id="{DC5D005E-4641-8BE2-8EB4-B1668068478F}"/>
              </a:ext>
            </a:extLst>
          </p:cNvPr>
          <p:cNvSpPr txBox="1"/>
          <p:nvPr/>
        </p:nvSpPr>
        <p:spPr>
          <a:xfrm>
            <a:off x="421036" y="1368775"/>
            <a:ext cx="1967241" cy="400110"/>
          </a:xfrm>
          <a:prstGeom prst="rect">
            <a:avLst/>
          </a:prstGeom>
          <a:noFill/>
        </p:spPr>
        <p:txBody>
          <a:bodyPr wrap="square">
            <a:spAutoFit/>
          </a:bodyPr>
          <a:lstStyle/>
          <a:p>
            <a:pPr lvl="0"/>
            <a:r>
              <a:rPr lang="en-GB" sz="1000" dirty="0">
                <a:latin typeface="Calibri" panose="020F0502020204030204" pitchFamily="34" charset="0"/>
                <a:ea typeface="Amatic SC"/>
                <a:cs typeface="Calibri" panose="020F0502020204030204" pitchFamily="34" charset="0"/>
                <a:sym typeface="Amatic SC"/>
              </a:rPr>
              <a:t>Draw a box around the command word. </a:t>
            </a:r>
          </a:p>
        </p:txBody>
      </p:sp>
      <p:sp>
        <p:nvSpPr>
          <p:cNvPr id="35" name="TextBox 34">
            <a:extLst>
              <a:ext uri="{FF2B5EF4-FFF2-40B4-BE49-F238E27FC236}">
                <a16:creationId xmlns:a16="http://schemas.microsoft.com/office/drawing/2014/main" id="{533567EC-1601-ED66-392A-25747CAE86C4}"/>
              </a:ext>
            </a:extLst>
          </p:cNvPr>
          <p:cNvSpPr txBox="1"/>
          <p:nvPr/>
        </p:nvSpPr>
        <p:spPr>
          <a:xfrm>
            <a:off x="2762598" y="1386884"/>
            <a:ext cx="1967241" cy="707886"/>
          </a:xfrm>
          <a:prstGeom prst="rect">
            <a:avLst/>
          </a:prstGeom>
          <a:noFill/>
        </p:spPr>
        <p:txBody>
          <a:bodyPr wrap="square">
            <a:spAutoFit/>
          </a:bodyPr>
          <a:lstStyle/>
          <a:p>
            <a:pPr lvl="0"/>
            <a:r>
              <a:rPr lang="en-GB" sz="1000" dirty="0">
                <a:latin typeface="Calibri" panose="020F0502020204030204" pitchFamily="34" charset="0"/>
                <a:ea typeface="Amatic SC"/>
                <a:cs typeface="Calibri" panose="020F0502020204030204" pitchFamily="34" charset="0"/>
                <a:sym typeface="Amatic SC"/>
              </a:rPr>
              <a:t>Underline words to pick out the content and focus, evidence required and any links or connections required. </a:t>
            </a:r>
          </a:p>
        </p:txBody>
      </p:sp>
      <p:sp>
        <p:nvSpPr>
          <p:cNvPr id="11" name="Rectangle 10">
            <a:extLst>
              <a:ext uri="{FF2B5EF4-FFF2-40B4-BE49-F238E27FC236}">
                <a16:creationId xmlns:a16="http://schemas.microsoft.com/office/drawing/2014/main" id="{D567BD96-157B-EC4B-D761-7CE7DD313F30}"/>
              </a:ext>
            </a:extLst>
          </p:cNvPr>
          <p:cNvSpPr/>
          <p:nvPr/>
        </p:nvSpPr>
        <p:spPr>
          <a:xfrm>
            <a:off x="2791825" y="1334950"/>
            <a:ext cx="1982641" cy="45719"/>
          </a:xfrm>
          <a:prstGeom prst="rect">
            <a:avLst/>
          </a:prstGeom>
          <a:solidFill>
            <a:srgbClr val="81A032"/>
          </a:solidFill>
          <a:ln w="12700">
            <a:solidFill>
              <a:srgbClr val="81A0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1055D90D-79EF-8612-3082-EC71D74970A4}"/>
              </a:ext>
            </a:extLst>
          </p:cNvPr>
          <p:cNvSpPr txBox="1"/>
          <p:nvPr/>
        </p:nvSpPr>
        <p:spPr>
          <a:xfrm>
            <a:off x="5104160" y="1400522"/>
            <a:ext cx="1967241" cy="553998"/>
          </a:xfrm>
          <a:prstGeom prst="rect">
            <a:avLst/>
          </a:prstGeom>
          <a:noFill/>
        </p:spPr>
        <p:txBody>
          <a:bodyPr wrap="square">
            <a:spAutoFit/>
          </a:bodyPr>
          <a:lstStyle/>
          <a:p>
            <a:pPr lvl="0"/>
            <a:r>
              <a:rPr lang="en-GB" sz="1000" dirty="0">
                <a:latin typeface="Calibri" panose="020F0502020204030204" pitchFamily="34" charset="0"/>
                <a:ea typeface="Amatic SC"/>
                <a:cs typeface="Calibri" panose="020F0502020204030204" pitchFamily="34" charset="0"/>
                <a:sym typeface="Amatic SC"/>
              </a:rPr>
              <a:t>Glance back at the question to make sure you include everything in your answer. </a:t>
            </a:r>
          </a:p>
        </p:txBody>
      </p:sp>
      <p:sp>
        <p:nvSpPr>
          <p:cNvPr id="15" name="Rectangle 14">
            <a:extLst>
              <a:ext uri="{FF2B5EF4-FFF2-40B4-BE49-F238E27FC236}">
                <a16:creationId xmlns:a16="http://schemas.microsoft.com/office/drawing/2014/main" id="{0C729F46-B77A-1C06-0218-C6B22EDA2AC0}"/>
              </a:ext>
            </a:extLst>
          </p:cNvPr>
          <p:cNvSpPr/>
          <p:nvPr/>
        </p:nvSpPr>
        <p:spPr>
          <a:xfrm>
            <a:off x="465678" y="3769185"/>
            <a:ext cx="6980134" cy="1231106"/>
          </a:xfrm>
          <a:prstGeom prst="rect">
            <a:avLst/>
          </a:prstGeom>
        </p:spPr>
        <p:txBody>
          <a:bodyPr wrap="square">
            <a:spAutoFit/>
          </a:bodyPr>
          <a:lstStyle/>
          <a:p>
            <a:r>
              <a:rPr lang="en-GB" sz="1200" dirty="0">
                <a:latin typeface="Calibri" panose="020F0502020204030204" pitchFamily="34" charset="0"/>
                <a:cs typeface="Calibri" panose="020F0502020204030204" pitchFamily="34" charset="0"/>
              </a:rPr>
              <a:t>Social challenge – access to fresh water in Lagos when population is increasing by 600,000 per year</a:t>
            </a:r>
          </a:p>
          <a:p>
            <a:endParaRPr lang="en-GB" sz="1200" dirty="0">
              <a:latin typeface="Calibri" panose="020F0502020204030204" pitchFamily="34" charset="0"/>
              <a:cs typeface="Calibri" panose="020F0502020204030204" pitchFamily="34" charset="0"/>
            </a:endParaRPr>
          </a:p>
          <a:p>
            <a:r>
              <a:rPr lang="en-GB" sz="1200" dirty="0">
                <a:latin typeface="Calibri" panose="020F0502020204030204" pitchFamily="34" charset="0"/>
                <a:cs typeface="Calibri" panose="020F0502020204030204" pitchFamily="34" charset="0"/>
              </a:rPr>
              <a:t>Economic challenge – employment  opportunities in Lagos – not enough formal job for rapidly increasing population. </a:t>
            </a:r>
          </a:p>
          <a:p>
            <a:r>
              <a:rPr lang="en-GB" sz="1200" dirty="0">
                <a:latin typeface="Calibri" panose="020F0502020204030204" pitchFamily="34" charset="0"/>
                <a:cs typeface="Calibri" panose="020F0502020204030204" pitchFamily="34" charset="0"/>
              </a:rPr>
              <a:t>Environmental challenge – insufficient waste disposal services for rapidly growing city of  Lagos. </a:t>
            </a:r>
          </a:p>
          <a:p>
            <a:endParaRPr lang="en-GB" dirty="0">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0EE1A342-5A09-B834-0D77-5DC73A0EC404}"/>
              </a:ext>
            </a:extLst>
          </p:cNvPr>
          <p:cNvSpPr/>
          <p:nvPr/>
        </p:nvSpPr>
        <p:spPr>
          <a:xfrm>
            <a:off x="465678" y="5248402"/>
            <a:ext cx="6980134" cy="1231106"/>
          </a:xfrm>
          <a:prstGeom prst="rect">
            <a:avLst/>
          </a:prstGeom>
        </p:spPr>
        <p:txBody>
          <a:bodyPr wrap="square">
            <a:spAutoFit/>
          </a:bodyPr>
          <a:lstStyle/>
          <a:p>
            <a:r>
              <a:rPr lang="en-GB" sz="1200" dirty="0">
                <a:latin typeface="Calibri" panose="020F0502020204030204" pitchFamily="34" charset="0"/>
                <a:cs typeface="Calibri" panose="020F0502020204030204" pitchFamily="34" charset="0"/>
              </a:rPr>
              <a:t>Only 10 per cent of the population has access to safe, piped water. </a:t>
            </a:r>
          </a:p>
          <a:p>
            <a:endParaRPr lang="en-GB" sz="1200" dirty="0">
              <a:latin typeface="Calibri" panose="020F0502020204030204" pitchFamily="34" charset="0"/>
              <a:cs typeface="Calibri" panose="020F0502020204030204" pitchFamily="34" charset="0"/>
            </a:endParaRPr>
          </a:p>
          <a:p>
            <a:r>
              <a:rPr lang="en-GB" sz="1200" dirty="0">
                <a:latin typeface="Calibri" panose="020F0502020204030204" pitchFamily="34" charset="0"/>
                <a:cs typeface="Calibri" panose="020F0502020204030204" pitchFamily="34" charset="0"/>
              </a:rPr>
              <a:t>Unemployment is low at 10 per cent but with is no unemployment benefit many work in informal jobs.</a:t>
            </a:r>
          </a:p>
          <a:p>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City authorities collect just 40 per cent of the 10,000 tonnes of waste produced daily. </a:t>
            </a:r>
          </a:p>
          <a:p>
            <a:endParaRPr lang="en-GB" dirty="0">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A2EDCF25-9188-D663-A4E0-B528AE801E1F}"/>
              </a:ext>
            </a:extLst>
          </p:cNvPr>
          <p:cNvSpPr/>
          <p:nvPr/>
        </p:nvSpPr>
        <p:spPr>
          <a:xfrm>
            <a:off x="465678" y="6742176"/>
            <a:ext cx="6980134" cy="1415772"/>
          </a:xfrm>
          <a:prstGeom prst="rect">
            <a:avLst/>
          </a:prstGeom>
        </p:spPr>
        <p:txBody>
          <a:bodyPr wrap="square">
            <a:spAutoFit/>
          </a:bodyPr>
          <a:lstStyle/>
          <a:p>
            <a:r>
              <a:rPr lang="en-GB" sz="1200" dirty="0">
                <a:latin typeface="Calibri" panose="020F0502020204030204" pitchFamily="34" charset="0"/>
                <a:cs typeface="Calibri" panose="020F0502020204030204" pitchFamily="34" charset="0"/>
              </a:rPr>
              <a:t>Many people have to reply on bore holes to extract water or street vendor water -  untreated and may be contaminated.  </a:t>
            </a:r>
          </a:p>
          <a:p>
            <a:r>
              <a:rPr lang="en-GB" sz="1200" dirty="0">
                <a:latin typeface="Calibri" panose="020F0502020204030204" pitchFamily="34" charset="0"/>
                <a:cs typeface="Calibri" panose="020F0502020204030204" pitchFamily="34" charset="0"/>
              </a:rPr>
              <a:t>Over 40% of of the work force work in informal employment which is unregulated, poorly paid and often dangerous. </a:t>
            </a: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Waste piles up in may areas of the city, particularly in poorer areas leads risk to health and contamination of groundwater supplies. </a:t>
            </a:r>
          </a:p>
          <a:p>
            <a:endParaRPr lang="en-GB" dirty="0">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1FB12C35-D30A-5771-6AAB-C7436BD7FA8A}"/>
              </a:ext>
            </a:extLst>
          </p:cNvPr>
          <p:cNvSpPr/>
          <p:nvPr/>
        </p:nvSpPr>
        <p:spPr>
          <a:xfrm>
            <a:off x="442791" y="8257805"/>
            <a:ext cx="6980134" cy="1200329"/>
          </a:xfrm>
          <a:prstGeom prst="rect">
            <a:avLst/>
          </a:prstGeom>
        </p:spPr>
        <p:txBody>
          <a:bodyPr wrap="square">
            <a:spAutoFit/>
          </a:bodyPr>
          <a:lstStyle/>
          <a:p>
            <a:r>
              <a:rPr lang="en-GB" sz="1200" dirty="0">
                <a:latin typeface="Calibri" panose="020F0502020204030204" pitchFamily="34" charset="0"/>
                <a:cs typeface="Calibri" panose="020F0502020204030204" pitchFamily="34" charset="0"/>
              </a:rPr>
              <a:t>Creates significant challenges as Increases the risk of illness and pressure on limited medical services.</a:t>
            </a:r>
          </a:p>
          <a:p>
            <a:endParaRPr lang="en-GB" sz="1200" dirty="0">
              <a:latin typeface="Calibri" panose="020F0502020204030204" pitchFamily="34" charset="0"/>
              <a:cs typeface="Calibri" panose="020F0502020204030204" pitchFamily="34" charset="0"/>
            </a:endParaRPr>
          </a:p>
          <a:p>
            <a:r>
              <a:rPr lang="en-GB" sz="1200" dirty="0">
                <a:latin typeface="Calibri" panose="020F0502020204030204" pitchFamily="34" charset="0"/>
                <a:cs typeface="Calibri" panose="020F0502020204030204" pitchFamily="34" charset="0"/>
              </a:rPr>
              <a:t>Creates challenges as fewer people pay tax which reduces money available for investment in services and provides instability to many. </a:t>
            </a:r>
          </a:p>
          <a:p>
            <a:r>
              <a:rPr lang="en-GB" sz="1200" dirty="0">
                <a:latin typeface="Calibri" panose="020F0502020204030204" pitchFamily="34" charset="0"/>
                <a:cs typeface="Calibri" panose="020F0502020204030204" pitchFamily="34" charset="0"/>
              </a:rPr>
              <a:t> Risk to health through vermin population growth and impact on health of people, particularly in poorer areas. </a:t>
            </a:r>
            <a:endParaRPr lang="en-GB" dirty="0">
              <a:latin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7E9BBA98-1541-ED66-757B-06D0717F67E4}"/>
              </a:ext>
            </a:extLst>
          </p:cNvPr>
          <p:cNvSpPr/>
          <p:nvPr/>
        </p:nvSpPr>
        <p:spPr>
          <a:xfrm>
            <a:off x="355601" y="2387600"/>
            <a:ext cx="450850" cy="16849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38471901-9217-CA16-611D-23DE7E224B67}"/>
              </a:ext>
            </a:extLst>
          </p:cNvPr>
          <p:cNvCxnSpPr/>
          <p:nvPr/>
        </p:nvCxnSpPr>
        <p:spPr>
          <a:xfrm>
            <a:off x="1063625" y="2540215"/>
            <a:ext cx="406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5FE63C1-59D4-3114-62A0-365249671F7A}"/>
              </a:ext>
            </a:extLst>
          </p:cNvPr>
          <p:cNvCxnSpPr>
            <a:cxnSpLocks/>
          </p:cNvCxnSpPr>
          <p:nvPr/>
        </p:nvCxnSpPr>
        <p:spPr>
          <a:xfrm>
            <a:off x="1901825" y="2549955"/>
            <a:ext cx="6477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4086627-D215-0293-135B-84DC23669163}"/>
              </a:ext>
            </a:extLst>
          </p:cNvPr>
          <p:cNvCxnSpPr>
            <a:cxnSpLocks/>
          </p:cNvCxnSpPr>
          <p:nvPr/>
        </p:nvCxnSpPr>
        <p:spPr>
          <a:xfrm>
            <a:off x="3273425" y="2543820"/>
            <a:ext cx="8413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EB3E5EA-2773-568F-6078-A6D1E186F032}"/>
              </a:ext>
            </a:extLst>
          </p:cNvPr>
          <p:cNvCxnSpPr>
            <a:cxnSpLocks/>
          </p:cNvCxnSpPr>
          <p:nvPr/>
        </p:nvCxnSpPr>
        <p:spPr>
          <a:xfrm>
            <a:off x="4301391" y="2540215"/>
            <a:ext cx="65160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2FEC8ED-EE78-9C40-3537-3371506D3F4A}"/>
              </a:ext>
            </a:extLst>
          </p:cNvPr>
          <p:cNvCxnSpPr>
            <a:cxnSpLocks/>
          </p:cNvCxnSpPr>
          <p:nvPr/>
        </p:nvCxnSpPr>
        <p:spPr>
          <a:xfrm>
            <a:off x="4994253" y="2540740"/>
            <a:ext cx="103184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5A597B0-59A6-EB25-FAA5-69E9F2E4C534}"/>
              </a:ext>
            </a:extLst>
          </p:cNvPr>
          <p:cNvCxnSpPr>
            <a:cxnSpLocks/>
          </p:cNvCxnSpPr>
          <p:nvPr/>
        </p:nvCxnSpPr>
        <p:spPr>
          <a:xfrm>
            <a:off x="371419" y="2737495"/>
            <a:ext cx="485831" cy="0"/>
          </a:xfrm>
          <a:prstGeom prst="line">
            <a:avLst/>
          </a:prstGeom>
        </p:spPr>
        <p:style>
          <a:lnRef idx="1">
            <a:schemeClr val="accent1"/>
          </a:lnRef>
          <a:fillRef idx="0">
            <a:schemeClr val="accent1"/>
          </a:fillRef>
          <a:effectRef idx="0">
            <a:schemeClr val="accent1"/>
          </a:effectRef>
          <a:fontRef idx="minor">
            <a:schemeClr val="tx1"/>
          </a:fontRef>
        </p:style>
      </p:cxnSp>
      <p:sp>
        <p:nvSpPr>
          <p:cNvPr id="41" name="Arc 40">
            <a:extLst>
              <a:ext uri="{FF2B5EF4-FFF2-40B4-BE49-F238E27FC236}">
                <a16:creationId xmlns:a16="http://schemas.microsoft.com/office/drawing/2014/main" id="{ECEA8D35-81F9-C8B0-C2F4-5C887100D23F}"/>
              </a:ext>
            </a:extLst>
          </p:cNvPr>
          <p:cNvSpPr/>
          <p:nvPr/>
        </p:nvSpPr>
        <p:spPr>
          <a:xfrm>
            <a:off x="2225675" y="2344463"/>
            <a:ext cx="1441450" cy="82550"/>
          </a:xfrm>
          <a:prstGeom prst="arc">
            <a:avLst>
              <a:gd name="adj1" fmla="val 10837365"/>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TextBox 44">
            <a:extLst>
              <a:ext uri="{FF2B5EF4-FFF2-40B4-BE49-F238E27FC236}">
                <a16:creationId xmlns:a16="http://schemas.microsoft.com/office/drawing/2014/main" id="{9EE7055F-448F-9AE1-7777-4E2EB9248701}"/>
              </a:ext>
            </a:extLst>
          </p:cNvPr>
          <p:cNvSpPr txBox="1"/>
          <p:nvPr/>
        </p:nvSpPr>
        <p:spPr>
          <a:xfrm>
            <a:off x="-13186" y="2067713"/>
            <a:ext cx="1360805" cy="307777"/>
          </a:xfrm>
          <a:prstGeom prst="rect">
            <a:avLst/>
          </a:prstGeom>
          <a:noFill/>
        </p:spPr>
        <p:txBody>
          <a:bodyPr wrap="square">
            <a:spAutoFit/>
          </a:bodyPr>
          <a:lstStyle/>
          <a:p>
            <a:pPr algn="ctr"/>
            <a:r>
              <a:rPr lang="en-GB" sz="700" dirty="0">
                <a:effectLst/>
                <a:latin typeface="Calibri" panose="020F0502020204030204" pitchFamily="34" charset="0"/>
                <a:cs typeface="Calibri" panose="020F0502020204030204" pitchFamily="34" charset="0"/>
              </a:rPr>
              <a:t>Make an informed </a:t>
            </a:r>
            <a:br>
              <a:rPr lang="en-GB" sz="700" dirty="0">
                <a:effectLst/>
                <a:latin typeface="Calibri" panose="020F0502020204030204" pitchFamily="34" charset="0"/>
                <a:cs typeface="Calibri" panose="020F0502020204030204" pitchFamily="34" charset="0"/>
              </a:rPr>
            </a:br>
            <a:r>
              <a:rPr lang="en-GB" sz="700" dirty="0">
                <a:effectLst/>
                <a:latin typeface="Calibri" panose="020F0502020204030204" pitchFamily="34" charset="0"/>
                <a:cs typeface="Calibri" panose="020F0502020204030204" pitchFamily="34" charset="0"/>
              </a:rPr>
              <a:t>judgement</a:t>
            </a:r>
            <a:endParaRPr lang="en-GB" sz="700" dirty="0">
              <a:latin typeface="Calibri" panose="020F0502020204030204" pitchFamily="34" charset="0"/>
              <a:cs typeface="Calibri" panose="020F0502020204030204" pitchFamily="34" charset="0"/>
            </a:endParaRPr>
          </a:p>
        </p:txBody>
      </p:sp>
      <p:sp>
        <p:nvSpPr>
          <p:cNvPr id="46" name="TextBox 45">
            <a:extLst>
              <a:ext uri="{FF2B5EF4-FFF2-40B4-BE49-F238E27FC236}">
                <a16:creationId xmlns:a16="http://schemas.microsoft.com/office/drawing/2014/main" id="{DA68C43B-DDB5-3976-10AC-B56D71CF901F}"/>
              </a:ext>
            </a:extLst>
          </p:cNvPr>
          <p:cNvSpPr txBox="1"/>
          <p:nvPr/>
        </p:nvSpPr>
        <p:spPr>
          <a:xfrm>
            <a:off x="614334" y="2104890"/>
            <a:ext cx="1360805" cy="307777"/>
          </a:xfrm>
          <a:prstGeom prst="rect">
            <a:avLst/>
          </a:prstGeom>
          <a:noFill/>
        </p:spPr>
        <p:txBody>
          <a:bodyPr wrap="square">
            <a:spAutoFit/>
          </a:bodyPr>
          <a:lstStyle/>
          <a:p>
            <a:pPr algn="ctr"/>
            <a:r>
              <a:rPr lang="en-GB" sz="700" dirty="0">
                <a:effectLst/>
                <a:latin typeface="Calibri" panose="020F0502020204030204" pitchFamily="34" charset="0"/>
                <a:cs typeface="Calibri" panose="020F0502020204030204" pitchFamily="34" charset="0"/>
              </a:rPr>
              <a:t>How much is </a:t>
            </a:r>
          </a:p>
          <a:p>
            <a:pPr algn="ctr"/>
            <a:r>
              <a:rPr lang="en-GB" sz="700" dirty="0">
                <a:effectLst/>
                <a:latin typeface="Calibri" panose="020F0502020204030204" pitchFamily="34" charset="0"/>
                <a:cs typeface="Calibri" panose="020F0502020204030204" pitchFamily="34" charset="0"/>
              </a:rPr>
              <a:t>it the case? </a:t>
            </a:r>
            <a:endParaRPr lang="en-GB" sz="700" dirty="0">
              <a:latin typeface="Calibri" panose="020F0502020204030204" pitchFamily="34" charset="0"/>
              <a:cs typeface="Calibri" panose="020F0502020204030204" pitchFamily="34" charset="0"/>
            </a:endParaRPr>
          </a:p>
        </p:txBody>
      </p:sp>
      <p:sp>
        <p:nvSpPr>
          <p:cNvPr id="47" name="TextBox 46">
            <a:extLst>
              <a:ext uri="{FF2B5EF4-FFF2-40B4-BE49-F238E27FC236}">
                <a16:creationId xmlns:a16="http://schemas.microsoft.com/office/drawing/2014/main" id="{44834F6D-9F91-4442-B86A-DB4A5584BD8D}"/>
              </a:ext>
            </a:extLst>
          </p:cNvPr>
          <p:cNvSpPr txBox="1"/>
          <p:nvPr/>
        </p:nvSpPr>
        <p:spPr>
          <a:xfrm>
            <a:off x="1553469" y="2115549"/>
            <a:ext cx="1360805" cy="200055"/>
          </a:xfrm>
          <a:prstGeom prst="rect">
            <a:avLst/>
          </a:prstGeom>
          <a:noFill/>
        </p:spPr>
        <p:txBody>
          <a:bodyPr wrap="square">
            <a:spAutoFit/>
          </a:bodyPr>
          <a:lstStyle/>
          <a:p>
            <a:pPr algn="ctr"/>
            <a:r>
              <a:rPr lang="en-GB" sz="700" dirty="0">
                <a:effectLst/>
                <a:latin typeface="Calibri" panose="020F0502020204030204" pitchFamily="34" charset="0"/>
                <a:cs typeface="Calibri" panose="020F0502020204030204" pitchFamily="34" charset="0"/>
              </a:rPr>
              <a:t>Difficulties</a:t>
            </a:r>
            <a:endParaRPr lang="en-GB" sz="700" dirty="0">
              <a:latin typeface="Calibri" panose="020F0502020204030204" pitchFamily="34" charset="0"/>
              <a:cs typeface="Calibri" panose="020F0502020204030204" pitchFamily="34" charset="0"/>
            </a:endParaRPr>
          </a:p>
        </p:txBody>
      </p:sp>
      <p:sp>
        <p:nvSpPr>
          <p:cNvPr id="48" name="TextBox 47">
            <a:extLst>
              <a:ext uri="{FF2B5EF4-FFF2-40B4-BE49-F238E27FC236}">
                <a16:creationId xmlns:a16="http://schemas.microsoft.com/office/drawing/2014/main" id="{39FC2FCB-D284-3AEB-200E-058E211562E1}"/>
              </a:ext>
            </a:extLst>
          </p:cNvPr>
          <p:cNvSpPr txBox="1"/>
          <p:nvPr/>
        </p:nvSpPr>
        <p:spPr>
          <a:xfrm>
            <a:off x="4931608" y="2115574"/>
            <a:ext cx="1554917" cy="307777"/>
          </a:xfrm>
          <a:prstGeom prst="rect">
            <a:avLst/>
          </a:prstGeom>
          <a:noFill/>
        </p:spPr>
        <p:txBody>
          <a:bodyPr wrap="square">
            <a:spAutoFit/>
          </a:bodyPr>
          <a:lstStyle/>
          <a:p>
            <a:pPr algn="ctr"/>
            <a:r>
              <a:rPr lang="en-GB" sz="700" dirty="0">
                <a:effectLst/>
                <a:latin typeface="Calibri" panose="020F0502020204030204" pitchFamily="34" charset="0"/>
                <a:cs typeface="Calibri" panose="020F0502020204030204" pitchFamily="34" charset="0"/>
              </a:rPr>
              <a:t>Must refer to urban growth in an LIC/NEE. Refer to a specific city!  </a:t>
            </a:r>
            <a:endParaRPr lang="en-GB" sz="700" dirty="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7ADF028F-4C0F-65EC-4A09-1F6F3D654E23}"/>
              </a:ext>
            </a:extLst>
          </p:cNvPr>
          <p:cNvSpPr txBox="1"/>
          <p:nvPr/>
        </p:nvSpPr>
        <p:spPr>
          <a:xfrm>
            <a:off x="2961606" y="2065116"/>
            <a:ext cx="1584972" cy="307777"/>
          </a:xfrm>
          <a:prstGeom prst="rect">
            <a:avLst/>
          </a:prstGeom>
          <a:noFill/>
        </p:spPr>
        <p:txBody>
          <a:bodyPr wrap="square">
            <a:spAutoFit/>
          </a:bodyPr>
          <a:lstStyle/>
          <a:p>
            <a:pPr algn="ctr"/>
            <a:r>
              <a:rPr lang="en-GB" sz="700" dirty="0">
                <a:effectLst/>
                <a:latin typeface="Calibri" panose="020F0502020204030204" pitchFamily="34" charset="0"/>
                <a:cs typeface="Calibri" panose="020F0502020204030204" pitchFamily="34" charset="0"/>
              </a:rPr>
              <a:t>Growth of an urban area – can be linked to population increase.</a:t>
            </a:r>
            <a:endParaRPr lang="en-GB" sz="7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73510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3186" y="0"/>
            <a:ext cx="7589400" cy="10698163"/>
          </a:xfrm>
          <a:prstGeom prst="frame">
            <a:avLst>
              <a:gd name="adj1" fmla="val 12500"/>
            </a:avLst>
          </a:prstGeom>
          <a:solidFill>
            <a:srgbClr val="EEEEE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ounded Rectangle 1">
            <a:extLst>
              <a:ext uri="{FF2B5EF4-FFF2-40B4-BE49-F238E27FC236}">
                <a16:creationId xmlns:a16="http://schemas.microsoft.com/office/drawing/2014/main" id="{5BDA5F21-EB73-834A-B68E-98485260B0CD}"/>
              </a:ext>
            </a:extLst>
          </p:cNvPr>
          <p:cNvSpPr/>
          <p:nvPr/>
        </p:nvSpPr>
        <p:spPr>
          <a:xfrm>
            <a:off x="193562" y="169627"/>
            <a:ext cx="7202714" cy="10325449"/>
          </a:xfrm>
          <a:custGeom>
            <a:avLst/>
            <a:gdLst>
              <a:gd name="connsiteX0" fmla="*/ 0 w 7202714"/>
              <a:gd name="connsiteY0" fmla="*/ 65977 h 10325449"/>
              <a:gd name="connsiteX1" fmla="*/ 65977 w 7202714"/>
              <a:gd name="connsiteY1" fmla="*/ 0 h 10325449"/>
              <a:gd name="connsiteX2" fmla="*/ 779481 w 7202714"/>
              <a:gd name="connsiteY2" fmla="*/ 0 h 10325449"/>
              <a:gd name="connsiteX3" fmla="*/ 1280862 w 7202714"/>
              <a:gd name="connsiteY3" fmla="*/ 0 h 10325449"/>
              <a:gd name="connsiteX4" fmla="*/ 1994366 w 7202714"/>
              <a:gd name="connsiteY4" fmla="*/ 0 h 10325449"/>
              <a:gd name="connsiteX5" fmla="*/ 2566455 w 7202714"/>
              <a:gd name="connsiteY5" fmla="*/ 0 h 10325449"/>
              <a:gd name="connsiteX6" fmla="*/ 3067836 w 7202714"/>
              <a:gd name="connsiteY6" fmla="*/ 0 h 10325449"/>
              <a:gd name="connsiteX7" fmla="*/ 3498510 w 7202714"/>
              <a:gd name="connsiteY7" fmla="*/ 0 h 10325449"/>
              <a:gd name="connsiteX8" fmla="*/ 3999891 w 7202714"/>
              <a:gd name="connsiteY8" fmla="*/ 0 h 10325449"/>
              <a:gd name="connsiteX9" fmla="*/ 4501272 w 7202714"/>
              <a:gd name="connsiteY9" fmla="*/ 0 h 10325449"/>
              <a:gd name="connsiteX10" fmla="*/ 5144068 w 7202714"/>
              <a:gd name="connsiteY10" fmla="*/ 0 h 10325449"/>
              <a:gd name="connsiteX11" fmla="*/ 5786865 w 7202714"/>
              <a:gd name="connsiteY11" fmla="*/ 0 h 10325449"/>
              <a:gd name="connsiteX12" fmla="*/ 6358953 w 7202714"/>
              <a:gd name="connsiteY12" fmla="*/ 0 h 10325449"/>
              <a:gd name="connsiteX13" fmla="*/ 7136737 w 7202714"/>
              <a:gd name="connsiteY13" fmla="*/ 0 h 10325449"/>
              <a:gd name="connsiteX14" fmla="*/ 7202714 w 7202714"/>
              <a:gd name="connsiteY14" fmla="*/ 65977 h 10325449"/>
              <a:gd name="connsiteX15" fmla="*/ 7202714 w 7202714"/>
              <a:gd name="connsiteY15" fmla="*/ 439738 h 10325449"/>
              <a:gd name="connsiteX16" fmla="*/ 7202714 w 7202714"/>
              <a:gd name="connsiteY16" fmla="*/ 1221240 h 10325449"/>
              <a:gd name="connsiteX17" fmla="*/ 7202714 w 7202714"/>
              <a:gd name="connsiteY17" fmla="*/ 2104676 h 10325449"/>
              <a:gd name="connsiteX18" fmla="*/ 7202714 w 7202714"/>
              <a:gd name="connsiteY18" fmla="*/ 2478437 h 10325449"/>
              <a:gd name="connsiteX19" fmla="*/ 7202714 w 7202714"/>
              <a:gd name="connsiteY19" fmla="*/ 3361874 h 10325449"/>
              <a:gd name="connsiteX20" fmla="*/ 7202714 w 7202714"/>
              <a:gd name="connsiteY20" fmla="*/ 4245310 h 10325449"/>
              <a:gd name="connsiteX21" fmla="*/ 7202714 w 7202714"/>
              <a:gd name="connsiteY21" fmla="*/ 4619071 h 10325449"/>
              <a:gd name="connsiteX22" fmla="*/ 7202714 w 7202714"/>
              <a:gd name="connsiteY22" fmla="*/ 5298638 h 10325449"/>
              <a:gd name="connsiteX23" fmla="*/ 7202714 w 7202714"/>
              <a:gd name="connsiteY23" fmla="*/ 5876269 h 10325449"/>
              <a:gd name="connsiteX24" fmla="*/ 7202714 w 7202714"/>
              <a:gd name="connsiteY24" fmla="*/ 6453901 h 10325449"/>
              <a:gd name="connsiteX25" fmla="*/ 7202714 w 7202714"/>
              <a:gd name="connsiteY25" fmla="*/ 7031532 h 10325449"/>
              <a:gd name="connsiteX26" fmla="*/ 7202714 w 7202714"/>
              <a:gd name="connsiteY26" fmla="*/ 7405293 h 10325449"/>
              <a:gd name="connsiteX27" fmla="*/ 7202714 w 7202714"/>
              <a:gd name="connsiteY27" fmla="*/ 8288730 h 10325449"/>
              <a:gd name="connsiteX28" fmla="*/ 7202714 w 7202714"/>
              <a:gd name="connsiteY28" fmla="*/ 9172166 h 10325449"/>
              <a:gd name="connsiteX29" fmla="*/ 7202714 w 7202714"/>
              <a:gd name="connsiteY29" fmla="*/ 9545927 h 10325449"/>
              <a:gd name="connsiteX30" fmla="*/ 7202714 w 7202714"/>
              <a:gd name="connsiteY30" fmla="*/ 10259472 h 10325449"/>
              <a:gd name="connsiteX31" fmla="*/ 7136737 w 7202714"/>
              <a:gd name="connsiteY31" fmla="*/ 10325449 h 10325449"/>
              <a:gd name="connsiteX32" fmla="*/ 6423233 w 7202714"/>
              <a:gd name="connsiteY32" fmla="*/ 10325449 h 10325449"/>
              <a:gd name="connsiteX33" fmla="*/ 5921852 w 7202714"/>
              <a:gd name="connsiteY33" fmla="*/ 10325449 h 10325449"/>
              <a:gd name="connsiteX34" fmla="*/ 5420471 w 7202714"/>
              <a:gd name="connsiteY34" fmla="*/ 10325449 h 10325449"/>
              <a:gd name="connsiteX35" fmla="*/ 4706967 w 7202714"/>
              <a:gd name="connsiteY35" fmla="*/ 10325449 h 10325449"/>
              <a:gd name="connsiteX36" fmla="*/ 4276293 w 7202714"/>
              <a:gd name="connsiteY36" fmla="*/ 10325449 h 10325449"/>
              <a:gd name="connsiteX37" fmla="*/ 3704204 w 7202714"/>
              <a:gd name="connsiteY37" fmla="*/ 10325449 h 10325449"/>
              <a:gd name="connsiteX38" fmla="*/ 3061408 w 7202714"/>
              <a:gd name="connsiteY38" fmla="*/ 10325449 h 10325449"/>
              <a:gd name="connsiteX39" fmla="*/ 2560027 w 7202714"/>
              <a:gd name="connsiteY39" fmla="*/ 10325449 h 10325449"/>
              <a:gd name="connsiteX40" fmla="*/ 1775815 w 7202714"/>
              <a:gd name="connsiteY40" fmla="*/ 10325449 h 10325449"/>
              <a:gd name="connsiteX41" fmla="*/ 1345142 w 7202714"/>
              <a:gd name="connsiteY41" fmla="*/ 10325449 h 10325449"/>
              <a:gd name="connsiteX42" fmla="*/ 914468 w 7202714"/>
              <a:gd name="connsiteY42" fmla="*/ 10325449 h 10325449"/>
              <a:gd name="connsiteX43" fmla="*/ 65977 w 7202714"/>
              <a:gd name="connsiteY43" fmla="*/ 10325449 h 10325449"/>
              <a:gd name="connsiteX44" fmla="*/ 0 w 7202714"/>
              <a:gd name="connsiteY44" fmla="*/ 10259472 h 10325449"/>
              <a:gd name="connsiteX45" fmla="*/ 0 w 7202714"/>
              <a:gd name="connsiteY45" fmla="*/ 9579906 h 10325449"/>
              <a:gd name="connsiteX46" fmla="*/ 0 w 7202714"/>
              <a:gd name="connsiteY46" fmla="*/ 8696469 h 10325449"/>
              <a:gd name="connsiteX47" fmla="*/ 0 w 7202714"/>
              <a:gd name="connsiteY47" fmla="*/ 8016903 h 10325449"/>
              <a:gd name="connsiteX48" fmla="*/ 0 w 7202714"/>
              <a:gd name="connsiteY48" fmla="*/ 7643142 h 10325449"/>
              <a:gd name="connsiteX49" fmla="*/ 0 w 7202714"/>
              <a:gd name="connsiteY49" fmla="*/ 6759705 h 10325449"/>
              <a:gd name="connsiteX50" fmla="*/ 0 w 7202714"/>
              <a:gd name="connsiteY50" fmla="*/ 6080139 h 10325449"/>
              <a:gd name="connsiteX51" fmla="*/ 0 w 7202714"/>
              <a:gd name="connsiteY51" fmla="*/ 5400573 h 10325449"/>
              <a:gd name="connsiteX52" fmla="*/ 0 w 7202714"/>
              <a:gd name="connsiteY52" fmla="*/ 4924876 h 10325449"/>
              <a:gd name="connsiteX53" fmla="*/ 0 w 7202714"/>
              <a:gd name="connsiteY53" fmla="*/ 4041440 h 10325449"/>
              <a:gd name="connsiteX54" fmla="*/ 0 w 7202714"/>
              <a:gd name="connsiteY54" fmla="*/ 3565744 h 10325449"/>
              <a:gd name="connsiteX55" fmla="*/ 0 w 7202714"/>
              <a:gd name="connsiteY55" fmla="*/ 2682307 h 10325449"/>
              <a:gd name="connsiteX56" fmla="*/ 0 w 7202714"/>
              <a:gd name="connsiteY56" fmla="*/ 2308546 h 10325449"/>
              <a:gd name="connsiteX57" fmla="*/ 0 w 7202714"/>
              <a:gd name="connsiteY57" fmla="*/ 1527045 h 10325449"/>
              <a:gd name="connsiteX58" fmla="*/ 0 w 7202714"/>
              <a:gd name="connsiteY58" fmla="*/ 643608 h 10325449"/>
              <a:gd name="connsiteX59" fmla="*/ 0 w 7202714"/>
              <a:gd name="connsiteY59" fmla="*/ 65977 h 10325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202714" h="10325449" fill="none" extrusionOk="0">
                <a:moveTo>
                  <a:pt x="0" y="65977"/>
                </a:moveTo>
                <a:cubicBezTo>
                  <a:pt x="-317" y="34330"/>
                  <a:pt x="22905" y="-5814"/>
                  <a:pt x="65977" y="0"/>
                </a:cubicBezTo>
                <a:cubicBezTo>
                  <a:pt x="343996" y="4418"/>
                  <a:pt x="570394" y="-26945"/>
                  <a:pt x="779481" y="0"/>
                </a:cubicBezTo>
                <a:cubicBezTo>
                  <a:pt x="988568" y="26945"/>
                  <a:pt x="1093037" y="12599"/>
                  <a:pt x="1280862" y="0"/>
                </a:cubicBezTo>
                <a:cubicBezTo>
                  <a:pt x="1468687" y="-12599"/>
                  <a:pt x="1793242" y="-20141"/>
                  <a:pt x="1994366" y="0"/>
                </a:cubicBezTo>
                <a:cubicBezTo>
                  <a:pt x="2195490" y="20141"/>
                  <a:pt x="2399548" y="10970"/>
                  <a:pt x="2566455" y="0"/>
                </a:cubicBezTo>
                <a:cubicBezTo>
                  <a:pt x="2733362" y="-10970"/>
                  <a:pt x="2943565" y="-15198"/>
                  <a:pt x="3067836" y="0"/>
                </a:cubicBezTo>
                <a:cubicBezTo>
                  <a:pt x="3192107" y="15198"/>
                  <a:pt x="3389268" y="-874"/>
                  <a:pt x="3498510" y="0"/>
                </a:cubicBezTo>
                <a:cubicBezTo>
                  <a:pt x="3607752" y="874"/>
                  <a:pt x="3847931" y="15673"/>
                  <a:pt x="3999891" y="0"/>
                </a:cubicBezTo>
                <a:cubicBezTo>
                  <a:pt x="4151851" y="-15673"/>
                  <a:pt x="4361885" y="3396"/>
                  <a:pt x="4501272" y="0"/>
                </a:cubicBezTo>
                <a:cubicBezTo>
                  <a:pt x="4640659" y="-3396"/>
                  <a:pt x="4953678" y="26620"/>
                  <a:pt x="5144068" y="0"/>
                </a:cubicBezTo>
                <a:cubicBezTo>
                  <a:pt x="5334458" y="-26620"/>
                  <a:pt x="5643580" y="-20970"/>
                  <a:pt x="5786865" y="0"/>
                </a:cubicBezTo>
                <a:cubicBezTo>
                  <a:pt x="5930150" y="20970"/>
                  <a:pt x="6112956" y="20525"/>
                  <a:pt x="6358953" y="0"/>
                </a:cubicBezTo>
                <a:cubicBezTo>
                  <a:pt x="6604950" y="-20525"/>
                  <a:pt x="6931877" y="-16421"/>
                  <a:pt x="7136737" y="0"/>
                </a:cubicBezTo>
                <a:cubicBezTo>
                  <a:pt x="7170174" y="330"/>
                  <a:pt x="7207351" y="35190"/>
                  <a:pt x="7202714" y="65977"/>
                </a:cubicBezTo>
                <a:cubicBezTo>
                  <a:pt x="7210471" y="150836"/>
                  <a:pt x="7193182" y="310111"/>
                  <a:pt x="7202714" y="439738"/>
                </a:cubicBezTo>
                <a:cubicBezTo>
                  <a:pt x="7212246" y="569365"/>
                  <a:pt x="7209679" y="882268"/>
                  <a:pt x="7202714" y="1221240"/>
                </a:cubicBezTo>
                <a:cubicBezTo>
                  <a:pt x="7195749" y="1560212"/>
                  <a:pt x="7217701" y="1915130"/>
                  <a:pt x="7202714" y="2104676"/>
                </a:cubicBezTo>
                <a:cubicBezTo>
                  <a:pt x="7187727" y="2294222"/>
                  <a:pt x="7200699" y="2391685"/>
                  <a:pt x="7202714" y="2478437"/>
                </a:cubicBezTo>
                <a:cubicBezTo>
                  <a:pt x="7204729" y="2565189"/>
                  <a:pt x="7199252" y="3078513"/>
                  <a:pt x="7202714" y="3361874"/>
                </a:cubicBezTo>
                <a:cubicBezTo>
                  <a:pt x="7206176" y="3645235"/>
                  <a:pt x="7234999" y="3925972"/>
                  <a:pt x="7202714" y="4245310"/>
                </a:cubicBezTo>
                <a:cubicBezTo>
                  <a:pt x="7170429" y="4564648"/>
                  <a:pt x="7208485" y="4445994"/>
                  <a:pt x="7202714" y="4619071"/>
                </a:cubicBezTo>
                <a:cubicBezTo>
                  <a:pt x="7196943" y="4792148"/>
                  <a:pt x="7210033" y="5141713"/>
                  <a:pt x="7202714" y="5298638"/>
                </a:cubicBezTo>
                <a:cubicBezTo>
                  <a:pt x="7195395" y="5455563"/>
                  <a:pt x="7225715" y="5601489"/>
                  <a:pt x="7202714" y="5876269"/>
                </a:cubicBezTo>
                <a:cubicBezTo>
                  <a:pt x="7179713" y="6151049"/>
                  <a:pt x="7190755" y="6170854"/>
                  <a:pt x="7202714" y="6453901"/>
                </a:cubicBezTo>
                <a:cubicBezTo>
                  <a:pt x="7214673" y="6736948"/>
                  <a:pt x="7190417" y="6915224"/>
                  <a:pt x="7202714" y="7031532"/>
                </a:cubicBezTo>
                <a:cubicBezTo>
                  <a:pt x="7215011" y="7147840"/>
                  <a:pt x="7195285" y="7253756"/>
                  <a:pt x="7202714" y="7405293"/>
                </a:cubicBezTo>
                <a:cubicBezTo>
                  <a:pt x="7210143" y="7556830"/>
                  <a:pt x="7197821" y="8022251"/>
                  <a:pt x="7202714" y="8288730"/>
                </a:cubicBezTo>
                <a:cubicBezTo>
                  <a:pt x="7207607" y="8555209"/>
                  <a:pt x="7192229" y="8734345"/>
                  <a:pt x="7202714" y="9172166"/>
                </a:cubicBezTo>
                <a:cubicBezTo>
                  <a:pt x="7213199" y="9609987"/>
                  <a:pt x="7203182" y="9390601"/>
                  <a:pt x="7202714" y="9545927"/>
                </a:cubicBezTo>
                <a:cubicBezTo>
                  <a:pt x="7202246" y="9701253"/>
                  <a:pt x="7184202" y="9978039"/>
                  <a:pt x="7202714" y="10259472"/>
                </a:cubicBezTo>
                <a:cubicBezTo>
                  <a:pt x="7199525" y="10299665"/>
                  <a:pt x="7175488" y="10326836"/>
                  <a:pt x="7136737" y="10325449"/>
                </a:cubicBezTo>
                <a:cubicBezTo>
                  <a:pt x="6921099" y="10320958"/>
                  <a:pt x="6629217" y="10297463"/>
                  <a:pt x="6423233" y="10325449"/>
                </a:cubicBezTo>
                <a:cubicBezTo>
                  <a:pt x="6217249" y="10353435"/>
                  <a:pt x="6148942" y="10321806"/>
                  <a:pt x="5921852" y="10325449"/>
                </a:cubicBezTo>
                <a:cubicBezTo>
                  <a:pt x="5694762" y="10329092"/>
                  <a:pt x="5561904" y="10341514"/>
                  <a:pt x="5420471" y="10325449"/>
                </a:cubicBezTo>
                <a:cubicBezTo>
                  <a:pt x="5279038" y="10309384"/>
                  <a:pt x="5022149" y="10357759"/>
                  <a:pt x="4706967" y="10325449"/>
                </a:cubicBezTo>
                <a:cubicBezTo>
                  <a:pt x="4391785" y="10293139"/>
                  <a:pt x="4426392" y="10323377"/>
                  <a:pt x="4276293" y="10325449"/>
                </a:cubicBezTo>
                <a:cubicBezTo>
                  <a:pt x="4126194" y="10327521"/>
                  <a:pt x="3975229" y="10314937"/>
                  <a:pt x="3704204" y="10325449"/>
                </a:cubicBezTo>
                <a:cubicBezTo>
                  <a:pt x="3433179" y="10335961"/>
                  <a:pt x="3203239" y="10342945"/>
                  <a:pt x="3061408" y="10325449"/>
                </a:cubicBezTo>
                <a:cubicBezTo>
                  <a:pt x="2919577" y="10307953"/>
                  <a:pt x="2678914" y="10301022"/>
                  <a:pt x="2560027" y="10325449"/>
                </a:cubicBezTo>
                <a:cubicBezTo>
                  <a:pt x="2441140" y="10349876"/>
                  <a:pt x="2010997" y="10324089"/>
                  <a:pt x="1775815" y="10325449"/>
                </a:cubicBezTo>
                <a:cubicBezTo>
                  <a:pt x="1540633" y="10326809"/>
                  <a:pt x="1503129" y="10333699"/>
                  <a:pt x="1345142" y="10325449"/>
                </a:cubicBezTo>
                <a:cubicBezTo>
                  <a:pt x="1187155" y="10317199"/>
                  <a:pt x="1098301" y="10320699"/>
                  <a:pt x="914468" y="10325449"/>
                </a:cubicBezTo>
                <a:cubicBezTo>
                  <a:pt x="730635" y="10330199"/>
                  <a:pt x="364462" y="10318193"/>
                  <a:pt x="65977" y="10325449"/>
                </a:cubicBezTo>
                <a:cubicBezTo>
                  <a:pt x="26171" y="10325892"/>
                  <a:pt x="474" y="10301614"/>
                  <a:pt x="0" y="10259472"/>
                </a:cubicBezTo>
                <a:cubicBezTo>
                  <a:pt x="7390" y="10025932"/>
                  <a:pt x="33673" y="9857390"/>
                  <a:pt x="0" y="9579906"/>
                </a:cubicBezTo>
                <a:cubicBezTo>
                  <a:pt x="-33673" y="9302422"/>
                  <a:pt x="-41943" y="8896657"/>
                  <a:pt x="0" y="8696469"/>
                </a:cubicBezTo>
                <a:cubicBezTo>
                  <a:pt x="41943" y="8496281"/>
                  <a:pt x="5483" y="8196550"/>
                  <a:pt x="0" y="8016903"/>
                </a:cubicBezTo>
                <a:cubicBezTo>
                  <a:pt x="-5483" y="7837256"/>
                  <a:pt x="14228" y="7775240"/>
                  <a:pt x="0" y="7643142"/>
                </a:cubicBezTo>
                <a:cubicBezTo>
                  <a:pt x="-14228" y="7511044"/>
                  <a:pt x="11977" y="7102011"/>
                  <a:pt x="0" y="6759705"/>
                </a:cubicBezTo>
                <a:cubicBezTo>
                  <a:pt x="-11977" y="6417399"/>
                  <a:pt x="-2015" y="6228938"/>
                  <a:pt x="0" y="6080139"/>
                </a:cubicBezTo>
                <a:cubicBezTo>
                  <a:pt x="2015" y="5931340"/>
                  <a:pt x="4108" y="5715971"/>
                  <a:pt x="0" y="5400573"/>
                </a:cubicBezTo>
                <a:cubicBezTo>
                  <a:pt x="-4108" y="5085175"/>
                  <a:pt x="15623" y="5106167"/>
                  <a:pt x="0" y="4924876"/>
                </a:cubicBezTo>
                <a:cubicBezTo>
                  <a:pt x="-15623" y="4743585"/>
                  <a:pt x="35316" y="4379460"/>
                  <a:pt x="0" y="4041440"/>
                </a:cubicBezTo>
                <a:cubicBezTo>
                  <a:pt x="-35316" y="3703420"/>
                  <a:pt x="17050" y="3797185"/>
                  <a:pt x="0" y="3565744"/>
                </a:cubicBezTo>
                <a:cubicBezTo>
                  <a:pt x="-17050" y="3334303"/>
                  <a:pt x="3994" y="3012142"/>
                  <a:pt x="0" y="2682307"/>
                </a:cubicBezTo>
                <a:cubicBezTo>
                  <a:pt x="-3994" y="2352472"/>
                  <a:pt x="16319" y="2413901"/>
                  <a:pt x="0" y="2308546"/>
                </a:cubicBezTo>
                <a:cubicBezTo>
                  <a:pt x="-16319" y="2203191"/>
                  <a:pt x="10378" y="1897024"/>
                  <a:pt x="0" y="1527045"/>
                </a:cubicBezTo>
                <a:cubicBezTo>
                  <a:pt x="-10378" y="1157066"/>
                  <a:pt x="3108" y="924780"/>
                  <a:pt x="0" y="643608"/>
                </a:cubicBezTo>
                <a:cubicBezTo>
                  <a:pt x="-3108" y="362436"/>
                  <a:pt x="-25671" y="255589"/>
                  <a:pt x="0" y="65977"/>
                </a:cubicBezTo>
                <a:close/>
              </a:path>
              <a:path w="7202714" h="10325449" stroke="0" extrusionOk="0">
                <a:moveTo>
                  <a:pt x="0" y="65977"/>
                </a:moveTo>
                <a:cubicBezTo>
                  <a:pt x="-1624" y="28537"/>
                  <a:pt x="21022" y="3196"/>
                  <a:pt x="65977" y="0"/>
                </a:cubicBezTo>
                <a:cubicBezTo>
                  <a:pt x="456716" y="-15367"/>
                  <a:pt x="534793" y="5350"/>
                  <a:pt x="850189" y="0"/>
                </a:cubicBezTo>
                <a:cubicBezTo>
                  <a:pt x="1165585" y="-5350"/>
                  <a:pt x="1306682" y="-26660"/>
                  <a:pt x="1422277" y="0"/>
                </a:cubicBezTo>
                <a:cubicBezTo>
                  <a:pt x="1537872" y="26660"/>
                  <a:pt x="1683294" y="908"/>
                  <a:pt x="1923658" y="0"/>
                </a:cubicBezTo>
                <a:cubicBezTo>
                  <a:pt x="2164022" y="-908"/>
                  <a:pt x="2317115" y="494"/>
                  <a:pt x="2637162" y="0"/>
                </a:cubicBezTo>
                <a:cubicBezTo>
                  <a:pt x="2957209" y="-494"/>
                  <a:pt x="3024719" y="-8472"/>
                  <a:pt x="3209251" y="0"/>
                </a:cubicBezTo>
                <a:cubicBezTo>
                  <a:pt x="3393783" y="8472"/>
                  <a:pt x="3626366" y="-29451"/>
                  <a:pt x="3993463" y="0"/>
                </a:cubicBezTo>
                <a:cubicBezTo>
                  <a:pt x="4360560" y="29451"/>
                  <a:pt x="4369805" y="20673"/>
                  <a:pt x="4494844" y="0"/>
                </a:cubicBezTo>
                <a:cubicBezTo>
                  <a:pt x="4619883" y="-20673"/>
                  <a:pt x="5014328" y="23230"/>
                  <a:pt x="5279056" y="0"/>
                </a:cubicBezTo>
                <a:cubicBezTo>
                  <a:pt x="5543784" y="-23230"/>
                  <a:pt x="5597116" y="-17997"/>
                  <a:pt x="5709729" y="0"/>
                </a:cubicBezTo>
                <a:cubicBezTo>
                  <a:pt x="5822342" y="17997"/>
                  <a:pt x="6128705" y="-25688"/>
                  <a:pt x="6352525" y="0"/>
                </a:cubicBezTo>
                <a:cubicBezTo>
                  <a:pt x="6576345" y="25688"/>
                  <a:pt x="6966868" y="23173"/>
                  <a:pt x="7136737" y="0"/>
                </a:cubicBezTo>
                <a:cubicBezTo>
                  <a:pt x="7175230" y="-2030"/>
                  <a:pt x="7204418" y="28440"/>
                  <a:pt x="7202714" y="65977"/>
                </a:cubicBezTo>
                <a:cubicBezTo>
                  <a:pt x="7234721" y="317753"/>
                  <a:pt x="7190326" y="592509"/>
                  <a:pt x="7202714" y="745543"/>
                </a:cubicBezTo>
                <a:cubicBezTo>
                  <a:pt x="7215102" y="898577"/>
                  <a:pt x="7226256" y="1031221"/>
                  <a:pt x="7202714" y="1221240"/>
                </a:cubicBezTo>
                <a:cubicBezTo>
                  <a:pt x="7179172" y="1411259"/>
                  <a:pt x="7182375" y="1617135"/>
                  <a:pt x="7202714" y="1900806"/>
                </a:cubicBezTo>
                <a:cubicBezTo>
                  <a:pt x="7223053" y="2184477"/>
                  <a:pt x="7207463" y="2573217"/>
                  <a:pt x="7202714" y="2784242"/>
                </a:cubicBezTo>
                <a:cubicBezTo>
                  <a:pt x="7197965" y="2995267"/>
                  <a:pt x="7177551" y="3318614"/>
                  <a:pt x="7202714" y="3463809"/>
                </a:cubicBezTo>
                <a:cubicBezTo>
                  <a:pt x="7227877" y="3609004"/>
                  <a:pt x="7204735" y="3691391"/>
                  <a:pt x="7202714" y="3837570"/>
                </a:cubicBezTo>
                <a:cubicBezTo>
                  <a:pt x="7200693" y="3983749"/>
                  <a:pt x="7222153" y="4094550"/>
                  <a:pt x="7202714" y="4313267"/>
                </a:cubicBezTo>
                <a:cubicBezTo>
                  <a:pt x="7183275" y="4531984"/>
                  <a:pt x="7198911" y="4889310"/>
                  <a:pt x="7202714" y="5196703"/>
                </a:cubicBezTo>
                <a:cubicBezTo>
                  <a:pt x="7206517" y="5504096"/>
                  <a:pt x="7193685" y="5644584"/>
                  <a:pt x="7202714" y="5876269"/>
                </a:cubicBezTo>
                <a:cubicBezTo>
                  <a:pt x="7211743" y="6107954"/>
                  <a:pt x="7200085" y="6168448"/>
                  <a:pt x="7202714" y="6351966"/>
                </a:cubicBezTo>
                <a:cubicBezTo>
                  <a:pt x="7205343" y="6535484"/>
                  <a:pt x="7180319" y="6734373"/>
                  <a:pt x="7202714" y="7031532"/>
                </a:cubicBezTo>
                <a:cubicBezTo>
                  <a:pt x="7225109" y="7328691"/>
                  <a:pt x="7189209" y="7234059"/>
                  <a:pt x="7202714" y="7405293"/>
                </a:cubicBezTo>
                <a:cubicBezTo>
                  <a:pt x="7216219" y="7576527"/>
                  <a:pt x="7216226" y="7649653"/>
                  <a:pt x="7202714" y="7779055"/>
                </a:cubicBezTo>
                <a:cubicBezTo>
                  <a:pt x="7189202" y="7908457"/>
                  <a:pt x="7197669" y="8321942"/>
                  <a:pt x="7202714" y="8458621"/>
                </a:cubicBezTo>
                <a:cubicBezTo>
                  <a:pt x="7207759" y="8595300"/>
                  <a:pt x="7189088" y="8720115"/>
                  <a:pt x="7202714" y="8934318"/>
                </a:cubicBezTo>
                <a:cubicBezTo>
                  <a:pt x="7216340" y="9148521"/>
                  <a:pt x="7206351" y="9870945"/>
                  <a:pt x="7202714" y="10259472"/>
                </a:cubicBezTo>
                <a:cubicBezTo>
                  <a:pt x="7206241" y="10295136"/>
                  <a:pt x="7175985" y="10327764"/>
                  <a:pt x="7136737" y="10325449"/>
                </a:cubicBezTo>
                <a:cubicBezTo>
                  <a:pt x="6778258" y="10332143"/>
                  <a:pt x="6741543" y="10299130"/>
                  <a:pt x="6352525" y="10325449"/>
                </a:cubicBezTo>
                <a:cubicBezTo>
                  <a:pt x="5963507" y="10351768"/>
                  <a:pt x="5801747" y="10316977"/>
                  <a:pt x="5639021" y="10325449"/>
                </a:cubicBezTo>
                <a:cubicBezTo>
                  <a:pt x="5476295" y="10333921"/>
                  <a:pt x="5375848" y="10316706"/>
                  <a:pt x="5137640" y="10325449"/>
                </a:cubicBezTo>
                <a:cubicBezTo>
                  <a:pt x="4899432" y="10334192"/>
                  <a:pt x="4850605" y="10317926"/>
                  <a:pt x="4706967" y="10325449"/>
                </a:cubicBezTo>
                <a:cubicBezTo>
                  <a:pt x="4563329" y="10332972"/>
                  <a:pt x="4346349" y="10339915"/>
                  <a:pt x="4205586" y="10325449"/>
                </a:cubicBezTo>
                <a:cubicBezTo>
                  <a:pt x="4064823" y="10310983"/>
                  <a:pt x="3748357" y="10356866"/>
                  <a:pt x="3492082" y="10325449"/>
                </a:cubicBezTo>
                <a:cubicBezTo>
                  <a:pt x="3235807" y="10294032"/>
                  <a:pt x="3100492" y="10310423"/>
                  <a:pt x="2990700" y="10325449"/>
                </a:cubicBezTo>
                <a:cubicBezTo>
                  <a:pt x="2880908" y="10340475"/>
                  <a:pt x="2726554" y="10331564"/>
                  <a:pt x="2560027" y="10325449"/>
                </a:cubicBezTo>
                <a:cubicBezTo>
                  <a:pt x="2393500" y="10319334"/>
                  <a:pt x="2160974" y="10340483"/>
                  <a:pt x="2058646" y="10325449"/>
                </a:cubicBezTo>
                <a:cubicBezTo>
                  <a:pt x="1956318" y="10310415"/>
                  <a:pt x="1771558" y="10334539"/>
                  <a:pt x="1486557" y="10325449"/>
                </a:cubicBezTo>
                <a:cubicBezTo>
                  <a:pt x="1201556" y="10316359"/>
                  <a:pt x="1072777" y="10348752"/>
                  <a:pt x="843761" y="10325449"/>
                </a:cubicBezTo>
                <a:cubicBezTo>
                  <a:pt x="614745" y="10302146"/>
                  <a:pt x="271939" y="10290856"/>
                  <a:pt x="65977" y="10325449"/>
                </a:cubicBezTo>
                <a:cubicBezTo>
                  <a:pt x="30163" y="10327052"/>
                  <a:pt x="8205" y="10299727"/>
                  <a:pt x="0" y="10259472"/>
                </a:cubicBezTo>
                <a:cubicBezTo>
                  <a:pt x="-21484" y="9934085"/>
                  <a:pt x="-5982" y="9750731"/>
                  <a:pt x="0" y="9579906"/>
                </a:cubicBezTo>
                <a:cubicBezTo>
                  <a:pt x="5982" y="9409081"/>
                  <a:pt x="34035" y="9171866"/>
                  <a:pt x="0" y="8798404"/>
                </a:cubicBezTo>
                <a:cubicBezTo>
                  <a:pt x="-34035" y="8424942"/>
                  <a:pt x="2717" y="8464786"/>
                  <a:pt x="0" y="8220773"/>
                </a:cubicBezTo>
                <a:cubicBezTo>
                  <a:pt x="-2717" y="7976760"/>
                  <a:pt x="13284" y="7704346"/>
                  <a:pt x="0" y="7439272"/>
                </a:cubicBezTo>
                <a:cubicBezTo>
                  <a:pt x="-13284" y="7174198"/>
                  <a:pt x="16752" y="7071619"/>
                  <a:pt x="0" y="6963575"/>
                </a:cubicBezTo>
                <a:cubicBezTo>
                  <a:pt x="-16752" y="6855531"/>
                  <a:pt x="30778" y="6520432"/>
                  <a:pt x="0" y="6284009"/>
                </a:cubicBezTo>
                <a:cubicBezTo>
                  <a:pt x="-30778" y="6047586"/>
                  <a:pt x="-7424" y="6011107"/>
                  <a:pt x="0" y="5910247"/>
                </a:cubicBezTo>
                <a:cubicBezTo>
                  <a:pt x="7424" y="5809387"/>
                  <a:pt x="38624" y="5399590"/>
                  <a:pt x="0" y="5026811"/>
                </a:cubicBezTo>
                <a:cubicBezTo>
                  <a:pt x="-38624" y="4654032"/>
                  <a:pt x="31199" y="4679007"/>
                  <a:pt x="0" y="4347245"/>
                </a:cubicBezTo>
                <a:cubicBezTo>
                  <a:pt x="-31199" y="4015483"/>
                  <a:pt x="-26872" y="3788737"/>
                  <a:pt x="0" y="3463809"/>
                </a:cubicBezTo>
                <a:cubicBezTo>
                  <a:pt x="26872" y="3138881"/>
                  <a:pt x="24035" y="3037504"/>
                  <a:pt x="0" y="2886177"/>
                </a:cubicBezTo>
                <a:cubicBezTo>
                  <a:pt x="-24035" y="2734850"/>
                  <a:pt x="-22025" y="2512588"/>
                  <a:pt x="0" y="2410481"/>
                </a:cubicBezTo>
                <a:cubicBezTo>
                  <a:pt x="22025" y="2308374"/>
                  <a:pt x="8169" y="1989880"/>
                  <a:pt x="0" y="1730915"/>
                </a:cubicBezTo>
                <a:cubicBezTo>
                  <a:pt x="-8169" y="1471950"/>
                  <a:pt x="-1351" y="1262707"/>
                  <a:pt x="0" y="949413"/>
                </a:cubicBezTo>
                <a:cubicBezTo>
                  <a:pt x="1351" y="636119"/>
                  <a:pt x="6529" y="376299"/>
                  <a:pt x="0" y="65977"/>
                </a:cubicBezTo>
                <a:close/>
              </a:path>
            </a:pathLst>
          </a:custGeom>
          <a:solidFill>
            <a:schemeClr val="bg1"/>
          </a:solidFill>
          <a:ln>
            <a:solidFill>
              <a:schemeClr val="tx1"/>
            </a:solidFill>
            <a:extLst>
              <a:ext uri="{C807C97D-BFC1-408E-A445-0C87EB9F89A2}">
                <ask:lineSketchStyleProps xmlns:ask="http://schemas.microsoft.com/office/drawing/2018/sketchyshapes" sd="1219033472">
                  <a:prstGeom prst="roundRect">
                    <a:avLst>
                      <a:gd name="adj" fmla="val 916"/>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4" name="Picture 33">
            <a:extLst>
              <a:ext uri="{FF2B5EF4-FFF2-40B4-BE49-F238E27FC236}">
                <a16:creationId xmlns:a16="http://schemas.microsoft.com/office/drawing/2014/main" id="{F7150298-F4DA-0648-95A4-8DA9B83CBBA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63992" y="307633"/>
            <a:ext cx="2526022" cy="279579"/>
          </a:xfrm>
          <a:prstGeom prst="rect">
            <a:avLst/>
          </a:prstGeom>
        </p:spPr>
      </p:pic>
      <p:sp>
        <p:nvSpPr>
          <p:cNvPr id="24" name="Google Shape;66;p13">
            <a:extLst>
              <a:ext uri="{FF2B5EF4-FFF2-40B4-BE49-F238E27FC236}">
                <a16:creationId xmlns:a16="http://schemas.microsoft.com/office/drawing/2014/main" id="{4A606EC4-675E-CA4B-B12B-49BD4357F7F8}"/>
              </a:ext>
            </a:extLst>
          </p:cNvPr>
          <p:cNvSpPr txBox="1"/>
          <p:nvPr/>
        </p:nvSpPr>
        <p:spPr>
          <a:xfrm>
            <a:off x="287717" y="639191"/>
            <a:ext cx="7009487" cy="907466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lvl="0"/>
            <a:r>
              <a:rPr lang="en-GB" sz="1200" dirty="0">
                <a:latin typeface="Calibri" panose="020F0502020204030204" pitchFamily="34" charset="0"/>
                <a:ea typeface="Amatic SC"/>
                <a:cs typeface="Calibri" panose="020F0502020204030204" pitchFamily="34" charset="0"/>
                <a:sym typeface="Amatic SC"/>
              </a:rPr>
              <a:t>Assess the extent of the challenges created by urban growth in LICs/NEEs. Use a case study of a city in an LIC/NEE. </a:t>
            </a:r>
          </a:p>
          <a:p>
            <a:pPr lvl="0" algn="r"/>
            <a:r>
              <a:rPr lang="en-GB" sz="1200" dirty="0">
                <a:latin typeface="Calibri" panose="020F0502020204030204" pitchFamily="34" charset="0"/>
                <a:ea typeface="Amatic SC"/>
                <a:cs typeface="Calibri" panose="020F0502020204030204" pitchFamily="34" charset="0"/>
                <a:sym typeface="Amatic SC"/>
              </a:rPr>
              <a:t>[9 marks] [+ 3 </a:t>
            </a:r>
            <a:r>
              <a:rPr lang="en-GB" sz="1200" dirty="0" err="1">
                <a:latin typeface="Calibri" panose="020F0502020204030204" pitchFamily="34" charset="0"/>
                <a:ea typeface="Amatic SC"/>
                <a:cs typeface="Calibri" panose="020F0502020204030204" pitchFamily="34" charset="0"/>
                <a:sym typeface="Amatic SC"/>
              </a:rPr>
              <a:t>SPaG</a:t>
            </a:r>
            <a:r>
              <a:rPr lang="en-GB" sz="1200" dirty="0">
                <a:latin typeface="Calibri" panose="020F0502020204030204" pitchFamily="34" charset="0"/>
                <a:ea typeface="Amatic SC"/>
                <a:cs typeface="Calibri" panose="020F0502020204030204" pitchFamily="34" charset="0"/>
                <a:sym typeface="Amatic SC"/>
              </a:rPr>
              <a:t> marks]</a:t>
            </a:r>
            <a:r>
              <a:rPr lang="en-GB" sz="1200" dirty="0">
                <a:latin typeface="Calibri" panose="020F0502020204030204" pitchFamily="34" charset="0"/>
                <a:ea typeface="Amatic SC"/>
                <a:cs typeface="Calibri" panose="020F0502020204030204" pitchFamily="34" charset="0"/>
              </a:rPr>
              <a:t>. </a:t>
            </a:r>
            <a:endParaRPr lang="en-GB" dirty="0">
              <a:latin typeface="Calibri" panose="020F0502020204030204" pitchFamily="34" charset="0"/>
              <a:ea typeface="Amatic SC"/>
              <a:cs typeface="Calibri" panose="020F0502020204030204" pitchFamily="34" charset="0"/>
              <a:sym typeface="Amatic SC"/>
            </a:endParaRPr>
          </a:p>
          <a:p>
            <a:pPr lvl="0"/>
            <a:endParaRPr lang="en-GB" dirty="0">
              <a:latin typeface="Calibri" panose="020F0502020204030204" pitchFamily="34" charset="0"/>
              <a:ea typeface="Amatic SC"/>
              <a:cs typeface="Calibri" panose="020F0502020204030204" pitchFamily="34" charset="0"/>
              <a:sym typeface="Amatic SC"/>
            </a:endParaRPr>
          </a:p>
          <a:p>
            <a:pPr marL="0" lvl="0" indent="0" algn="l" rtl="0">
              <a:spcBef>
                <a:spcPts val="0"/>
              </a:spcBef>
              <a:spcAft>
                <a:spcPts val="0"/>
              </a:spcAft>
              <a:buNone/>
            </a:pPr>
            <a:br>
              <a:rPr lang="en-GB" dirty="0">
                <a:latin typeface="Calibri" panose="020F0502020204030204" pitchFamily="34" charset="0"/>
                <a:cs typeface="Calibri" panose="020F0502020204030204" pitchFamily="34" charset="0"/>
              </a:rPr>
            </a:br>
            <a:endParaRPr dirty="0">
              <a:latin typeface="Calibri" panose="020F0502020204030204" pitchFamily="34" charset="0"/>
              <a:cs typeface="Calibri" panose="020F0502020204030204" pitchFamily="34" charset="0"/>
            </a:endParaRPr>
          </a:p>
          <a:p>
            <a:pPr>
              <a:buSzPts val="1100"/>
            </a:pPr>
            <a:endParaRPr lang="en-GB" sz="1600" dirty="0">
              <a:latin typeface="Calibri" panose="020F0502020204030204" pitchFamily="34" charset="0"/>
              <a:cs typeface="Calibri" panose="020F0502020204030204" pitchFamily="34" charset="0"/>
            </a:endParaRPr>
          </a:p>
        </p:txBody>
      </p:sp>
      <p:cxnSp>
        <p:nvCxnSpPr>
          <p:cNvPr id="4" name="Straight Connector 3">
            <a:extLst>
              <a:ext uri="{FF2B5EF4-FFF2-40B4-BE49-F238E27FC236}">
                <a16:creationId xmlns:a16="http://schemas.microsoft.com/office/drawing/2014/main" id="{31711336-AE47-C94D-8022-DBD0A59B3E8A}"/>
              </a:ext>
            </a:extLst>
          </p:cNvPr>
          <p:cNvCxnSpPr/>
          <p:nvPr/>
        </p:nvCxnSpPr>
        <p:spPr>
          <a:xfrm>
            <a:off x="373047" y="4923692"/>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3E94B422-38C2-7B4C-A224-7271E731F1FD}"/>
              </a:ext>
            </a:extLst>
          </p:cNvPr>
          <p:cNvCxnSpPr/>
          <p:nvPr/>
        </p:nvCxnSpPr>
        <p:spPr>
          <a:xfrm>
            <a:off x="373047" y="5288364"/>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345967CC-7166-AF4D-BC08-AF7DE13ACF01}"/>
              </a:ext>
            </a:extLst>
          </p:cNvPr>
          <p:cNvCxnSpPr/>
          <p:nvPr/>
        </p:nvCxnSpPr>
        <p:spPr>
          <a:xfrm>
            <a:off x="373047" y="5661308"/>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53CB8013-C726-A744-91C2-2A1C07567872}"/>
              </a:ext>
            </a:extLst>
          </p:cNvPr>
          <p:cNvCxnSpPr/>
          <p:nvPr/>
        </p:nvCxnSpPr>
        <p:spPr>
          <a:xfrm>
            <a:off x="373047" y="6025980"/>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FAD4B6F3-0475-6648-AFDF-721C7BF38066}"/>
              </a:ext>
            </a:extLst>
          </p:cNvPr>
          <p:cNvCxnSpPr/>
          <p:nvPr/>
        </p:nvCxnSpPr>
        <p:spPr>
          <a:xfrm>
            <a:off x="373047" y="6392828"/>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E5FF0C7F-0E75-1847-A2CC-37A855E3334E}"/>
              </a:ext>
            </a:extLst>
          </p:cNvPr>
          <p:cNvCxnSpPr/>
          <p:nvPr/>
        </p:nvCxnSpPr>
        <p:spPr>
          <a:xfrm>
            <a:off x="373047" y="6757500"/>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2C1E04EE-6DF2-6145-B436-AE14C42CB626}"/>
              </a:ext>
            </a:extLst>
          </p:cNvPr>
          <p:cNvCxnSpPr/>
          <p:nvPr/>
        </p:nvCxnSpPr>
        <p:spPr>
          <a:xfrm>
            <a:off x="373047" y="7130444"/>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070557ED-E4E2-D84E-AE52-26AD2B41FCF4}"/>
              </a:ext>
            </a:extLst>
          </p:cNvPr>
          <p:cNvCxnSpPr/>
          <p:nvPr/>
        </p:nvCxnSpPr>
        <p:spPr>
          <a:xfrm>
            <a:off x="373047" y="7495116"/>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488DD58A-DB99-0A49-A7EF-BCEFA4EC7DCB}"/>
              </a:ext>
            </a:extLst>
          </p:cNvPr>
          <p:cNvCxnSpPr/>
          <p:nvPr/>
        </p:nvCxnSpPr>
        <p:spPr>
          <a:xfrm>
            <a:off x="373047" y="7861964"/>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E542FB34-6FC5-1B4A-B24D-9F32195A05C7}"/>
              </a:ext>
            </a:extLst>
          </p:cNvPr>
          <p:cNvCxnSpPr/>
          <p:nvPr/>
        </p:nvCxnSpPr>
        <p:spPr>
          <a:xfrm>
            <a:off x="373047" y="8226636"/>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A1917A2F-32AD-1E4D-B1EE-A8A89F05E019}"/>
              </a:ext>
            </a:extLst>
          </p:cNvPr>
          <p:cNvCxnSpPr/>
          <p:nvPr/>
        </p:nvCxnSpPr>
        <p:spPr>
          <a:xfrm>
            <a:off x="373047" y="8599580"/>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90DD0329-41F3-CA49-8350-A153025096B6}"/>
              </a:ext>
            </a:extLst>
          </p:cNvPr>
          <p:cNvCxnSpPr/>
          <p:nvPr/>
        </p:nvCxnSpPr>
        <p:spPr>
          <a:xfrm>
            <a:off x="373047" y="8964252"/>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75884EC3-6F82-7746-BFAA-F3A355E0AEFB}"/>
              </a:ext>
            </a:extLst>
          </p:cNvPr>
          <p:cNvCxnSpPr/>
          <p:nvPr/>
        </p:nvCxnSpPr>
        <p:spPr>
          <a:xfrm>
            <a:off x="410927" y="9327757"/>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2343E8D2-AACD-9146-A6F9-23F3FC93BB07}"/>
              </a:ext>
            </a:extLst>
          </p:cNvPr>
          <p:cNvCxnSpPr/>
          <p:nvPr/>
        </p:nvCxnSpPr>
        <p:spPr>
          <a:xfrm>
            <a:off x="410927" y="9692429"/>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5987DE32-52E3-084D-AE32-EE0EAC1D9C7B}"/>
              </a:ext>
            </a:extLst>
          </p:cNvPr>
          <p:cNvCxnSpPr/>
          <p:nvPr/>
        </p:nvCxnSpPr>
        <p:spPr>
          <a:xfrm>
            <a:off x="410927" y="10065373"/>
            <a:ext cx="6767983" cy="0"/>
          </a:xfrm>
          <a:prstGeom prst="line">
            <a:avLst/>
          </a:prstGeom>
          <a:ln w="19050"/>
        </p:spPr>
        <p:style>
          <a:lnRef idx="1">
            <a:schemeClr val="dk1"/>
          </a:lnRef>
          <a:fillRef idx="0">
            <a:schemeClr val="dk1"/>
          </a:fillRef>
          <a:effectRef idx="0">
            <a:schemeClr val="dk1"/>
          </a:effectRef>
          <a:fontRef idx="minor">
            <a:schemeClr val="tx1"/>
          </a:fontRef>
        </p:style>
      </p:cxnSp>
      <p:sp>
        <p:nvSpPr>
          <p:cNvPr id="33" name="Google Shape;56;p13">
            <a:extLst>
              <a:ext uri="{FF2B5EF4-FFF2-40B4-BE49-F238E27FC236}">
                <a16:creationId xmlns:a16="http://schemas.microsoft.com/office/drawing/2014/main" id="{C7E13791-5ED7-E249-A8DF-2F2029E9AD56}"/>
              </a:ext>
            </a:extLst>
          </p:cNvPr>
          <p:cNvSpPr txBox="1"/>
          <p:nvPr/>
        </p:nvSpPr>
        <p:spPr>
          <a:xfrm>
            <a:off x="104098" y="70932"/>
            <a:ext cx="2852159" cy="493284"/>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2400" b="1" dirty="0">
                <a:solidFill>
                  <a:schemeClr val="accent6">
                    <a:lumMod val="50000"/>
                  </a:schemeClr>
                </a:solidFill>
                <a:latin typeface="Amatic SC"/>
                <a:ea typeface="Amatic SC"/>
                <a:cs typeface="Amatic SC"/>
                <a:sym typeface="Amatic SC"/>
              </a:rPr>
              <a:t>Urban Issues and Challenges</a:t>
            </a:r>
            <a:endParaRPr lang="en-GB" sz="1100" b="1" dirty="0">
              <a:latin typeface="Amatic SC"/>
              <a:ea typeface="Amatic SC"/>
              <a:cs typeface="Amatic SC"/>
              <a:sym typeface="Amatic SC"/>
            </a:endParaRPr>
          </a:p>
        </p:txBody>
      </p:sp>
      <p:sp>
        <p:nvSpPr>
          <p:cNvPr id="38" name="Rectangle 37">
            <a:extLst>
              <a:ext uri="{FF2B5EF4-FFF2-40B4-BE49-F238E27FC236}">
                <a16:creationId xmlns:a16="http://schemas.microsoft.com/office/drawing/2014/main" id="{2D537615-7395-5941-904A-42131F05C67E}"/>
              </a:ext>
            </a:extLst>
          </p:cNvPr>
          <p:cNvSpPr/>
          <p:nvPr/>
        </p:nvSpPr>
        <p:spPr>
          <a:xfrm>
            <a:off x="2891455" y="74975"/>
            <a:ext cx="1194558" cy="523220"/>
          </a:xfrm>
          <a:prstGeom prst="rect">
            <a:avLst/>
          </a:prstGeom>
        </p:spPr>
        <p:txBody>
          <a:bodyPr wrap="none">
            <a:spAutoFit/>
          </a:bodyPr>
          <a:lstStyle/>
          <a:p>
            <a:r>
              <a:rPr lang="en" sz="2400" b="1" dirty="0">
                <a:latin typeface="Amatic SC"/>
                <a:ea typeface="Amatic SC"/>
                <a:cs typeface="Amatic SC"/>
                <a:sym typeface="Amatic SC"/>
              </a:rPr>
              <a:t>Re-Write</a:t>
            </a:r>
            <a:r>
              <a:rPr lang="en" sz="2800" b="1" dirty="0">
                <a:latin typeface="Amatic SC"/>
                <a:ea typeface="Amatic SC"/>
                <a:cs typeface="Amatic SC"/>
                <a:sym typeface="Amatic SC"/>
              </a:rPr>
              <a:t> it</a:t>
            </a:r>
            <a:endParaRPr lang="en-GB" sz="2800" dirty="0"/>
          </a:p>
        </p:txBody>
      </p:sp>
      <p:cxnSp>
        <p:nvCxnSpPr>
          <p:cNvPr id="40" name="Straight Connector 39">
            <a:extLst>
              <a:ext uri="{FF2B5EF4-FFF2-40B4-BE49-F238E27FC236}">
                <a16:creationId xmlns:a16="http://schemas.microsoft.com/office/drawing/2014/main" id="{92E82F83-D9B9-CA40-6AFD-24E5C3057501}"/>
              </a:ext>
            </a:extLst>
          </p:cNvPr>
          <p:cNvCxnSpPr/>
          <p:nvPr/>
        </p:nvCxnSpPr>
        <p:spPr>
          <a:xfrm>
            <a:off x="387513" y="4203635"/>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8BD43058-7682-19E7-7547-25AEA02B3D91}"/>
              </a:ext>
            </a:extLst>
          </p:cNvPr>
          <p:cNvCxnSpPr/>
          <p:nvPr/>
        </p:nvCxnSpPr>
        <p:spPr>
          <a:xfrm>
            <a:off x="387513" y="4576579"/>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8C4C8935-34E2-5CD4-2BFA-5FCC0C88252D}"/>
              </a:ext>
            </a:extLst>
          </p:cNvPr>
          <p:cNvCxnSpPr/>
          <p:nvPr/>
        </p:nvCxnSpPr>
        <p:spPr>
          <a:xfrm>
            <a:off x="396461" y="2365550"/>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33E21D1C-A91A-4A4D-281E-72EFC2EF0220}"/>
              </a:ext>
            </a:extLst>
          </p:cNvPr>
          <p:cNvCxnSpPr/>
          <p:nvPr/>
        </p:nvCxnSpPr>
        <p:spPr>
          <a:xfrm>
            <a:off x="396461" y="2730222"/>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D02E1DF8-9034-06C6-401F-9C3EB4C148A9}"/>
              </a:ext>
            </a:extLst>
          </p:cNvPr>
          <p:cNvCxnSpPr/>
          <p:nvPr/>
        </p:nvCxnSpPr>
        <p:spPr>
          <a:xfrm>
            <a:off x="396461" y="3103166"/>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F303AAED-CA7D-2CA1-42FA-28FAF1764ED6}"/>
              </a:ext>
            </a:extLst>
          </p:cNvPr>
          <p:cNvCxnSpPr/>
          <p:nvPr/>
        </p:nvCxnSpPr>
        <p:spPr>
          <a:xfrm>
            <a:off x="396461" y="3467838"/>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84E81A69-B797-1BE6-2AB5-657824B80238}"/>
              </a:ext>
            </a:extLst>
          </p:cNvPr>
          <p:cNvCxnSpPr/>
          <p:nvPr/>
        </p:nvCxnSpPr>
        <p:spPr>
          <a:xfrm>
            <a:off x="396461" y="3834686"/>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A113F78C-F2DF-5C07-3B3D-57D2414C67F7}"/>
              </a:ext>
            </a:extLst>
          </p:cNvPr>
          <p:cNvCxnSpPr/>
          <p:nvPr/>
        </p:nvCxnSpPr>
        <p:spPr>
          <a:xfrm>
            <a:off x="410927" y="1645493"/>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D6FF4350-0A84-4875-B5F4-9D6359FCEDAC}"/>
              </a:ext>
            </a:extLst>
          </p:cNvPr>
          <p:cNvCxnSpPr/>
          <p:nvPr/>
        </p:nvCxnSpPr>
        <p:spPr>
          <a:xfrm>
            <a:off x="410927" y="2018437"/>
            <a:ext cx="6767983" cy="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541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3186" y="0"/>
            <a:ext cx="7589400" cy="10698163"/>
          </a:xfrm>
          <a:prstGeom prst="frame">
            <a:avLst>
              <a:gd name="adj1" fmla="val 12500"/>
            </a:avLst>
          </a:prstGeom>
          <a:solidFill>
            <a:srgbClr val="EEEEEE"/>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Rounded Rectangle 1">
            <a:extLst>
              <a:ext uri="{FF2B5EF4-FFF2-40B4-BE49-F238E27FC236}">
                <a16:creationId xmlns:a16="http://schemas.microsoft.com/office/drawing/2014/main" id="{5BDA5F21-EB73-834A-B68E-98485260B0CD}"/>
              </a:ext>
            </a:extLst>
          </p:cNvPr>
          <p:cNvSpPr/>
          <p:nvPr/>
        </p:nvSpPr>
        <p:spPr>
          <a:xfrm>
            <a:off x="193562" y="169627"/>
            <a:ext cx="7202714" cy="10325449"/>
          </a:xfrm>
          <a:custGeom>
            <a:avLst/>
            <a:gdLst>
              <a:gd name="connsiteX0" fmla="*/ 0 w 7202714"/>
              <a:gd name="connsiteY0" fmla="*/ 65977 h 10325449"/>
              <a:gd name="connsiteX1" fmla="*/ 65977 w 7202714"/>
              <a:gd name="connsiteY1" fmla="*/ 0 h 10325449"/>
              <a:gd name="connsiteX2" fmla="*/ 779481 w 7202714"/>
              <a:gd name="connsiteY2" fmla="*/ 0 h 10325449"/>
              <a:gd name="connsiteX3" fmla="*/ 1280862 w 7202714"/>
              <a:gd name="connsiteY3" fmla="*/ 0 h 10325449"/>
              <a:gd name="connsiteX4" fmla="*/ 1994366 w 7202714"/>
              <a:gd name="connsiteY4" fmla="*/ 0 h 10325449"/>
              <a:gd name="connsiteX5" fmla="*/ 2566455 w 7202714"/>
              <a:gd name="connsiteY5" fmla="*/ 0 h 10325449"/>
              <a:gd name="connsiteX6" fmla="*/ 3067836 w 7202714"/>
              <a:gd name="connsiteY6" fmla="*/ 0 h 10325449"/>
              <a:gd name="connsiteX7" fmla="*/ 3498510 w 7202714"/>
              <a:gd name="connsiteY7" fmla="*/ 0 h 10325449"/>
              <a:gd name="connsiteX8" fmla="*/ 3999891 w 7202714"/>
              <a:gd name="connsiteY8" fmla="*/ 0 h 10325449"/>
              <a:gd name="connsiteX9" fmla="*/ 4501272 w 7202714"/>
              <a:gd name="connsiteY9" fmla="*/ 0 h 10325449"/>
              <a:gd name="connsiteX10" fmla="*/ 5144068 w 7202714"/>
              <a:gd name="connsiteY10" fmla="*/ 0 h 10325449"/>
              <a:gd name="connsiteX11" fmla="*/ 5786865 w 7202714"/>
              <a:gd name="connsiteY11" fmla="*/ 0 h 10325449"/>
              <a:gd name="connsiteX12" fmla="*/ 6358953 w 7202714"/>
              <a:gd name="connsiteY12" fmla="*/ 0 h 10325449"/>
              <a:gd name="connsiteX13" fmla="*/ 7136737 w 7202714"/>
              <a:gd name="connsiteY13" fmla="*/ 0 h 10325449"/>
              <a:gd name="connsiteX14" fmla="*/ 7202714 w 7202714"/>
              <a:gd name="connsiteY14" fmla="*/ 65977 h 10325449"/>
              <a:gd name="connsiteX15" fmla="*/ 7202714 w 7202714"/>
              <a:gd name="connsiteY15" fmla="*/ 439738 h 10325449"/>
              <a:gd name="connsiteX16" fmla="*/ 7202714 w 7202714"/>
              <a:gd name="connsiteY16" fmla="*/ 1221240 h 10325449"/>
              <a:gd name="connsiteX17" fmla="*/ 7202714 w 7202714"/>
              <a:gd name="connsiteY17" fmla="*/ 2104676 h 10325449"/>
              <a:gd name="connsiteX18" fmla="*/ 7202714 w 7202714"/>
              <a:gd name="connsiteY18" fmla="*/ 2478437 h 10325449"/>
              <a:gd name="connsiteX19" fmla="*/ 7202714 w 7202714"/>
              <a:gd name="connsiteY19" fmla="*/ 3361874 h 10325449"/>
              <a:gd name="connsiteX20" fmla="*/ 7202714 w 7202714"/>
              <a:gd name="connsiteY20" fmla="*/ 4245310 h 10325449"/>
              <a:gd name="connsiteX21" fmla="*/ 7202714 w 7202714"/>
              <a:gd name="connsiteY21" fmla="*/ 4619071 h 10325449"/>
              <a:gd name="connsiteX22" fmla="*/ 7202714 w 7202714"/>
              <a:gd name="connsiteY22" fmla="*/ 5298638 h 10325449"/>
              <a:gd name="connsiteX23" fmla="*/ 7202714 w 7202714"/>
              <a:gd name="connsiteY23" fmla="*/ 5876269 h 10325449"/>
              <a:gd name="connsiteX24" fmla="*/ 7202714 w 7202714"/>
              <a:gd name="connsiteY24" fmla="*/ 6453901 h 10325449"/>
              <a:gd name="connsiteX25" fmla="*/ 7202714 w 7202714"/>
              <a:gd name="connsiteY25" fmla="*/ 7031532 h 10325449"/>
              <a:gd name="connsiteX26" fmla="*/ 7202714 w 7202714"/>
              <a:gd name="connsiteY26" fmla="*/ 7405293 h 10325449"/>
              <a:gd name="connsiteX27" fmla="*/ 7202714 w 7202714"/>
              <a:gd name="connsiteY27" fmla="*/ 8288730 h 10325449"/>
              <a:gd name="connsiteX28" fmla="*/ 7202714 w 7202714"/>
              <a:gd name="connsiteY28" fmla="*/ 9172166 h 10325449"/>
              <a:gd name="connsiteX29" fmla="*/ 7202714 w 7202714"/>
              <a:gd name="connsiteY29" fmla="*/ 9545927 h 10325449"/>
              <a:gd name="connsiteX30" fmla="*/ 7202714 w 7202714"/>
              <a:gd name="connsiteY30" fmla="*/ 10259472 h 10325449"/>
              <a:gd name="connsiteX31" fmla="*/ 7136737 w 7202714"/>
              <a:gd name="connsiteY31" fmla="*/ 10325449 h 10325449"/>
              <a:gd name="connsiteX32" fmla="*/ 6423233 w 7202714"/>
              <a:gd name="connsiteY32" fmla="*/ 10325449 h 10325449"/>
              <a:gd name="connsiteX33" fmla="*/ 5921852 w 7202714"/>
              <a:gd name="connsiteY33" fmla="*/ 10325449 h 10325449"/>
              <a:gd name="connsiteX34" fmla="*/ 5420471 w 7202714"/>
              <a:gd name="connsiteY34" fmla="*/ 10325449 h 10325449"/>
              <a:gd name="connsiteX35" fmla="*/ 4706967 w 7202714"/>
              <a:gd name="connsiteY35" fmla="*/ 10325449 h 10325449"/>
              <a:gd name="connsiteX36" fmla="*/ 4276293 w 7202714"/>
              <a:gd name="connsiteY36" fmla="*/ 10325449 h 10325449"/>
              <a:gd name="connsiteX37" fmla="*/ 3704204 w 7202714"/>
              <a:gd name="connsiteY37" fmla="*/ 10325449 h 10325449"/>
              <a:gd name="connsiteX38" fmla="*/ 3061408 w 7202714"/>
              <a:gd name="connsiteY38" fmla="*/ 10325449 h 10325449"/>
              <a:gd name="connsiteX39" fmla="*/ 2560027 w 7202714"/>
              <a:gd name="connsiteY39" fmla="*/ 10325449 h 10325449"/>
              <a:gd name="connsiteX40" fmla="*/ 1775815 w 7202714"/>
              <a:gd name="connsiteY40" fmla="*/ 10325449 h 10325449"/>
              <a:gd name="connsiteX41" fmla="*/ 1345142 w 7202714"/>
              <a:gd name="connsiteY41" fmla="*/ 10325449 h 10325449"/>
              <a:gd name="connsiteX42" fmla="*/ 914468 w 7202714"/>
              <a:gd name="connsiteY42" fmla="*/ 10325449 h 10325449"/>
              <a:gd name="connsiteX43" fmla="*/ 65977 w 7202714"/>
              <a:gd name="connsiteY43" fmla="*/ 10325449 h 10325449"/>
              <a:gd name="connsiteX44" fmla="*/ 0 w 7202714"/>
              <a:gd name="connsiteY44" fmla="*/ 10259472 h 10325449"/>
              <a:gd name="connsiteX45" fmla="*/ 0 w 7202714"/>
              <a:gd name="connsiteY45" fmla="*/ 9579906 h 10325449"/>
              <a:gd name="connsiteX46" fmla="*/ 0 w 7202714"/>
              <a:gd name="connsiteY46" fmla="*/ 8696469 h 10325449"/>
              <a:gd name="connsiteX47" fmla="*/ 0 w 7202714"/>
              <a:gd name="connsiteY47" fmla="*/ 8016903 h 10325449"/>
              <a:gd name="connsiteX48" fmla="*/ 0 w 7202714"/>
              <a:gd name="connsiteY48" fmla="*/ 7643142 h 10325449"/>
              <a:gd name="connsiteX49" fmla="*/ 0 w 7202714"/>
              <a:gd name="connsiteY49" fmla="*/ 6759705 h 10325449"/>
              <a:gd name="connsiteX50" fmla="*/ 0 w 7202714"/>
              <a:gd name="connsiteY50" fmla="*/ 6080139 h 10325449"/>
              <a:gd name="connsiteX51" fmla="*/ 0 w 7202714"/>
              <a:gd name="connsiteY51" fmla="*/ 5400573 h 10325449"/>
              <a:gd name="connsiteX52" fmla="*/ 0 w 7202714"/>
              <a:gd name="connsiteY52" fmla="*/ 4924876 h 10325449"/>
              <a:gd name="connsiteX53" fmla="*/ 0 w 7202714"/>
              <a:gd name="connsiteY53" fmla="*/ 4041440 h 10325449"/>
              <a:gd name="connsiteX54" fmla="*/ 0 w 7202714"/>
              <a:gd name="connsiteY54" fmla="*/ 3565744 h 10325449"/>
              <a:gd name="connsiteX55" fmla="*/ 0 w 7202714"/>
              <a:gd name="connsiteY55" fmla="*/ 2682307 h 10325449"/>
              <a:gd name="connsiteX56" fmla="*/ 0 w 7202714"/>
              <a:gd name="connsiteY56" fmla="*/ 2308546 h 10325449"/>
              <a:gd name="connsiteX57" fmla="*/ 0 w 7202714"/>
              <a:gd name="connsiteY57" fmla="*/ 1527045 h 10325449"/>
              <a:gd name="connsiteX58" fmla="*/ 0 w 7202714"/>
              <a:gd name="connsiteY58" fmla="*/ 643608 h 10325449"/>
              <a:gd name="connsiteX59" fmla="*/ 0 w 7202714"/>
              <a:gd name="connsiteY59" fmla="*/ 65977 h 10325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202714" h="10325449" fill="none" extrusionOk="0">
                <a:moveTo>
                  <a:pt x="0" y="65977"/>
                </a:moveTo>
                <a:cubicBezTo>
                  <a:pt x="-317" y="34330"/>
                  <a:pt x="22905" y="-5814"/>
                  <a:pt x="65977" y="0"/>
                </a:cubicBezTo>
                <a:cubicBezTo>
                  <a:pt x="343996" y="4418"/>
                  <a:pt x="570394" y="-26945"/>
                  <a:pt x="779481" y="0"/>
                </a:cubicBezTo>
                <a:cubicBezTo>
                  <a:pt x="988568" y="26945"/>
                  <a:pt x="1093037" y="12599"/>
                  <a:pt x="1280862" y="0"/>
                </a:cubicBezTo>
                <a:cubicBezTo>
                  <a:pt x="1468687" y="-12599"/>
                  <a:pt x="1793242" y="-20141"/>
                  <a:pt x="1994366" y="0"/>
                </a:cubicBezTo>
                <a:cubicBezTo>
                  <a:pt x="2195490" y="20141"/>
                  <a:pt x="2399548" y="10970"/>
                  <a:pt x="2566455" y="0"/>
                </a:cubicBezTo>
                <a:cubicBezTo>
                  <a:pt x="2733362" y="-10970"/>
                  <a:pt x="2943565" y="-15198"/>
                  <a:pt x="3067836" y="0"/>
                </a:cubicBezTo>
                <a:cubicBezTo>
                  <a:pt x="3192107" y="15198"/>
                  <a:pt x="3389268" y="-874"/>
                  <a:pt x="3498510" y="0"/>
                </a:cubicBezTo>
                <a:cubicBezTo>
                  <a:pt x="3607752" y="874"/>
                  <a:pt x="3847931" y="15673"/>
                  <a:pt x="3999891" y="0"/>
                </a:cubicBezTo>
                <a:cubicBezTo>
                  <a:pt x="4151851" y="-15673"/>
                  <a:pt x="4361885" y="3396"/>
                  <a:pt x="4501272" y="0"/>
                </a:cubicBezTo>
                <a:cubicBezTo>
                  <a:pt x="4640659" y="-3396"/>
                  <a:pt x="4953678" y="26620"/>
                  <a:pt x="5144068" y="0"/>
                </a:cubicBezTo>
                <a:cubicBezTo>
                  <a:pt x="5334458" y="-26620"/>
                  <a:pt x="5643580" y="-20970"/>
                  <a:pt x="5786865" y="0"/>
                </a:cubicBezTo>
                <a:cubicBezTo>
                  <a:pt x="5930150" y="20970"/>
                  <a:pt x="6112956" y="20525"/>
                  <a:pt x="6358953" y="0"/>
                </a:cubicBezTo>
                <a:cubicBezTo>
                  <a:pt x="6604950" y="-20525"/>
                  <a:pt x="6931877" y="-16421"/>
                  <a:pt x="7136737" y="0"/>
                </a:cubicBezTo>
                <a:cubicBezTo>
                  <a:pt x="7170174" y="330"/>
                  <a:pt x="7207351" y="35190"/>
                  <a:pt x="7202714" y="65977"/>
                </a:cubicBezTo>
                <a:cubicBezTo>
                  <a:pt x="7210471" y="150836"/>
                  <a:pt x="7193182" y="310111"/>
                  <a:pt x="7202714" y="439738"/>
                </a:cubicBezTo>
                <a:cubicBezTo>
                  <a:pt x="7212246" y="569365"/>
                  <a:pt x="7209679" y="882268"/>
                  <a:pt x="7202714" y="1221240"/>
                </a:cubicBezTo>
                <a:cubicBezTo>
                  <a:pt x="7195749" y="1560212"/>
                  <a:pt x="7217701" y="1915130"/>
                  <a:pt x="7202714" y="2104676"/>
                </a:cubicBezTo>
                <a:cubicBezTo>
                  <a:pt x="7187727" y="2294222"/>
                  <a:pt x="7200699" y="2391685"/>
                  <a:pt x="7202714" y="2478437"/>
                </a:cubicBezTo>
                <a:cubicBezTo>
                  <a:pt x="7204729" y="2565189"/>
                  <a:pt x="7199252" y="3078513"/>
                  <a:pt x="7202714" y="3361874"/>
                </a:cubicBezTo>
                <a:cubicBezTo>
                  <a:pt x="7206176" y="3645235"/>
                  <a:pt x="7234999" y="3925972"/>
                  <a:pt x="7202714" y="4245310"/>
                </a:cubicBezTo>
                <a:cubicBezTo>
                  <a:pt x="7170429" y="4564648"/>
                  <a:pt x="7208485" y="4445994"/>
                  <a:pt x="7202714" y="4619071"/>
                </a:cubicBezTo>
                <a:cubicBezTo>
                  <a:pt x="7196943" y="4792148"/>
                  <a:pt x="7210033" y="5141713"/>
                  <a:pt x="7202714" y="5298638"/>
                </a:cubicBezTo>
                <a:cubicBezTo>
                  <a:pt x="7195395" y="5455563"/>
                  <a:pt x="7225715" y="5601489"/>
                  <a:pt x="7202714" y="5876269"/>
                </a:cubicBezTo>
                <a:cubicBezTo>
                  <a:pt x="7179713" y="6151049"/>
                  <a:pt x="7190755" y="6170854"/>
                  <a:pt x="7202714" y="6453901"/>
                </a:cubicBezTo>
                <a:cubicBezTo>
                  <a:pt x="7214673" y="6736948"/>
                  <a:pt x="7190417" y="6915224"/>
                  <a:pt x="7202714" y="7031532"/>
                </a:cubicBezTo>
                <a:cubicBezTo>
                  <a:pt x="7215011" y="7147840"/>
                  <a:pt x="7195285" y="7253756"/>
                  <a:pt x="7202714" y="7405293"/>
                </a:cubicBezTo>
                <a:cubicBezTo>
                  <a:pt x="7210143" y="7556830"/>
                  <a:pt x="7197821" y="8022251"/>
                  <a:pt x="7202714" y="8288730"/>
                </a:cubicBezTo>
                <a:cubicBezTo>
                  <a:pt x="7207607" y="8555209"/>
                  <a:pt x="7192229" y="8734345"/>
                  <a:pt x="7202714" y="9172166"/>
                </a:cubicBezTo>
                <a:cubicBezTo>
                  <a:pt x="7213199" y="9609987"/>
                  <a:pt x="7203182" y="9390601"/>
                  <a:pt x="7202714" y="9545927"/>
                </a:cubicBezTo>
                <a:cubicBezTo>
                  <a:pt x="7202246" y="9701253"/>
                  <a:pt x="7184202" y="9978039"/>
                  <a:pt x="7202714" y="10259472"/>
                </a:cubicBezTo>
                <a:cubicBezTo>
                  <a:pt x="7199525" y="10299665"/>
                  <a:pt x="7175488" y="10326836"/>
                  <a:pt x="7136737" y="10325449"/>
                </a:cubicBezTo>
                <a:cubicBezTo>
                  <a:pt x="6921099" y="10320958"/>
                  <a:pt x="6629217" y="10297463"/>
                  <a:pt x="6423233" y="10325449"/>
                </a:cubicBezTo>
                <a:cubicBezTo>
                  <a:pt x="6217249" y="10353435"/>
                  <a:pt x="6148942" y="10321806"/>
                  <a:pt x="5921852" y="10325449"/>
                </a:cubicBezTo>
                <a:cubicBezTo>
                  <a:pt x="5694762" y="10329092"/>
                  <a:pt x="5561904" y="10341514"/>
                  <a:pt x="5420471" y="10325449"/>
                </a:cubicBezTo>
                <a:cubicBezTo>
                  <a:pt x="5279038" y="10309384"/>
                  <a:pt x="5022149" y="10357759"/>
                  <a:pt x="4706967" y="10325449"/>
                </a:cubicBezTo>
                <a:cubicBezTo>
                  <a:pt x="4391785" y="10293139"/>
                  <a:pt x="4426392" y="10323377"/>
                  <a:pt x="4276293" y="10325449"/>
                </a:cubicBezTo>
                <a:cubicBezTo>
                  <a:pt x="4126194" y="10327521"/>
                  <a:pt x="3975229" y="10314937"/>
                  <a:pt x="3704204" y="10325449"/>
                </a:cubicBezTo>
                <a:cubicBezTo>
                  <a:pt x="3433179" y="10335961"/>
                  <a:pt x="3203239" y="10342945"/>
                  <a:pt x="3061408" y="10325449"/>
                </a:cubicBezTo>
                <a:cubicBezTo>
                  <a:pt x="2919577" y="10307953"/>
                  <a:pt x="2678914" y="10301022"/>
                  <a:pt x="2560027" y="10325449"/>
                </a:cubicBezTo>
                <a:cubicBezTo>
                  <a:pt x="2441140" y="10349876"/>
                  <a:pt x="2010997" y="10324089"/>
                  <a:pt x="1775815" y="10325449"/>
                </a:cubicBezTo>
                <a:cubicBezTo>
                  <a:pt x="1540633" y="10326809"/>
                  <a:pt x="1503129" y="10333699"/>
                  <a:pt x="1345142" y="10325449"/>
                </a:cubicBezTo>
                <a:cubicBezTo>
                  <a:pt x="1187155" y="10317199"/>
                  <a:pt x="1098301" y="10320699"/>
                  <a:pt x="914468" y="10325449"/>
                </a:cubicBezTo>
                <a:cubicBezTo>
                  <a:pt x="730635" y="10330199"/>
                  <a:pt x="364462" y="10318193"/>
                  <a:pt x="65977" y="10325449"/>
                </a:cubicBezTo>
                <a:cubicBezTo>
                  <a:pt x="26171" y="10325892"/>
                  <a:pt x="474" y="10301614"/>
                  <a:pt x="0" y="10259472"/>
                </a:cubicBezTo>
                <a:cubicBezTo>
                  <a:pt x="7390" y="10025932"/>
                  <a:pt x="33673" y="9857390"/>
                  <a:pt x="0" y="9579906"/>
                </a:cubicBezTo>
                <a:cubicBezTo>
                  <a:pt x="-33673" y="9302422"/>
                  <a:pt x="-41943" y="8896657"/>
                  <a:pt x="0" y="8696469"/>
                </a:cubicBezTo>
                <a:cubicBezTo>
                  <a:pt x="41943" y="8496281"/>
                  <a:pt x="5483" y="8196550"/>
                  <a:pt x="0" y="8016903"/>
                </a:cubicBezTo>
                <a:cubicBezTo>
                  <a:pt x="-5483" y="7837256"/>
                  <a:pt x="14228" y="7775240"/>
                  <a:pt x="0" y="7643142"/>
                </a:cubicBezTo>
                <a:cubicBezTo>
                  <a:pt x="-14228" y="7511044"/>
                  <a:pt x="11977" y="7102011"/>
                  <a:pt x="0" y="6759705"/>
                </a:cubicBezTo>
                <a:cubicBezTo>
                  <a:pt x="-11977" y="6417399"/>
                  <a:pt x="-2015" y="6228938"/>
                  <a:pt x="0" y="6080139"/>
                </a:cubicBezTo>
                <a:cubicBezTo>
                  <a:pt x="2015" y="5931340"/>
                  <a:pt x="4108" y="5715971"/>
                  <a:pt x="0" y="5400573"/>
                </a:cubicBezTo>
                <a:cubicBezTo>
                  <a:pt x="-4108" y="5085175"/>
                  <a:pt x="15623" y="5106167"/>
                  <a:pt x="0" y="4924876"/>
                </a:cubicBezTo>
                <a:cubicBezTo>
                  <a:pt x="-15623" y="4743585"/>
                  <a:pt x="35316" y="4379460"/>
                  <a:pt x="0" y="4041440"/>
                </a:cubicBezTo>
                <a:cubicBezTo>
                  <a:pt x="-35316" y="3703420"/>
                  <a:pt x="17050" y="3797185"/>
                  <a:pt x="0" y="3565744"/>
                </a:cubicBezTo>
                <a:cubicBezTo>
                  <a:pt x="-17050" y="3334303"/>
                  <a:pt x="3994" y="3012142"/>
                  <a:pt x="0" y="2682307"/>
                </a:cubicBezTo>
                <a:cubicBezTo>
                  <a:pt x="-3994" y="2352472"/>
                  <a:pt x="16319" y="2413901"/>
                  <a:pt x="0" y="2308546"/>
                </a:cubicBezTo>
                <a:cubicBezTo>
                  <a:pt x="-16319" y="2203191"/>
                  <a:pt x="10378" y="1897024"/>
                  <a:pt x="0" y="1527045"/>
                </a:cubicBezTo>
                <a:cubicBezTo>
                  <a:pt x="-10378" y="1157066"/>
                  <a:pt x="3108" y="924780"/>
                  <a:pt x="0" y="643608"/>
                </a:cubicBezTo>
                <a:cubicBezTo>
                  <a:pt x="-3108" y="362436"/>
                  <a:pt x="-25671" y="255589"/>
                  <a:pt x="0" y="65977"/>
                </a:cubicBezTo>
                <a:close/>
              </a:path>
              <a:path w="7202714" h="10325449" stroke="0" extrusionOk="0">
                <a:moveTo>
                  <a:pt x="0" y="65977"/>
                </a:moveTo>
                <a:cubicBezTo>
                  <a:pt x="-1624" y="28537"/>
                  <a:pt x="21022" y="3196"/>
                  <a:pt x="65977" y="0"/>
                </a:cubicBezTo>
                <a:cubicBezTo>
                  <a:pt x="456716" y="-15367"/>
                  <a:pt x="534793" y="5350"/>
                  <a:pt x="850189" y="0"/>
                </a:cubicBezTo>
                <a:cubicBezTo>
                  <a:pt x="1165585" y="-5350"/>
                  <a:pt x="1306682" y="-26660"/>
                  <a:pt x="1422277" y="0"/>
                </a:cubicBezTo>
                <a:cubicBezTo>
                  <a:pt x="1537872" y="26660"/>
                  <a:pt x="1683294" y="908"/>
                  <a:pt x="1923658" y="0"/>
                </a:cubicBezTo>
                <a:cubicBezTo>
                  <a:pt x="2164022" y="-908"/>
                  <a:pt x="2317115" y="494"/>
                  <a:pt x="2637162" y="0"/>
                </a:cubicBezTo>
                <a:cubicBezTo>
                  <a:pt x="2957209" y="-494"/>
                  <a:pt x="3024719" y="-8472"/>
                  <a:pt x="3209251" y="0"/>
                </a:cubicBezTo>
                <a:cubicBezTo>
                  <a:pt x="3393783" y="8472"/>
                  <a:pt x="3626366" y="-29451"/>
                  <a:pt x="3993463" y="0"/>
                </a:cubicBezTo>
                <a:cubicBezTo>
                  <a:pt x="4360560" y="29451"/>
                  <a:pt x="4369805" y="20673"/>
                  <a:pt x="4494844" y="0"/>
                </a:cubicBezTo>
                <a:cubicBezTo>
                  <a:pt x="4619883" y="-20673"/>
                  <a:pt x="5014328" y="23230"/>
                  <a:pt x="5279056" y="0"/>
                </a:cubicBezTo>
                <a:cubicBezTo>
                  <a:pt x="5543784" y="-23230"/>
                  <a:pt x="5597116" y="-17997"/>
                  <a:pt x="5709729" y="0"/>
                </a:cubicBezTo>
                <a:cubicBezTo>
                  <a:pt x="5822342" y="17997"/>
                  <a:pt x="6128705" y="-25688"/>
                  <a:pt x="6352525" y="0"/>
                </a:cubicBezTo>
                <a:cubicBezTo>
                  <a:pt x="6576345" y="25688"/>
                  <a:pt x="6966868" y="23173"/>
                  <a:pt x="7136737" y="0"/>
                </a:cubicBezTo>
                <a:cubicBezTo>
                  <a:pt x="7175230" y="-2030"/>
                  <a:pt x="7204418" y="28440"/>
                  <a:pt x="7202714" y="65977"/>
                </a:cubicBezTo>
                <a:cubicBezTo>
                  <a:pt x="7234721" y="317753"/>
                  <a:pt x="7190326" y="592509"/>
                  <a:pt x="7202714" y="745543"/>
                </a:cubicBezTo>
                <a:cubicBezTo>
                  <a:pt x="7215102" y="898577"/>
                  <a:pt x="7226256" y="1031221"/>
                  <a:pt x="7202714" y="1221240"/>
                </a:cubicBezTo>
                <a:cubicBezTo>
                  <a:pt x="7179172" y="1411259"/>
                  <a:pt x="7182375" y="1617135"/>
                  <a:pt x="7202714" y="1900806"/>
                </a:cubicBezTo>
                <a:cubicBezTo>
                  <a:pt x="7223053" y="2184477"/>
                  <a:pt x="7207463" y="2573217"/>
                  <a:pt x="7202714" y="2784242"/>
                </a:cubicBezTo>
                <a:cubicBezTo>
                  <a:pt x="7197965" y="2995267"/>
                  <a:pt x="7177551" y="3318614"/>
                  <a:pt x="7202714" y="3463809"/>
                </a:cubicBezTo>
                <a:cubicBezTo>
                  <a:pt x="7227877" y="3609004"/>
                  <a:pt x="7204735" y="3691391"/>
                  <a:pt x="7202714" y="3837570"/>
                </a:cubicBezTo>
                <a:cubicBezTo>
                  <a:pt x="7200693" y="3983749"/>
                  <a:pt x="7222153" y="4094550"/>
                  <a:pt x="7202714" y="4313267"/>
                </a:cubicBezTo>
                <a:cubicBezTo>
                  <a:pt x="7183275" y="4531984"/>
                  <a:pt x="7198911" y="4889310"/>
                  <a:pt x="7202714" y="5196703"/>
                </a:cubicBezTo>
                <a:cubicBezTo>
                  <a:pt x="7206517" y="5504096"/>
                  <a:pt x="7193685" y="5644584"/>
                  <a:pt x="7202714" y="5876269"/>
                </a:cubicBezTo>
                <a:cubicBezTo>
                  <a:pt x="7211743" y="6107954"/>
                  <a:pt x="7200085" y="6168448"/>
                  <a:pt x="7202714" y="6351966"/>
                </a:cubicBezTo>
                <a:cubicBezTo>
                  <a:pt x="7205343" y="6535484"/>
                  <a:pt x="7180319" y="6734373"/>
                  <a:pt x="7202714" y="7031532"/>
                </a:cubicBezTo>
                <a:cubicBezTo>
                  <a:pt x="7225109" y="7328691"/>
                  <a:pt x="7189209" y="7234059"/>
                  <a:pt x="7202714" y="7405293"/>
                </a:cubicBezTo>
                <a:cubicBezTo>
                  <a:pt x="7216219" y="7576527"/>
                  <a:pt x="7216226" y="7649653"/>
                  <a:pt x="7202714" y="7779055"/>
                </a:cubicBezTo>
                <a:cubicBezTo>
                  <a:pt x="7189202" y="7908457"/>
                  <a:pt x="7197669" y="8321942"/>
                  <a:pt x="7202714" y="8458621"/>
                </a:cubicBezTo>
                <a:cubicBezTo>
                  <a:pt x="7207759" y="8595300"/>
                  <a:pt x="7189088" y="8720115"/>
                  <a:pt x="7202714" y="8934318"/>
                </a:cubicBezTo>
                <a:cubicBezTo>
                  <a:pt x="7216340" y="9148521"/>
                  <a:pt x="7206351" y="9870945"/>
                  <a:pt x="7202714" y="10259472"/>
                </a:cubicBezTo>
                <a:cubicBezTo>
                  <a:pt x="7206241" y="10295136"/>
                  <a:pt x="7175985" y="10327764"/>
                  <a:pt x="7136737" y="10325449"/>
                </a:cubicBezTo>
                <a:cubicBezTo>
                  <a:pt x="6778258" y="10332143"/>
                  <a:pt x="6741543" y="10299130"/>
                  <a:pt x="6352525" y="10325449"/>
                </a:cubicBezTo>
                <a:cubicBezTo>
                  <a:pt x="5963507" y="10351768"/>
                  <a:pt x="5801747" y="10316977"/>
                  <a:pt x="5639021" y="10325449"/>
                </a:cubicBezTo>
                <a:cubicBezTo>
                  <a:pt x="5476295" y="10333921"/>
                  <a:pt x="5375848" y="10316706"/>
                  <a:pt x="5137640" y="10325449"/>
                </a:cubicBezTo>
                <a:cubicBezTo>
                  <a:pt x="4899432" y="10334192"/>
                  <a:pt x="4850605" y="10317926"/>
                  <a:pt x="4706967" y="10325449"/>
                </a:cubicBezTo>
                <a:cubicBezTo>
                  <a:pt x="4563329" y="10332972"/>
                  <a:pt x="4346349" y="10339915"/>
                  <a:pt x="4205586" y="10325449"/>
                </a:cubicBezTo>
                <a:cubicBezTo>
                  <a:pt x="4064823" y="10310983"/>
                  <a:pt x="3748357" y="10356866"/>
                  <a:pt x="3492082" y="10325449"/>
                </a:cubicBezTo>
                <a:cubicBezTo>
                  <a:pt x="3235807" y="10294032"/>
                  <a:pt x="3100492" y="10310423"/>
                  <a:pt x="2990700" y="10325449"/>
                </a:cubicBezTo>
                <a:cubicBezTo>
                  <a:pt x="2880908" y="10340475"/>
                  <a:pt x="2726554" y="10331564"/>
                  <a:pt x="2560027" y="10325449"/>
                </a:cubicBezTo>
                <a:cubicBezTo>
                  <a:pt x="2393500" y="10319334"/>
                  <a:pt x="2160974" y="10340483"/>
                  <a:pt x="2058646" y="10325449"/>
                </a:cubicBezTo>
                <a:cubicBezTo>
                  <a:pt x="1956318" y="10310415"/>
                  <a:pt x="1771558" y="10334539"/>
                  <a:pt x="1486557" y="10325449"/>
                </a:cubicBezTo>
                <a:cubicBezTo>
                  <a:pt x="1201556" y="10316359"/>
                  <a:pt x="1072777" y="10348752"/>
                  <a:pt x="843761" y="10325449"/>
                </a:cubicBezTo>
                <a:cubicBezTo>
                  <a:pt x="614745" y="10302146"/>
                  <a:pt x="271939" y="10290856"/>
                  <a:pt x="65977" y="10325449"/>
                </a:cubicBezTo>
                <a:cubicBezTo>
                  <a:pt x="30163" y="10327052"/>
                  <a:pt x="8205" y="10299727"/>
                  <a:pt x="0" y="10259472"/>
                </a:cubicBezTo>
                <a:cubicBezTo>
                  <a:pt x="-21484" y="9934085"/>
                  <a:pt x="-5982" y="9750731"/>
                  <a:pt x="0" y="9579906"/>
                </a:cubicBezTo>
                <a:cubicBezTo>
                  <a:pt x="5982" y="9409081"/>
                  <a:pt x="34035" y="9171866"/>
                  <a:pt x="0" y="8798404"/>
                </a:cubicBezTo>
                <a:cubicBezTo>
                  <a:pt x="-34035" y="8424942"/>
                  <a:pt x="2717" y="8464786"/>
                  <a:pt x="0" y="8220773"/>
                </a:cubicBezTo>
                <a:cubicBezTo>
                  <a:pt x="-2717" y="7976760"/>
                  <a:pt x="13284" y="7704346"/>
                  <a:pt x="0" y="7439272"/>
                </a:cubicBezTo>
                <a:cubicBezTo>
                  <a:pt x="-13284" y="7174198"/>
                  <a:pt x="16752" y="7071619"/>
                  <a:pt x="0" y="6963575"/>
                </a:cubicBezTo>
                <a:cubicBezTo>
                  <a:pt x="-16752" y="6855531"/>
                  <a:pt x="30778" y="6520432"/>
                  <a:pt x="0" y="6284009"/>
                </a:cubicBezTo>
                <a:cubicBezTo>
                  <a:pt x="-30778" y="6047586"/>
                  <a:pt x="-7424" y="6011107"/>
                  <a:pt x="0" y="5910247"/>
                </a:cubicBezTo>
                <a:cubicBezTo>
                  <a:pt x="7424" y="5809387"/>
                  <a:pt x="38624" y="5399590"/>
                  <a:pt x="0" y="5026811"/>
                </a:cubicBezTo>
                <a:cubicBezTo>
                  <a:pt x="-38624" y="4654032"/>
                  <a:pt x="31199" y="4679007"/>
                  <a:pt x="0" y="4347245"/>
                </a:cubicBezTo>
                <a:cubicBezTo>
                  <a:pt x="-31199" y="4015483"/>
                  <a:pt x="-26872" y="3788737"/>
                  <a:pt x="0" y="3463809"/>
                </a:cubicBezTo>
                <a:cubicBezTo>
                  <a:pt x="26872" y="3138881"/>
                  <a:pt x="24035" y="3037504"/>
                  <a:pt x="0" y="2886177"/>
                </a:cubicBezTo>
                <a:cubicBezTo>
                  <a:pt x="-24035" y="2734850"/>
                  <a:pt x="-22025" y="2512588"/>
                  <a:pt x="0" y="2410481"/>
                </a:cubicBezTo>
                <a:cubicBezTo>
                  <a:pt x="22025" y="2308374"/>
                  <a:pt x="8169" y="1989880"/>
                  <a:pt x="0" y="1730915"/>
                </a:cubicBezTo>
                <a:cubicBezTo>
                  <a:pt x="-8169" y="1471950"/>
                  <a:pt x="-1351" y="1262707"/>
                  <a:pt x="0" y="949413"/>
                </a:cubicBezTo>
                <a:cubicBezTo>
                  <a:pt x="1351" y="636119"/>
                  <a:pt x="6529" y="376299"/>
                  <a:pt x="0" y="65977"/>
                </a:cubicBezTo>
                <a:close/>
              </a:path>
            </a:pathLst>
          </a:custGeom>
          <a:solidFill>
            <a:schemeClr val="bg1"/>
          </a:solidFill>
          <a:ln>
            <a:solidFill>
              <a:schemeClr val="tx1"/>
            </a:solidFill>
            <a:extLst>
              <a:ext uri="{C807C97D-BFC1-408E-A445-0C87EB9F89A2}">
                <ask:lineSketchStyleProps xmlns:ask="http://schemas.microsoft.com/office/drawing/2018/sketchyshapes" sd="1219033472">
                  <a:prstGeom prst="roundRect">
                    <a:avLst>
                      <a:gd name="adj" fmla="val 916"/>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4" name="Picture 33">
            <a:extLst>
              <a:ext uri="{FF2B5EF4-FFF2-40B4-BE49-F238E27FC236}">
                <a16:creationId xmlns:a16="http://schemas.microsoft.com/office/drawing/2014/main" id="{F7150298-F4DA-0648-95A4-8DA9B83CBBA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63992" y="307633"/>
            <a:ext cx="2526022" cy="279579"/>
          </a:xfrm>
          <a:prstGeom prst="rect">
            <a:avLst/>
          </a:prstGeom>
        </p:spPr>
      </p:pic>
      <p:sp>
        <p:nvSpPr>
          <p:cNvPr id="24" name="Google Shape;66;p13">
            <a:extLst>
              <a:ext uri="{FF2B5EF4-FFF2-40B4-BE49-F238E27FC236}">
                <a16:creationId xmlns:a16="http://schemas.microsoft.com/office/drawing/2014/main" id="{4A606EC4-675E-CA4B-B12B-49BD4357F7F8}"/>
              </a:ext>
            </a:extLst>
          </p:cNvPr>
          <p:cNvSpPr txBox="1"/>
          <p:nvPr/>
        </p:nvSpPr>
        <p:spPr>
          <a:xfrm>
            <a:off x="287717" y="639191"/>
            <a:ext cx="7009487" cy="9074660"/>
          </a:xfrm>
          <a:prstGeom prst="rect">
            <a:avLst/>
          </a:prstGeom>
          <a:noFill/>
          <a:ln w="9525" cap="flat" cmpd="sng">
            <a:solidFill>
              <a:srgbClr val="000000"/>
            </a:solidFill>
            <a:prstDash val="dot"/>
            <a:round/>
            <a:headEnd type="none" w="sm" len="sm"/>
            <a:tailEnd type="none" w="sm" len="sm"/>
          </a:ln>
        </p:spPr>
        <p:txBody>
          <a:bodyPr spcFirstLastPara="1" wrap="square" lIns="91425" tIns="91425" rIns="91425" bIns="91425" anchor="t" anchorCtr="0">
            <a:noAutofit/>
          </a:bodyPr>
          <a:lstStyle/>
          <a:p>
            <a:pPr lvl="0"/>
            <a:r>
              <a:rPr lang="en-GB" sz="1200" dirty="0">
                <a:latin typeface="Calibri" panose="020F0502020204030204" pitchFamily="34" charset="0"/>
                <a:ea typeface="Amatic SC"/>
                <a:cs typeface="Calibri" panose="020F0502020204030204" pitchFamily="34" charset="0"/>
                <a:sym typeface="Amatic SC"/>
              </a:rPr>
              <a:t>Assess the extent of the challenges created by urban growth in LICs/NEEs. Use a case study of a city in an LIC/NEE. </a:t>
            </a:r>
          </a:p>
          <a:p>
            <a:pPr lvl="0" algn="r"/>
            <a:r>
              <a:rPr lang="en-GB" sz="1200" dirty="0">
                <a:latin typeface="Calibri" panose="020F0502020204030204" pitchFamily="34" charset="0"/>
                <a:ea typeface="Amatic SC"/>
                <a:cs typeface="Calibri" panose="020F0502020204030204" pitchFamily="34" charset="0"/>
                <a:sym typeface="Amatic SC"/>
              </a:rPr>
              <a:t>[9 marks] [+ 3 </a:t>
            </a:r>
            <a:r>
              <a:rPr lang="en-GB" sz="1200" dirty="0" err="1">
                <a:latin typeface="Calibri" panose="020F0502020204030204" pitchFamily="34" charset="0"/>
                <a:ea typeface="Amatic SC"/>
                <a:cs typeface="Calibri" panose="020F0502020204030204" pitchFamily="34" charset="0"/>
                <a:sym typeface="Amatic SC"/>
              </a:rPr>
              <a:t>SPaG</a:t>
            </a:r>
            <a:r>
              <a:rPr lang="en-GB" sz="1200" dirty="0">
                <a:latin typeface="Calibri" panose="020F0502020204030204" pitchFamily="34" charset="0"/>
                <a:ea typeface="Amatic SC"/>
                <a:cs typeface="Calibri" panose="020F0502020204030204" pitchFamily="34" charset="0"/>
                <a:sym typeface="Amatic SC"/>
              </a:rPr>
              <a:t> marks]</a:t>
            </a:r>
            <a:r>
              <a:rPr lang="en-GB" sz="1200" dirty="0">
                <a:latin typeface="Calibri" panose="020F0502020204030204" pitchFamily="34" charset="0"/>
                <a:ea typeface="Amatic SC"/>
                <a:cs typeface="Calibri" panose="020F0502020204030204" pitchFamily="34" charset="0"/>
              </a:rPr>
              <a:t>. </a:t>
            </a:r>
            <a:endParaRPr lang="en-GB" dirty="0">
              <a:latin typeface="Calibri" panose="020F0502020204030204" pitchFamily="34" charset="0"/>
              <a:ea typeface="Amatic SC"/>
              <a:cs typeface="Calibri" panose="020F0502020204030204" pitchFamily="34" charset="0"/>
              <a:sym typeface="Amatic SC"/>
            </a:endParaRPr>
          </a:p>
          <a:p>
            <a:pPr lvl="0"/>
            <a:endParaRPr lang="en-GB" dirty="0">
              <a:latin typeface="Calibri" panose="020F0502020204030204" pitchFamily="34" charset="0"/>
              <a:ea typeface="Amatic SC"/>
              <a:cs typeface="Calibri" panose="020F0502020204030204" pitchFamily="34" charset="0"/>
              <a:sym typeface="Amatic SC"/>
            </a:endParaRPr>
          </a:p>
          <a:p>
            <a:pPr marL="0" lvl="0" indent="0" algn="l" rtl="0">
              <a:spcBef>
                <a:spcPts val="0"/>
              </a:spcBef>
              <a:spcAft>
                <a:spcPts val="0"/>
              </a:spcAft>
              <a:buNone/>
            </a:pPr>
            <a:br>
              <a:rPr lang="en-GB" dirty="0">
                <a:latin typeface="Calibri" panose="020F0502020204030204" pitchFamily="34" charset="0"/>
                <a:cs typeface="Calibri" panose="020F0502020204030204" pitchFamily="34" charset="0"/>
              </a:rPr>
            </a:br>
            <a:endParaRPr dirty="0">
              <a:latin typeface="Calibri" panose="020F0502020204030204" pitchFamily="34" charset="0"/>
              <a:cs typeface="Calibri" panose="020F0502020204030204" pitchFamily="34" charset="0"/>
            </a:endParaRPr>
          </a:p>
          <a:p>
            <a:pPr>
              <a:buSzPts val="1100"/>
            </a:pPr>
            <a:endParaRPr lang="en-GB" sz="1600" dirty="0">
              <a:latin typeface="Calibri" panose="020F0502020204030204" pitchFamily="34" charset="0"/>
              <a:cs typeface="Calibri" panose="020F0502020204030204" pitchFamily="34" charset="0"/>
            </a:endParaRPr>
          </a:p>
        </p:txBody>
      </p:sp>
      <p:cxnSp>
        <p:nvCxnSpPr>
          <p:cNvPr id="4" name="Straight Connector 3">
            <a:extLst>
              <a:ext uri="{FF2B5EF4-FFF2-40B4-BE49-F238E27FC236}">
                <a16:creationId xmlns:a16="http://schemas.microsoft.com/office/drawing/2014/main" id="{31711336-AE47-C94D-8022-DBD0A59B3E8A}"/>
              </a:ext>
            </a:extLst>
          </p:cNvPr>
          <p:cNvCxnSpPr/>
          <p:nvPr/>
        </p:nvCxnSpPr>
        <p:spPr>
          <a:xfrm>
            <a:off x="373047" y="4923692"/>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3E94B422-38C2-7B4C-A224-7271E731F1FD}"/>
              </a:ext>
            </a:extLst>
          </p:cNvPr>
          <p:cNvCxnSpPr/>
          <p:nvPr/>
        </p:nvCxnSpPr>
        <p:spPr>
          <a:xfrm>
            <a:off x="373047" y="5288364"/>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345967CC-7166-AF4D-BC08-AF7DE13ACF01}"/>
              </a:ext>
            </a:extLst>
          </p:cNvPr>
          <p:cNvCxnSpPr/>
          <p:nvPr/>
        </p:nvCxnSpPr>
        <p:spPr>
          <a:xfrm>
            <a:off x="373047" y="5661308"/>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53CB8013-C726-A744-91C2-2A1C07567872}"/>
              </a:ext>
            </a:extLst>
          </p:cNvPr>
          <p:cNvCxnSpPr/>
          <p:nvPr/>
        </p:nvCxnSpPr>
        <p:spPr>
          <a:xfrm>
            <a:off x="373047" y="6025980"/>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FAD4B6F3-0475-6648-AFDF-721C7BF38066}"/>
              </a:ext>
            </a:extLst>
          </p:cNvPr>
          <p:cNvCxnSpPr/>
          <p:nvPr/>
        </p:nvCxnSpPr>
        <p:spPr>
          <a:xfrm>
            <a:off x="373047" y="6392828"/>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E5FF0C7F-0E75-1847-A2CC-37A855E3334E}"/>
              </a:ext>
            </a:extLst>
          </p:cNvPr>
          <p:cNvCxnSpPr/>
          <p:nvPr/>
        </p:nvCxnSpPr>
        <p:spPr>
          <a:xfrm>
            <a:off x="373047" y="6757500"/>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2C1E04EE-6DF2-6145-B436-AE14C42CB626}"/>
              </a:ext>
            </a:extLst>
          </p:cNvPr>
          <p:cNvCxnSpPr/>
          <p:nvPr/>
        </p:nvCxnSpPr>
        <p:spPr>
          <a:xfrm>
            <a:off x="373047" y="7130444"/>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070557ED-E4E2-D84E-AE52-26AD2B41FCF4}"/>
              </a:ext>
            </a:extLst>
          </p:cNvPr>
          <p:cNvCxnSpPr/>
          <p:nvPr/>
        </p:nvCxnSpPr>
        <p:spPr>
          <a:xfrm>
            <a:off x="373047" y="7495116"/>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488DD58A-DB99-0A49-A7EF-BCEFA4EC7DCB}"/>
              </a:ext>
            </a:extLst>
          </p:cNvPr>
          <p:cNvCxnSpPr/>
          <p:nvPr/>
        </p:nvCxnSpPr>
        <p:spPr>
          <a:xfrm>
            <a:off x="373047" y="7861964"/>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E542FB34-6FC5-1B4A-B24D-9F32195A05C7}"/>
              </a:ext>
            </a:extLst>
          </p:cNvPr>
          <p:cNvCxnSpPr/>
          <p:nvPr/>
        </p:nvCxnSpPr>
        <p:spPr>
          <a:xfrm>
            <a:off x="373047" y="8226636"/>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A1917A2F-32AD-1E4D-B1EE-A8A89F05E019}"/>
              </a:ext>
            </a:extLst>
          </p:cNvPr>
          <p:cNvCxnSpPr/>
          <p:nvPr/>
        </p:nvCxnSpPr>
        <p:spPr>
          <a:xfrm>
            <a:off x="373047" y="8599580"/>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90DD0329-41F3-CA49-8350-A153025096B6}"/>
              </a:ext>
            </a:extLst>
          </p:cNvPr>
          <p:cNvCxnSpPr/>
          <p:nvPr/>
        </p:nvCxnSpPr>
        <p:spPr>
          <a:xfrm>
            <a:off x="373047" y="8964252"/>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75884EC3-6F82-7746-BFAA-F3A355E0AEFB}"/>
              </a:ext>
            </a:extLst>
          </p:cNvPr>
          <p:cNvCxnSpPr/>
          <p:nvPr/>
        </p:nvCxnSpPr>
        <p:spPr>
          <a:xfrm>
            <a:off x="410927" y="9327757"/>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2343E8D2-AACD-9146-A6F9-23F3FC93BB07}"/>
              </a:ext>
            </a:extLst>
          </p:cNvPr>
          <p:cNvCxnSpPr/>
          <p:nvPr/>
        </p:nvCxnSpPr>
        <p:spPr>
          <a:xfrm>
            <a:off x="410927" y="9692429"/>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5987DE32-52E3-084D-AE32-EE0EAC1D9C7B}"/>
              </a:ext>
            </a:extLst>
          </p:cNvPr>
          <p:cNvCxnSpPr/>
          <p:nvPr/>
        </p:nvCxnSpPr>
        <p:spPr>
          <a:xfrm>
            <a:off x="410927" y="10065373"/>
            <a:ext cx="6767983" cy="0"/>
          </a:xfrm>
          <a:prstGeom prst="line">
            <a:avLst/>
          </a:prstGeom>
          <a:ln w="19050"/>
        </p:spPr>
        <p:style>
          <a:lnRef idx="1">
            <a:schemeClr val="dk1"/>
          </a:lnRef>
          <a:fillRef idx="0">
            <a:schemeClr val="dk1"/>
          </a:fillRef>
          <a:effectRef idx="0">
            <a:schemeClr val="dk1"/>
          </a:effectRef>
          <a:fontRef idx="minor">
            <a:schemeClr val="tx1"/>
          </a:fontRef>
        </p:style>
      </p:cxnSp>
      <p:sp>
        <p:nvSpPr>
          <p:cNvPr id="33" name="Google Shape;56;p13">
            <a:extLst>
              <a:ext uri="{FF2B5EF4-FFF2-40B4-BE49-F238E27FC236}">
                <a16:creationId xmlns:a16="http://schemas.microsoft.com/office/drawing/2014/main" id="{C7E13791-5ED7-E249-A8DF-2F2029E9AD56}"/>
              </a:ext>
            </a:extLst>
          </p:cNvPr>
          <p:cNvSpPr txBox="1"/>
          <p:nvPr/>
        </p:nvSpPr>
        <p:spPr>
          <a:xfrm>
            <a:off x="104098" y="70932"/>
            <a:ext cx="2852159" cy="493284"/>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GB" sz="2400" b="1" dirty="0">
                <a:solidFill>
                  <a:schemeClr val="accent6">
                    <a:lumMod val="50000"/>
                  </a:schemeClr>
                </a:solidFill>
                <a:latin typeface="Amatic SC"/>
                <a:ea typeface="Amatic SC"/>
                <a:cs typeface="Amatic SC"/>
                <a:sym typeface="Amatic SC"/>
              </a:rPr>
              <a:t>Urban Issues and Challenges</a:t>
            </a:r>
            <a:endParaRPr lang="en-GB" sz="1100" b="1" dirty="0">
              <a:latin typeface="Amatic SC"/>
              <a:ea typeface="Amatic SC"/>
              <a:cs typeface="Amatic SC"/>
              <a:sym typeface="Amatic SC"/>
            </a:endParaRPr>
          </a:p>
        </p:txBody>
      </p:sp>
      <p:sp>
        <p:nvSpPr>
          <p:cNvPr id="38" name="Rectangle 37">
            <a:extLst>
              <a:ext uri="{FF2B5EF4-FFF2-40B4-BE49-F238E27FC236}">
                <a16:creationId xmlns:a16="http://schemas.microsoft.com/office/drawing/2014/main" id="{2D537615-7395-5941-904A-42131F05C67E}"/>
              </a:ext>
            </a:extLst>
          </p:cNvPr>
          <p:cNvSpPr/>
          <p:nvPr/>
        </p:nvSpPr>
        <p:spPr>
          <a:xfrm>
            <a:off x="2891455" y="74975"/>
            <a:ext cx="1194558" cy="523220"/>
          </a:xfrm>
          <a:prstGeom prst="rect">
            <a:avLst/>
          </a:prstGeom>
        </p:spPr>
        <p:txBody>
          <a:bodyPr wrap="none">
            <a:spAutoFit/>
          </a:bodyPr>
          <a:lstStyle/>
          <a:p>
            <a:r>
              <a:rPr lang="en" sz="2400" b="1" dirty="0">
                <a:latin typeface="Amatic SC"/>
                <a:ea typeface="Amatic SC"/>
                <a:cs typeface="Amatic SC"/>
                <a:sym typeface="Amatic SC"/>
              </a:rPr>
              <a:t>Re-Write</a:t>
            </a:r>
            <a:r>
              <a:rPr lang="en" sz="2800" b="1" dirty="0">
                <a:latin typeface="Amatic SC"/>
                <a:ea typeface="Amatic SC"/>
                <a:cs typeface="Amatic SC"/>
                <a:sym typeface="Amatic SC"/>
              </a:rPr>
              <a:t> it</a:t>
            </a:r>
            <a:endParaRPr lang="en-GB" sz="2800" dirty="0"/>
          </a:p>
        </p:txBody>
      </p:sp>
      <p:cxnSp>
        <p:nvCxnSpPr>
          <p:cNvPr id="40" name="Straight Connector 39">
            <a:extLst>
              <a:ext uri="{FF2B5EF4-FFF2-40B4-BE49-F238E27FC236}">
                <a16:creationId xmlns:a16="http://schemas.microsoft.com/office/drawing/2014/main" id="{92E82F83-D9B9-CA40-6AFD-24E5C3057501}"/>
              </a:ext>
            </a:extLst>
          </p:cNvPr>
          <p:cNvCxnSpPr/>
          <p:nvPr/>
        </p:nvCxnSpPr>
        <p:spPr>
          <a:xfrm>
            <a:off x="387513" y="4203635"/>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8BD43058-7682-19E7-7547-25AEA02B3D91}"/>
              </a:ext>
            </a:extLst>
          </p:cNvPr>
          <p:cNvCxnSpPr/>
          <p:nvPr/>
        </p:nvCxnSpPr>
        <p:spPr>
          <a:xfrm>
            <a:off x="387513" y="4576579"/>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8C4C8935-34E2-5CD4-2BFA-5FCC0C88252D}"/>
              </a:ext>
            </a:extLst>
          </p:cNvPr>
          <p:cNvCxnSpPr/>
          <p:nvPr/>
        </p:nvCxnSpPr>
        <p:spPr>
          <a:xfrm>
            <a:off x="396461" y="2365550"/>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33E21D1C-A91A-4A4D-281E-72EFC2EF0220}"/>
              </a:ext>
            </a:extLst>
          </p:cNvPr>
          <p:cNvCxnSpPr/>
          <p:nvPr/>
        </p:nvCxnSpPr>
        <p:spPr>
          <a:xfrm>
            <a:off x="396461" y="2730222"/>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D02E1DF8-9034-06C6-401F-9C3EB4C148A9}"/>
              </a:ext>
            </a:extLst>
          </p:cNvPr>
          <p:cNvCxnSpPr/>
          <p:nvPr/>
        </p:nvCxnSpPr>
        <p:spPr>
          <a:xfrm>
            <a:off x="396461" y="3103166"/>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F303AAED-CA7D-2CA1-42FA-28FAF1764ED6}"/>
              </a:ext>
            </a:extLst>
          </p:cNvPr>
          <p:cNvCxnSpPr/>
          <p:nvPr/>
        </p:nvCxnSpPr>
        <p:spPr>
          <a:xfrm>
            <a:off x="396461" y="3467838"/>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84E81A69-B797-1BE6-2AB5-657824B80238}"/>
              </a:ext>
            </a:extLst>
          </p:cNvPr>
          <p:cNvCxnSpPr/>
          <p:nvPr/>
        </p:nvCxnSpPr>
        <p:spPr>
          <a:xfrm>
            <a:off x="396461" y="3834686"/>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A113F78C-F2DF-5C07-3B3D-57D2414C67F7}"/>
              </a:ext>
            </a:extLst>
          </p:cNvPr>
          <p:cNvCxnSpPr/>
          <p:nvPr/>
        </p:nvCxnSpPr>
        <p:spPr>
          <a:xfrm>
            <a:off x="410927" y="1645493"/>
            <a:ext cx="676798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D6FF4350-0A84-4875-B5F4-9D6359FCEDAC}"/>
              </a:ext>
            </a:extLst>
          </p:cNvPr>
          <p:cNvCxnSpPr/>
          <p:nvPr/>
        </p:nvCxnSpPr>
        <p:spPr>
          <a:xfrm>
            <a:off x="410927" y="2018437"/>
            <a:ext cx="6767983" cy="0"/>
          </a:xfrm>
          <a:prstGeom prst="line">
            <a:avLst/>
          </a:prstGeom>
          <a:ln w="19050"/>
        </p:spPr>
        <p:style>
          <a:lnRef idx="1">
            <a:schemeClr val="dk1"/>
          </a:lnRef>
          <a:fillRef idx="0">
            <a:schemeClr val="dk1"/>
          </a:fillRef>
          <a:effectRef idx="0">
            <a:schemeClr val="dk1"/>
          </a:effectRef>
          <a:fontRef idx="minor">
            <a:schemeClr val="tx1"/>
          </a:fontRef>
        </p:style>
      </p:cxnSp>
      <p:sp>
        <p:nvSpPr>
          <p:cNvPr id="3" name="Rectangle 2">
            <a:extLst>
              <a:ext uri="{FF2B5EF4-FFF2-40B4-BE49-F238E27FC236}">
                <a16:creationId xmlns:a16="http://schemas.microsoft.com/office/drawing/2014/main" id="{F69B5057-577A-7693-942E-76D2248D86CC}"/>
              </a:ext>
            </a:extLst>
          </p:cNvPr>
          <p:cNvSpPr/>
          <p:nvPr/>
        </p:nvSpPr>
        <p:spPr>
          <a:xfrm>
            <a:off x="395157" y="1413884"/>
            <a:ext cx="6980134" cy="9171742"/>
          </a:xfrm>
          <a:prstGeom prst="rect">
            <a:avLst/>
          </a:prstGeom>
        </p:spPr>
        <p:txBody>
          <a:bodyPr wrap="square">
            <a:spAutoFit/>
          </a:bodyPr>
          <a:lstStyle/>
          <a:p>
            <a:r>
              <a:rPr lang="en-GB" sz="1200" dirty="0">
                <a:latin typeface="Calibri" panose="020F0502020204030204" pitchFamily="34" charset="0"/>
                <a:cs typeface="Calibri" panose="020F0502020204030204" pitchFamily="34" charset="0"/>
              </a:rPr>
              <a:t>Rapid urban growth brins a range of social challenges to Lagos, particularly access to fresh water as the  </a:t>
            </a:r>
          </a:p>
          <a:p>
            <a:endParaRPr lang="en-GB" sz="1200" dirty="0">
              <a:latin typeface="Calibri" panose="020F0502020204030204" pitchFamily="34" charset="0"/>
              <a:cs typeface="Calibri" panose="020F0502020204030204" pitchFamily="34" charset="0"/>
            </a:endParaRPr>
          </a:p>
          <a:p>
            <a:r>
              <a:rPr lang="en-GB" sz="1200" dirty="0">
                <a:latin typeface="Calibri" panose="020F0502020204030204" pitchFamily="34" charset="0"/>
                <a:cs typeface="Calibri" panose="020F0502020204030204" pitchFamily="34" charset="0"/>
              </a:rPr>
              <a:t>population is increasing by 600,000 per year. Only 10 per cent of the population has access to safe, piped </a:t>
            </a:r>
            <a:br>
              <a:rPr lang="en-GB" sz="1200" dirty="0">
                <a:latin typeface="Calibri" panose="020F0502020204030204" pitchFamily="34" charset="0"/>
                <a:cs typeface="Calibri" panose="020F0502020204030204" pitchFamily="34" charset="0"/>
              </a:rPr>
            </a:b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water. Therefore, many people have to reply on bore holes to extract water or street vendor water both of </a:t>
            </a:r>
            <a:br>
              <a:rPr lang="en-GB" sz="1200" dirty="0">
                <a:latin typeface="Calibri" panose="020F0502020204030204" pitchFamily="34" charset="0"/>
                <a:cs typeface="Calibri" panose="020F0502020204030204" pitchFamily="34" charset="0"/>
              </a:rPr>
            </a:b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which are often untreated and may be contaminated. This creates significant challenges as there is an </a:t>
            </a:r>
            <a:br>
              <a:rPr lang="en-GB" sz="1200" dirty="0">
                <a:latin typeface="Calibri" panose="020F0502020204030204" pitchFamily="34" charset="0"/>
                <a:cs typeface="Calibri" panose="020F0502020204030204" pitchFamily="34" charset="0"/>
              </a:rPr>
            </a:b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increased risk of illness and this places pressure on the already limited medical services.</a:t>
            </a:r>
          </a:p>
          <a:p>
            <a:endParaRPr lang="en-GB" sz="1200" dirty="0">
              <a:latin typeface="Calibri" panose="020F0502020204030204" pitchFamily="34" charset="0"/>
              <a:cs typeface="Calibri" panose="020F0502020204030204" pitchFamily="34" charset="0"/>
            </a:endParaRPr>
          </a:p>
          <a:p>
            <a:r>
              <a:rPr lang="en-GB" sz="1200" dirty="0">
                <a:latin typeface="Calibri" panose="020F0502020204030204" pitchFamily="34" charset="0"/>
                <a:cs typeface="Calibri" panose="020F0502020204030204" pitchFamily="34" charset="0"/>
              </a:rPr>
              <a:t>One economic challenge of rapid urban growth in Lagos is employment opportunities in Lagos. There are</a:t>
            </a:r>
            <a:br>
              <a:rPr lang="en-GB" sz="1200" dirty="0">
                <a:latin typeface="Calibri" panose="020F0502020204030204" pitchFamily="34" charset="0"/>
                <a:cs typeface="Calibri" panose="020F0502020204030204" pitchFamily="34" charset="0"/>
              </a:rPr>
            </a:b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not enough formal jobs for rapidly increasing population. Although unemployment is low at 10 per cent there </a:t>
            </a:r>
          </a:p>
          <a:p>
            <a:endParaRPr lang="en-GB" sz="1200" dirty="0">
              <a:latin typeface="Calibri" panose="020F0502020204030204" pitchFamily="34" charset="0"/>
              <a:cs typeface="Calibri" panose="020F0502020204030204" pitchFamily="34" charset="0"/>
            </a:endParaRPr>
          </a:p>
          <a:p>
            <a:r>
              <a:rPr lang="en-GB" sz="1200" dirty="0">
                <a:latin typeface="Calibri" panose="020F0502020204030204" pitchFamily="34" charset="0"/>
                <a:cs typeface="Calibri" panose="020F0502020204030204" pitchFamily="34" charset="0"/>
              </a:rPr>
              <a:t>is no unemployment benefit so many work in informal jobs. Over 40% of of the work force work in informal</a:t>
            </a:r>
            <a:br>
              <a:rPr lang="en-GB" sz="1200" dirty="0">
                <a:latin typeface="Calibri" panose="020F0502020204030204" pitchFamily="34" charset="0"/>
                <a:cs typeface="Calibri" panose="020F0502020204030204" pitchFamily="34" charset="0"/>
              </a:rPr>
            </a:b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employment which is unregulated, poorly paid and often dangerous. This creates challenges as fewer people </a:t>
            </a:r>
            <a:br>
              <a:rPr lang="en-GB" sz="1200" dirty="0">
                <a:latin typeface="Calibri" panose="020F0502020204030204" pitchFamily="34" charset="0"/>
                <a:cs typeface="Calibri" panose="020F0502020204030204" pitchFamily="34" charset="0"/>
              </a:rPr>
            </a:b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pay tax which reduces money available for investment in services by the government and city authorities</a:t>
            </a:r>
            <a:br>
              <a:rPr lang="en-GB" sz="1200" dirty="0">
                <a:latin typeface="Calibri" panose="020F0502020204030204" pitchFamily="34" charset="0"/>
                <a:cs typeface="Calibri" panose="020F0502020204030204" pitchFamily="34" charset="0"/>
              </a:rPr>
            </a:b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and provides instability to many. </a:t>
            </a:r>
          </a:p>
          <a:p>
            <a:endParaRPr lang="en-GB" sz="1200" dirty="0">
              <a:latin typeface="Calibri" panose="020F0502020204030204" pitchFamily="34" charset="0"/>
              <a:cs typeface="Calibri" panose="020F0502020204030204" pitchFamily="34" charset="0"/>
            </a:endParaRPr>
          </a:p>
          <a:p>
            <a:r>
              <a:rPr lang="en-GB" sz="1200" dirty="0">
                <a:latin typeface="Calibri" panose="020F0502020204030204" pitchFamily="34" charset="0"/>
                <a:cs typeface="Calibri" panose="020F0502020204030204" pitchFamily="34" charset="0"/>
              </a:rPr>
              <a:t>An environmental challenge of rapid urban growth in Lagos is the disposal of waste. City authorities collect </a:t>
            </a:r>
            <a:br>
              <a:rPr lang="en-GB" sz="1200" dirty="0">
                <a:latin typeface="Calibri" panose="020F0502020204030204" pitchFamily="34" charset="0"/>
                <a:cs typeface="Calibri" panose="020F0502020204030204" pitchFamily="34" charset="0"/>
              </a:rPr>
            </a:b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just 40 per cent of the 10,000 tonnes of waste produced daily. Waste piles up in may areas of the city, </a:t>
            </a:r>
            <a:br>
              <a:rPr lang="en-GB" sz="1200" dirty="0">
                <a:latin typeface="Calibri" panose="020F0502020204030204" pitchFamily="34" charset="0"/>
                <a:cs typeface="Calibri" panose="020F0502020204030204" pitchFamily="34" charset="0"/>
              </a:rPr>
            </a:b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particularly in poorer areas. This poses a health risk to local people and can lead to the contamination of </a:t>
            </a:r>
          </a:p>
          <a:p>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groundwater supplies. There is an increased risk to health through vermin population growth that could lead </a:t>
            </a:r>
            <a:br>
              <a:rPr lang="en-GB" sz="1200" dirty="0">
                <a:latin typeface="Calibri" panose="020F0502020204030204" pitchFamily="34" charset="0"/>
                <a:cs typeface="Calibri" panose="020F0502020204030204" pitchFamily="34" charset="0"/>
              </a:rPr>
            </a:b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to increased pressure on health care provision. </a:t>
            </a:r>
          </a:p>
          <a:p>
            <a:endParaRPr lang="en-GB" sz="1200" dirty="0">
              <a:latin typeface="Calibri" panose="020F0502020204030204" pitchFamily="34" charset="0"/>
              <a:cs typeface="Calibri" panose="020F0502020204030204" pitchFamily="34" charset="0"/>
            </a:endParaRPr>
          </a:p>
          <a:p>
            <a:r>
              <a:rPr lang="en-GB" sz="1200" dirty="0">
                <a:latin typeface="Calibri" panose="020F0502020204030204" pitchFamily="34" charset="0"/>
                <a:cs typeface="Calibri" panose="020F0502020204030204" pitchFamily="34" charset="0"/>
              </a:rPr>
              <a:t>There are considerable social, economic and environmental challenges caused by urban growth in Lagos. </a:t>
            </a:r>
            <a:br>
              <a:rPr lang="en-GB" sz="1200" dirty="0">
                <a:latin typeface="Calibri" panose="020F0502020204030204" pitchFamily="34" charset="0"/>
                <a:cs typeface="Calibri" panose="020F0502020204030204" pitchFamily="34" charset="0"/>
              </a:rPr>
            </a:b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However, with considered urban planning these issues can be managed effectively. A barrier to this in cities </a:t>
            </a:r>
            <a:br>
              <a:rPr lang="en-GB" sz="1200" dirty="0">
                <a:latin typeface="Calibri" panose="020F0502020204030204" pitchFamily="34" charset="0"/>
                <a:cs typeface="Calibri" panose="020F0502020204030204" pitchFamily="34" charset="0"/>
              </a:rPr>
            </a:br>
            <a:br>
              <a:rPr lang="en-GB" sz="1200" dirty="0">
                <a:latin typeface="Calibri" panose="020F0502020204030204" pitchFamily="34" charset="0"/>
                <a:cs typeface="Calibri" panose="020F0502020204030204" pitchFamily="34" charset="0"/>
              </a:rPr>
            </a:br>
            <a:r>
              <a:rPr lang="en-GB" sz="1200" dirty="0">
                <a:latin typeface="Calibri" panose="020F0502020204030204" pitchFamily="34" charset="0"/>
                <a:cs typeface="Calibri" panose="020F0502020204030204" pitchFamily="34" charset="0"/>
              </a:rPr>
              <a:t>in NEEs such as Lagos, Nigeria include government / city authority corruption. </a:t>
            </a:r>
          </a:p>
          <a:p>
            <a:endParaRPr lang="en-GB" sz="1200" dirty="0">
              <a:latin typeface="Calibri" panose="020F0502020204030204" pitchFamily="34" charset="0"/>
              <a:cs typeface="Calibri" panose="020F0502020204030204" pitchFamily="34" charset="0"/>
            </a:endParaRPr>
          </a:p>
          <a:p>
            <a:br>
              <a:rPr lang="en-GB" sz="1200" dirty="0">
                <a:latin typeface="Calibri" panose="020F0502020204030204" pitchFamily="34" charset="0"/>
                <a:cs typeface="Calibri" panose="020F0502020204030204" pitchFamily="34" charset="0"/>
              </a:rPr>
            </a:br>
            <a:endParaRPr lang="en-GB" sz="1200" dirty="0">
              <a:latin typeface="Calibri" panose="020F0502020204030204" pitchFamily="34" charset="0"/>
              <a:cs typeface="Calibri" panose="020F0502020204030204" pitchFamily="34" charset="0"/>
            </a:endParaRPr>
          </a:p>
          <a:p>
            <a:endParaRPr lang="en-GB" sz="1200" dirty="0">
              <a:latin typeface="Calibri" panose="020F0502020204030204" pitchFamily="34" charset="0"/>
              <a:cs typeface="Calibri" panose="020F0502020204030204" pitchFamily="34" charset="0"/>
            </a:endParaRPr>
          </a:p>
          <a:p>
            <a:endParaRPr lang="en-GB" sz="1200" dirty="0">
              <a:latin typeface="Calibri" panose="020F0502020204030204" pitchFamily="34" charset="0"/>
              <a:cs typeface="Calibri" panose="020F0502020204030204" pitchFamily="34" charset="0"/>
            </a:endParaRPr>
          </a:p>
          <a:p>
            <a:endParaRPr lang="en-GB" sz="1200" dirty="0">
              <a:latin typeface="Calibri" panose="020F0502020204030204" pitchFamily="34" charset="0"/>
              <a:cs typeface="Calibri" panose="020F0502020204030204" pitchFamily="34" charset="0"/>
            </a:endParaRPr>
          </a:p>
          <a:p>
            <a:endParaRPr lang="en-GB" sz="1200" dirty="0">
              <a:latin typeface="Calibri" panose="020F0502020204030204" pitchFamily="34" charset="0"/>
              <a:cs typeface="Calibri" panose="020F0502020204030204" pitchFamily="34" charset="0"/>
            </a:endParaRPr>
          </a:p>
          <a:p>
            <a:br>
              <a:rPr lang="en-GB" sz="1200" dirty="0">
                <a:latin typeface="Calibri" panose="020F0502020204030204" pitchFamily="34" charset="0"/>
                <a:cs typeface="Calibri" panose="020F0502020204030204" pitchFamily="34" charset="0"/>
              </a:rPr>
            </a:br>
            <a:endParaRPr lang="en-GB" sz="1200" dirty="0">
              <a:latin typeface="Calibri" panose="020F0502020204030204" pitchFamily="34" charset="0"/>
              <a:cs typeface="Calibri" panose="020F0502020204030204" pitchFamily="34" charset="0"/>
            </a:endParaRPr>
          </a:p>
          <a:p>
            <a:endParaRPr lang="en-GB" sz="1200" dirty="0">
              <a:latin typeface="Calibri" panose="020F0502020204030204" pitchFamily="34" charset="0"/>
              <a:cs typeface="Calibri" panose="020F0502020204030204" pitchFamily="34" charset="0"/>
            </a:endParaRPr>
          </a:p>
          <a:p>
            <a:endParaRPr lang="en-GB" sz="1200" dirty="0">
              <a:latin typeface="Calibri" panose="020F0502020204030204" pitchFamily="34" charset="0"/>
              <a:cs typeface="Calibri" panose="020F0502020204030204" pitchFamily="34" charset="0"/>
            </a:endParaRPr>
          </a:p>
          <a:p>
            <a:endParaRPr lang="en-GB" dirty="0">
              <a:latin typeface="Calibri" panose="020F0502020204030204" pitchFamily="34" charset="0"/>
            </a:endParaRPr>
          </a:p>
        </p:txBody>
      </p:sp>
    </p:spTree>
    <p:extLst>
      <p:ext uri="{BB962C8B-B14F-4D97-AF65-F5344CB8AC3E}">
        <p14:creationId xmlns:p14="http://schemas.microsoft.com/office/powerpoint/2010/main" val="497054717"/>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E175B52-7649-DD42-9D95-B4C1F68F50CD}">
  <we:reference id="wa104381063" version="1.0.0.1" store="en-001" storeType="OMEX"/>
  <we:alternateReferences>
    <we:reference id="WA104381063"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7405</TotalTime>
  <Words>1544</Words>
  <Application>Microsoft Macintosh PowerPoint</Application>
  <PresentationFormat>Custom</PresentationFormat>
  <Paragraphs>176</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Calibri</vt:lpstr>
      <vt:lpstr>Arial</vt:lpstr>
      <vt:lpstr>Amatic SC</vt:lpstr>
      <vt:lpstr>Simple Light</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Anthony Bennett</cp:lastModifiedBy>
  <cp:revision>52</cp:revision>
  <dcterms:modified xsi:type="dcterms:W3CDTF">2022-11-14T14:30:57Z</dcterms:modified>
  <cp:category/>
</cp:coreProperties>
</file>