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73" d="100"/>
          <a:sy n="73" d="100"/>
        </p:scale>
        <p:origin x="1122" y="60"/>
      </p:cViewPr>
      <p:guideLst>
        <p:guide orient="horz" pos="2205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0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2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53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03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19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63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1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76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21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20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68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26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3" y="106452"/>
            <a:ext cx="755099" cy="755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8049A-182E-884B-965F-8F49DEF69A7C}"/>
              </a:ext>
            </a:extLst>
          </p:cNvPr>
          <p:cNvSpPr txBox="1"/>
          <p:nvPr/>
        </p:nvSpPr>
        <p:spPr>
          <a:xfrm>
            <a:off x="278296" y="256184"/>
            <a:ext cx="2838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Structures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E2057E-A74C-8D47-85DD-1E16530BDDF0}"/>
              </a:ext>
            </a:extLst>
          </p:cNvPr>
          <p:cNvSpPr txBox="1"/>
          <p:nvPr/>
        </p:nvSpPr>
        <p:spPr>
          <a:xfrm>
            <a:off x="8633442" y="65519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 High School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BBC851-580B-514C-A615-EFD54AC8551B}"/>
              </a:ext>
            </a:extLst>
          </p:cNvPr>
          <p:cNvSpPr/>
          <p:nvPr/>
        </p:nvSpPr>
        <p:spPr>
          <a:xfrm>
            <a:off x="278296" y="727650"/>
            <a:ext cx="4939747" cy="5643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E55EEB-5436-8749-B739-CA82BC41A10D}"/>
              </a:ext>
            </a:extLst>
          </p:cNvPr>
          <p:cNvSpPr txBox="1"/>
          <p:nvPr/>
        </p:nvSpPr>
        <p:spPr>
          <a:xfrm>
            <a:off x="225566" y="833794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Learn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5A5B0-880C-7941-A468-03B941EB0551}"/>
              </a:ext>
            </a:extLst>
          </p:cNvPr>
          <p:cNvSpPr txBox="1"/>
          <p:nvPr/>
        </p:nvSpPr>
        <p:spPr>
          <a:xfrm>
            <a:off x="284118" y="6543146"/>
            <a:ext cx="1376030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6E8F63-5506-0E40-9C2D-3FFA82E816BA}"/>
              </a:ext>
            </a:extLst>
          </p:cNvPr>
          <p:cNvSpPr txBox="1"/>
          <p:nvPr/>
        </p:nvSpPr>
        <p:spPr>
          <a:xfrm>
            <a:off x="1291375" y="6543146"/>
            <a:ext cx="75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ACEA5-A367-3043-8956-CE05C3173B41}"/>
              </a:ext>
            </a:extLst>
          </p:cNvPr>
          <p:cNvSpPr txBox="1"/>
          <p:nvPr/>
        </p:nvSpPr>
        <p:spPr>
          <a:xfrm>
            <a:off x="2047461" y="6543146"/>
            <a:ext cx="1239715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 1 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942442"/>
              </p:ext>
            </p:extLst>
          </p:nvPr>
        </p:nvGraphicFramePr>
        <p:xfrm>
          <a:off x="340426" y="1203128"/>
          <a:ext cx="4877617" cy="4257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1">
                  <a:extLst>
                    <a:ext uri="{9D8B030D-6E8A-4147-A177-3AD203B41FA5}">
                      <a16:colId xmlns:a16="http://schemas.microsoft.com/office/drawing/2014/main" val="735001509"/>
                    </a:ext>
                  </a:extLst>
                </a:gridCol>
                <a:gridCol w="2348649">
                  <a:extLst>
                    <a:ext uri="{9D8B030D-6E8A-4147-A177-3AD203B41FA5}">
                      <a16:colId xmlns:a16="http://schemas.microsoft.com/office/drawing/2014/main" val="1791773941"/>
                    </a:ext>
                  </a:extLst>
                </a:gridCol>
                <a:gridCol w="2236367">
                  <a:extLst>
                    <a:ext uri="{9D8B030D-6E8A-4147-A177-3AD203B41FA5}">
                      <a16:colId xmlns:a16="http://schemas.microsoft.com/office/drawing/2014/main" val="1951564880"/>
                    </a:ext>
                  </a:extLst>
                </a:gridCol>
              </a:tblGrid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 Geburtstag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ist am elften Juni.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 birthday is on the eleventh June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2847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Zum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letzten Geburtstag hatte ich eine grosse Party.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 the last birthday had I a big party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05094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habe viele Geschenke bekommen.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have lots of presents received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126839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 Weihnachten sehen wir die ganze Familie.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Christmas see we the whole family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6774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 Lieblingsfest ist Ostern,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weil ich Schokolade liebe.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 favourite festival is Easter, because I chocolate love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7965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Weihnachten in Deutschland ist anders als in England.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Christmas in Germany is different than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 England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30902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schmücken den Baum und schalten die Lichter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ein.</a:t>
                      </a:r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 decorate the tree and switch the lights on.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13190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 Silvester haben wir viel Feuerwerk und trinken Sekt.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New Year‘s Eve have we lots of fireworks and drink champagne.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0674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603348"/>
              </p:ext>
            </p:extLst>
          </p:nvPr>
        </p:nvGraphicFramePr>
        <p:xfrm>
          <a:off x="3563321" y="72522"/>
          <a:ext cx="5416042" cy="565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43">
                  <a:extLst>
                    <a:ext uri="{9D8B030D-6E8A-4147-A177-3AD203B41FA5}">
                      <a16:colId xmlns:a16="http://schemas.microsoft.com/office/drawing/2014/main" val="696131689"/>
                    </a:ext>
                  </a:extLst>
                </a:gridCol>
                <a:gridCol w="1275629">
                  <a:extLst>
                    <a:ext uri="{9D8B030D-6E8A-4147-A177-3AD203B41FA5}">
                      <a16:colId xmlns:a16="http://schemas.microsoft.com/office/drawing/2014/main" val="1748547855"/>
                    </a:ext>
                  </a:extLst>
                </a:gridCol>
                <a:gridCol w="382137">
                  <a:extLst>
                    <a:ext uri="{9D8B030D-6E8A-4147-A177-3AD203B41FA5}">
                      <a16:colId xmlns:a16="http://schemas.microsoft.com/office/drawing/2014/main" val="3305862784"/>
                    </a:ext>
                  </a:extLst>
                </a:gridCol>
                <a:gridCol w="1564785">
                  <a:extLst>
                    <a:ext uri="{9D8B030D-6E8A-4147-A177-3AD203B41FA5}">
                      <a16:colId xmlns:a16="http://schemas.microsoft.com/office/drawing/2014/main" val="4211014006"/>
                    </a:ext>
                  </a:extLst>
                </a:gridCol>
                <a:gridCol w="332254">
                  <a:extLst>
                    <a:ext uri="{9D8B030D-6E8A-4147-A177-3AD203B41FA5}">
                      <a16:colId xmlns:a16="http://schemas.microsoft.com/office/drawing/2014/main" val="2271350065"/>
                    </a:ext>
                  </a:extLst>
                </a:gridCol>
                <a:gridCol w="1473094">
                  <a:extLst>
                    <a:ext uri="{9D8B030D-6E8A-4147-A177-3AD203B41FA5}">
                      <a16:colId xmlns:a16="http://schemas.microsoft.com/office/drawing/2014/main" val="2667200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LETTERS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UNDERLINE VOWEL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COMBOS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DOPPELBUCHSTABEN HIGHLIGHT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9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 FINAL </a:t>
                      </a:r>
                      <a:r>
                        <a:rPr lang="en-GB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LET’’S CIRCLE CAPITALS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EXAGGERATE UMLAUTS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07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4718" y="6475012"/>
            <a:ext cx="540451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CUSTOMS AND FESTIVALS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456" y="64974"/>
            <a:ext cx="552425" cy="580172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4122970"/>
              </p:ext>
            </p:extLst>
          </p:nvPr>
        </p:nvGraphicFramePr>
        <p:xfrm>
          <a:off x="5390866" y="1064525"/>
          <a:ext cx="4353636" cy="5306277"/>
        </p:xfrm>
        <a:graphic>
          <a:graphicData uri="http://schemas.openxmlformats.org/drawingml/2006/table">
            <a:tbl>
              <a:tblPr/>
              <a:tblGrid>
                <a:gridCol w="1088409">
                  <a:extLst>
                    <a:ext uri="{9D8B030D-6E8A-4147-A177-3AD203B41FA5}">
                      <a16:colId xmlns:a16="http://schemas.microsoft.com/office/drawing/2014/main" val="1154031449"/>
                    </a:ext>
                  </a:extLst>
                </a:gridCol>
                <a:gridCol w="1088409">
                  <a:extLst>
                    <a:ext uri="{9D8B030D-6E8A-4147-A177-3AD203B41FA5}">
                      <a16:colId xmlns:a16="http://schemas.microsoft.com/office/drawing/2014/main" val="701593017"/>
                    </a:ext>
                  </a:extLst>
                </a:gridCol>
                <a:gridCol w="1088409">
                  <a:extLst>
                    <a:ext uri="{9D8B030D-6E8A-4147-A177-3AD203B41FA5}">
                      <a16:colId xmlns:a16="http://schemas.microsoft.com/office/drawing/2014/main" val="3054813471"/>
                    </a:ext>
                  </a:extLst>
                </a:gridCol>
                <a:gridCol w="1088409">
                  <a:extLst>
                    <a:ext uri="{9D8B030D-6E8A-4147-A177-3AD203B41FA5}">
                      <a16:colId xmlns:a16="http://schemas.microsoft.com/office/drawing/2014/main" val="2349280716"/>
                    </a:ext>
                  </a:extLst>
                </a:gridCol>
              </a:tblGrid>
              <a:tr h="621375">
                <a:tc gridSpan="4">
                  <a:txBody>
                    <a:bodyPr/>
                    <a:lstStyle/>
                    <a:p>
                      <a:r>
                        <a:rPr lang="de-DE" sz="105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IMPERFECT TENSE:</a:t>
                      </a:r>
                      <a:r>
                        <a:rPr lang="de-DE" sz="1000" b="0" u="none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This is the past tense which is mainly used in formal written German, although some can be used in spoken German as well. </a:t>
                      </a:r>
                      <a:endParaRPr lang="de-DE" sz="105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673825"/>
                  </a:ext>
                </a:extLst>
              </a:tr>
              <a:tr h="310687">
                <a:tc gridSpan="2">
                  <a:txBody>
                    <a:bodyPr/>
                    <a:lstStyle/>
                    <a:p>
                      <a:pPr algn="ctr"/>
                      <a:r>
                        <a:rPr lang="de-DE" sz="14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USE </a:t>
                      </a:r>
                      <a:endParaRPr lang="de-DE" sz="14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4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UNDERSTAND</a:t>
                      </a:r>
                      <a:endParaRPr lang="de-DE" sz="14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63498"/>
                  </a:ext>
                </a:extLst>
              </a:tr>
              <a:tr h="310687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ging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WENT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1179113"/>
                  </a:ext>
                </a:extLst>
              </a:tr>
              <a:tr h="310687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hatte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HAD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fuhr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TRAVELLED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4369871"/>
                  </a:ext>
                </a:extLst>
              </a:tr>
              <a:tr h="310688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gab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THERE WAS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sah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WATCHED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288859"/>
                  </a:ext>
                </a:extLst>
              </a:tr>
              <a:tr h="310687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konnte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 ABLE TO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READ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125813"/>
                  </a:ext>
                </a:extLst>
              </a:tr>
              <a:tr h="310687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musste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HAD TO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4120351"/>
                  </a:ext>
                </a:extLst>
              </a:tr>
              <a:tr h="310688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wollte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WANTED TO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trank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DRANK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3155366"/>
                  </a:ext>
                </a:extLst>
              </a:tr>
              <a:tr h="310687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durfte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 ALLOWED</a:t>
                      </a:r>
                      <a:endParaRPr lang="de-DE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spielte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PLAYED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2777818"/>
                  </a:ext>
                </a:extLst>
              </a:tr>
              <a:tr h="310687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mochte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LIKED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kaufte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BOUGHT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6229636"/>
                  </a:ext>
                </a:extLst>
              </a:tr>
              <a:tr h="310688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dachte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THOUGHT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brachte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BROUGHT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0945131"/>
                  </a:ext>
                </a:extLst>
              </a:tr>
              <a:tr h="310687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sollte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 SUPPOSED TO</a:t>
                      </a:r>
                      <a:endParaRPr lang="de-DE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schwamm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SWAM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1057063"/>
                  </a:ext>
                </a:extLst>
              </a:tr>
              <a:tr h="310687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fand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FOUND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flog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FLEW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4507284"/>
                  </a:ext>
                </a:extLst>
              </a:tr>
              <a:tr h="310687">
                <a:tc>
                  <a:txBody>
                    <a:bodyPr/>
                    <a:lstStyle/>
                    <a:p>
                      <a:endParaRPr lang="de-DE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schrieb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WROTE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199049"/>
                  </a:ext>
                </a:extLst>
              </a:tr>
              <a:tr h="310688">
                <a:tc>
                  <a:txBody>
                    <a:bodyPr/>
                    <a:lstStyle/>
                    <a:p>
                      <a:endParaRPr lang="de-DE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blieb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STAYED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363022"/>
                  </a:ext>
                </a:extLst>
              </a:tr>
              <a:tr h="310687">
                <a:tc>
                  <a:txBody>
                    <a:bodyPr/>
                    <a:lstStyle/>
                    <a:p>
                      <a:endParaRPr lang="de-DE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66333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0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09618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VOCAB: CUSTOMS AND FESTIVALS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24516"/>
              </p:ext>
            </p:extLst>
          </p:nvPr>
        </p:nvGraphicFramePr>
        <p:xfrm>
          <a:off x="0" y="27915"/>
          <a:ext cx="2825086" cy="673608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Adventskranz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Advent wreath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Aschermittwoch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Ash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Wednesday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Einladung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Invitation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Feier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Celebration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Feiertag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 holiday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Fest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Festival / celebration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Feuerwerk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Fireworks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Guest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Gastgeber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Geschenk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Present / gift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Heiliger Abend 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Christmas Eve </a:t>
                      </a:r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(24/12)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Heilige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Drei Könige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Epiphany (6/1)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Karfreitag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Good Friday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Karneval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Carnival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Kerze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Candle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Lebkuchen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Gingerbread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Maifeiertag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 Day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Muttertag (m)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Mothers‘ Day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Neujahrstag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Year‘s Day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Osterei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Easter egg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Osterhase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Easter bunny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Ostern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Pfingsten 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Whitsun (end May)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Sankt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Nikolaus (Tag)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St. Nicholas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Day </a:t>
                      </a:r>
                      <a:r>
                        <a:rPr lang="de-DE" sz="7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(6/12)</a:t>
                      </a:r>
                      <a:endParaRPr lang="de-DE" sz="7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Silvester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Year‘s Eve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 der Deutschen Einheit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Day of German Unity (3/10)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Umzug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Street procession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534015"/>
              </p:ext>
            </p:extLst>
          </p:nvPr>
        </p:nvGraphicFramePr>
        <p:xfrm>
          <a:off x="3108316" y="30480"/>
          <a:ext cx="2825086" cy="609600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Valentinstag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Valentine‘s Day </a:t>
                      </a:r>
                      <a:r>
                        <a:rPr lang="de-DE" sz="7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(14/2)</a:t>
                      </a:r>
                      <a:endParaRPr lang="de-DE" sz="7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Weihnachtsbaum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Christmas tree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Weihnachtslieder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Christmas carols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erste Weihnachtstag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Christmas Day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zweite Weihnachtstag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Boxing Day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anzünden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light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bekommen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receive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danken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thank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einladen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invite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feiern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celebrate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freuen auf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look forward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freuen über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be pleased about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kirchlich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Religious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schmücken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decorate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verkleiden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dress up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verstecken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hide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anklopfen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knock (on door)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anmachen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turn 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ausmachen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turn off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ausschalten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switch off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Brunnen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einschalten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switch 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gratulieren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congratulate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Karte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klingeln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41553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Namenstag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Saint‘s Day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Weihnachtsmarkt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Christmas market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beliebt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Popular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bestätigen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confirm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Brauch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Erinnerung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Memory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erinnern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remember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follow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schenken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give (a present)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stecken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put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stellen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put (down)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Taufe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Christening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vorbereiten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prepare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zeigen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show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 Hause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home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Aprilscherz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April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Fools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Gastfreundschaft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Hospitality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 der Arbeit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 Day (1/5)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67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2011</TotalTime>
  <Words>644</Words>
  <Application>Microsoft Office PowerPoint</Application>
  <PresentationFormat>A4 Paper (210x297 mm)</PresentationFormat>
  <Paragraphs>235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Sproston</dc:creator>
  <cp:lastModifiedBy>Ms Johnson</cp:lastModifiedBy>
  <cp:revision>71</cp:revision>
  <cp:lastPrinted>2019-06-13T08:55:51Z</cp:lastPrinted>
  <dcterms:created xsi:type="dcterms:W3CDTF">2019-06-13T06:52:07Z</dcterms:created>
  <dcterms:modified xsi:type="dcterms:W3CDTF">2023-10-16T17:09:37Z</dcterms:modified>
</cp:coreProperties>
</file>