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  <p:sldId id="267" r:id="rId5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135139" y="198438"/>
            <a:ext cx="269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1/2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836213"/>
              </p:ext>
            </p:extLst>
          </p:nvPr>
        </p:nvGraphicFramePr>
        <p:xfrm>
          <a:off x="340426" y="1203128"/>
          <a:ext cx="4877617" cy="523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gehe gern auf Urlaub, irgendwo, wo es heiss ist.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go like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holiday, somwehere, where it hot is.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Letztes Jahr bin ich nach Portugal geflogen.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year am I to Portugal flown.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sind in einem tollen Hotel neben dem Strand geblieben.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 are in a great hotel next to the beach stayed.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Essen in Portugal war sowohl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lecker als auch billig.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food in Portugal was both tasty as well as cheap.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Jeden Tag habe ich mich gesonnt,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Every day have I myself sunbathed,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weil das Wetter so herrlich sonnig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war.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Because the weather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 brillaintly sunny was.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Abends habe ich viel getanzt und Cocktails getrunken.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Evenings have I lots danced and cocktails drunk.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bevorzuge Urlaube im Ausland, weil das Wetter zuverlässig ist.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prefer holidays in the abroad, because the weather reliable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Aber ich habe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Angst vor Flugzeuge.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I have a fear from planes.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kann kein portugiesisch sprechen.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can no portuguese speak.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888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HOLIDAYS AND TOURISM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147478"/>
            <a:ext cx="552425" cy="5801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63570" y="830237"/>
            <a:ext cx="4384540" cy="9079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TMP RULE: TIME – MANNER – PLACE </a:t>
            </a:r>
          </a:p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 a German phrase the Time should always appear before the manner (how/who with) and the place should come after.</a:t>
            </a:r>
          </a:p>
          <a:p>
            <a:r>
              <a:rPr lang="de-DE" sz="11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Am Freitag </a:t>
            </a:r>
            <a:r>
              <a:rPr lang="de-DE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gehe ich </a:t>
            </a:r>
            <a:r>
              <a:rPr lang="de-DE" sz="11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oft</a:t>
            </a:r>
            <a:r>
              <a:rPr lang="de-DE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mit meinen </a:t>
            </a:r>
            <a:r>
              <a:rPr lang="de-DE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Freunden </a:t>
            </a:r>
            <a:r>
              <a:rPr lang="de-DE" sz="11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ins Kino</a:t>
            </a:r>
            <a:r>
              <a:rPr lang="de-DE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T                       T2         M                              P</a:t>
            </a:r>
            <a:endParaRPr lang="de-DE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49922" y="5309770"/>
            <a:ext cx="4380932" cy="10310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PLUPERFECT TENSE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is a past tense that is a step further back in time than the normal perfect (past tense). It is formed like the perfect tense, but using </a:t>
            </a:r>
            <a:r>
              <a:rPr lang="de-DE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hatte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(not habe) or </a:t>
            </a:r>
            <a:r>
              <a:rPr lang="de-DE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(not bin). You also need </a:t>
            </a:r>
            <a:r>
              <a:rPr lang="de-DE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bevor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de-DE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nachdem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which are both kick-ass words.</a:t>
            </a:r>
            <a:endParaRPr lang="de-DE" sz="11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EG1: Ich hatte Bier getrunken, bevor ich meine Pizza gegessen habe.</a:t>
            </a:r>
          </a:p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EG2: Ich habe Tennis gespielt, nachdem ich schwimmen gegangen war.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377957"/>
              </p:ext>
            </p:extLst>
          </p:nvPr>
        </p:nvGraphicFramePr>
        <p:xfrm>
          <a:off x="5280174" y="1778261"/>
          <a:ext cx="4467936" cy="3276600"/>
        </p:xfrm>
        <a:graphic>
          <a:graphicData uri="http://schemas.openxmlformats.org/drawingml/2006/table">
            <a:tbl>
              <a:tblPr/>
              <a:tblGrid>
                <a:gridCol w="1116984">
                  <a:extLst>
                    <a:ext uri="{9D8B030D-6E8A-4147-A177-3AD203B41FA5}">
                      <a16:colId xmlns:a16="http://schemas.microsoft.com/office/drawing/2014/main" val="3714822181"/>
                    </a:ext>
                  </a:extLst>
                </a:gridCol>
                <a:gridCol w="1116984">
                  <a:extLst>
                    <a:ext uri="{9D8B030D-6E8A-4147-A177-3AD203B41FA5}">
                      <a16:colId xmlns:a16="http://schemas.microsoft.com/office/drawing/2014/main" val="2603359561"/>
                    </a:ext>
                  </a:extLst>
                </a:gridCol>
                <a:gridCol w="1234073">
                  <a:extLst>
                    <a:ext uri="{9D8B030D-6E8A-4147-A177-3AD203B41FA5}">
                      <a16:colId xmlns:a16="http://schemas.microsoft.com/office/drawing/2014/main" val="3733979027"/>
                    </a:ext>
                  </a:extLst>
                </a:gridCol>
                <a:gridCol w="999895">
                  <a:extLst>
                    <a:ext uri="{9D8B030D-6E8A-4147-A177-3AD203B41FA5}">
                      <a16:colId xmlns:a16="http://schemas.microsoft.com/office/drawing/2014/main" val="1425481283"/>
                    </a:ext>
                  </a:extLst>
                </a:gridCol>
              </a:tblGrid>
              <a:tr h="249859">
                <a:tc gridSpan="4">
                  <a:txBody>
                    <a:bodyPr/>
                    <a:lstStyle/>
                    <a:p>
                      <a:pPr algn="ctr"/>
                      <a:r>
                        <a:rPr lang="de-DE" sz="11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STARTER SEQUENCING WORDS </a:t>
                      </a:r>
                      <a:r>
                        <a:rPr lang="de-DE" sz="11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first verb comes straight after</a:t>
                      </a:r>
                      <a:endParaRPr lang="de-DE" sz="11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377211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abgesehen davon</a:t>
                      </a:r>
                      <a:endParaRPr lang="de-DE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apart from this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angenommen dass</a:t>
                      </a:r>
                      <a:endParaRPr lang="de-DE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assuming that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7112767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</a:t>
                      </a:r>
                      <a:r>
                        <a:rPr lang="el-GR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5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apart from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</a:t>
                      </a:r>
                      <a:r>
                        <a:rPr lang="el-GR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5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erdem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besides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609950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danach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afterwards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heisst (dh)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that is (ie)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801436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dennoch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nevertheless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deshalb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therefore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319310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deswegen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because of that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doch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after all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587216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drittens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thirdly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eigentlich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actually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260004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erstens/zuerst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firstly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jedoch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however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988182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leider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unfortunately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natürlich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course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3780280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ohne zweifel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without doubt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schlie</a:t>
                      </a:r>
                      <a:r>
                        <a:rPr lang="el-GR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lich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finally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7365210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sonst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otherwise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sowieso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anyhow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541113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trotzdem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despite that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vorausgesetzt dass</a:t>
                      </a:r>
                      <a:endParaRPr lang="de-DE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provided that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553351"/>
                  </a:ext>
                </a:extLst>
              </a:tr>
              <a:tr h="249859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zufällig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 chance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zweitens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secondly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3272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HOLIDAYS AND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TOURISM [1]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311882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Africa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Amerika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America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Australien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Australia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Belgium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Deutschland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Europa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Frankreich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Griechenland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britannien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Great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Britain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Ireland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Niederlande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Netherlands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Österreich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Austria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Portugal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Portugal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Russland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Russia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Schottland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Scotland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Schweiz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Switzerland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Spanien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Türkei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Vereinigten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Staaten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Ausland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Abroad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Geneva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Köln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Cologne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München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883606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Vienna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Alpen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Alps (mountains)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Ärmelkanal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English Channel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Bodensee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Lake Constance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Donau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Danube (river)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Mittelmeer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Mediterranean Sea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Mosel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Moselle (river)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Nordsee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 Sea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Ostsee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Baltic Sea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Rhein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Rhine (river)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Aufenthalt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Aufzug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ausfüllen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fill 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Aussicht (f) / Blick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Campingplatz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Campsite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Doppelzimmer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Double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Einzelzimmer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Empfang (m)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Reception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Ermä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Discount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Guesthouse / Inn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Gepäck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Luggage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Halbpension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Half board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Hausordnung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‚house‘ rules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Hotel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Hotel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Jugendherberge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Youth hostel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800858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Klimaanlage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 conditioning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Koffer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Suitcase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Pension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 hotel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Reisetasche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Travel bag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reservieren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reserve / To book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Schlafraum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Dormitory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Schlafsack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Sleeping bag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Speisesaal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Dining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stören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disturb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Übernachtung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Overnight stay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Unterkunft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Accommodation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Vollpension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Full board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Wohnwagen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Caravan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Zelt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Zuschlag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Extra charge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Zweibettzimmer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Twin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Bergen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mountains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Küste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Landschaft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landscape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Strand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HOLIDAYS AND TOURISM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533490"/>
              </p:ext>
            </p:extLst>
          </p:nvPr>
        </p:nvGraphicFramePr>
        <p:xfrm>
          <a:off x="0" y="27915"/>
          <a:ext cx="2825086" cy="658368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abfahren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depart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Abfahrt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Departure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abholen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fetch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ankommen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arrive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Ankunft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Arrival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Ausweis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 card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Automat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Machine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Autovermietung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 rental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Bahnhof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station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Bahnsteig / Gleis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Platform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DB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 Rail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einfach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 ticket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entwerten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validate ticket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Fahrkarte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Fahrkartenautomat (nt)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Ticket machine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Fahrkartenschalter (m)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Ticket office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Fahrradverleih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Bike hire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Fahrschein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Fahrt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Journey / trip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Flight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Flughafen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Airport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Führerschein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Driving licence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Gepäck</a:t>
                      </a:r>
                      <a:r>
                        <a:rPr lang="de-DE" sz="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aufbewahrung (f)</a:t>
                      </a:r>
                      <a:endParaRPr lang="de-DE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Left luggage place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Gepäck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ausgabe (f)</a:t>
                      </a:r>
                      <a:endParaRPr lang="de-DE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Luggage reclaim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 / Harbour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Haltestelle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(bus) stop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 zurück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Return ticket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326162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/ 2. Klasse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1st / 2nd Class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Mietsauto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Rental car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nichtraucher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Non-smoking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örtlich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Panne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Breakdown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Passagier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Passenger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Seat / space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Journey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Resiebüro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Travel agents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Reisebus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Reisende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(m/f)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Traveller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(Reise)pass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Passport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Reiseziel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Destination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Richtung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Schlie</a:t>
                      </a:r>
                      <a:r>
                        <a:rPr lang="el-G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fach</a:t>
                      </a:r>
                      <a:r>
                        <a:rPr lang="en-GB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GB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</a:t>
                      </a:r>
                      <a:r>
                        <a:rPr lang="en-GB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Luggage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locker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Sicherheitsgurt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Seatbelt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Speisewagen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Dining car (train)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Überfahrt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Crossing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überqueren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cross over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umsteigen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change trains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unterwegs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the way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Verbindung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verpassen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miss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Verspätung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wait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050496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Wartesaal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Waiting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wegfahren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travel away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weiterfahren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continue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travel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Zoll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geradeaus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Straight ahead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links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rechts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Right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Nehmen Sie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Ampel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Traffic lights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Brücke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Bridge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Corner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Kreuzung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crossroads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Andenken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Souvenir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ansehen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look 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Ausflug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Trip / excursion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Auskunft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beeilen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hurry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besichtigen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visit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bleiben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stay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Briefkasten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Letter box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Briefmarke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Stamp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entdecken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discover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Erinnerung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Memory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erleben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experience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Fotoapparat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camera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65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HOLIDAYS AND TOURISM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[3]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613486"/>
              </p:ext>
            </p:extLst>
          </p:nvPr>
        </p:nvGraphicFramePr>
        <p:xfrm>
          <a:off x="0" y="27915"/>
          <a:ext cx="2825086" cy="658368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Führung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Guided tour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herumfahren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travel around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Notausgang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Emergency exit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Öffnungszeiten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Opening times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Prospekt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Brochure / leaflet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Radtour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Bike ride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Rundfahrt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Round trip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tour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seekrank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Seasick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sehenswert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Worth seeing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Sehenswürdigkeit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Sight / Tourist attraction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sonnen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sunbathe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Sonnenbrand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Sunburn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Sonnencreme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Suncream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Stadtbummel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Stroll through town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Stau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Traffic jam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Strandkorb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Wicker beach chair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enkarte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Road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look for / to search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Urlaub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Holiday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verbringen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spend (time)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Verkehrsamt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Tourist info office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Away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wieder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geöfnnet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geschlossen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Closed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*Betriebsferien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firm/shop holidays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598087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bedeckt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Overcast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Blitz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Lightning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Donner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Thunder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blitzt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It‘s lightning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donnert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It‘s thundering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hagelt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It‘s hailing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regnet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It‘s raining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schneit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It‘s snowing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feucht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freeze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Gewitter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Thunderstorm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Degree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Hagel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Hail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heftig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Severe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heavy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Bright / fine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Himmel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Klima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Climate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kühl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Nebel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nebelig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Foggy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Niederschlag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Downpour (rain)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Regen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529697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Schatten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Shadow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schattig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Shady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Schauer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Shower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scheinen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shine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Sunny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Sturm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stürmisch 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Stormy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trocken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Wetterbericht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Weather report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Wettervorhersage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Weather forecast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wolkig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15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2202</TotalTime>
  <Words>1518</Words>
  <Application>Microsoft Office PowerPoint</Application>
  <PresentationFormat>A4 Paper (210x297 mm)</PresentationFormat>
  <Paragraphs>552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85</cp:revision>
  <cp:lastPrinted>2019-06-13T08:55:51Z</cp:lastPrinted>
  <dcterms:created xsi:type="dcterms:W3CDTF">2019-06-13T06:52:07Z</dcterms:created>
  <dcterms:modified xsi:type="dcterms:W3CDTF">2023-10-16T17:07:40Z</dcterms:modified>
</cp:coreProperties>
</file>