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64" r:id="rId2"/>
    <p:sldId id="265" r:id="rId3"/>
    <p:sldId id="266" r:id="rId4"/>
    <p:sldId id="267" r:id="rId5"/>
  </p:sldIdLst>
  <p:sldSz cx="9906000" cy="6858000" type="A4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05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94"/>
  </p:normalViewPr>
  <p:slideViewPr>
    <p:cSldViewPr snapToGrid="0" snapToObjects="1">
      <p:cViewPr varScale="1">
        <p:scale>
          <a:sx n="73" d="100"/>
          <a:sy n="73" d="100"/>
        </p:scale>
        <p:origin x="1122" y="60"/>
      </p:cViewPr>
      <p:guideLst>
        <p:guide orient="horz" pos="2205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EC37C-C7CB-8040-A4C7-82D5F46C4A41}" type="datetimeFigureOut">
              <a:rPr lang="en-GB" smtClean="0"/>
              <a:t>16/10/2023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C8D86-FB05-B74D-8185-8E297045CE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27053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EC37C-C7CB-8040-A4C7-82D5F46C4A41}" type="datetimeFigureOut">
              <a:rPr lang="en-GB" smtClean="0"/>
              <a:t>16/10/2023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C8D86-FB05-B74D-8185-8E297045CE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43241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EC37C-C7CB-8040-A4C7-82D5F46C4A41}" type="datetimeFigureOut">
              <a:rPr lang="en-GB" smtClean="0"/>
              <a:t>16/10/2023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C8D86-FB05-B74D-8185-8E297045CE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75386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EC37C-C7CB-8040-A4C7-82D5F46C4A41}" type="datetimeFigureOut">
              <a:rPr lang="en-GB" smtClean="0"/>
              <a:t>16/10/2023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C8D86-FB05-B74D-8185-8E297045CE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10379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EC37C-C7CB-8040-A4C7-82D5F46C4A41}" type="datetimeFigureOut">
              <a:rPr lang="en-GB" smtClean="0"/>
              <a:t>16/10/2023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C8D86-FB05-B74D-8185-8E297045CE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01906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EC37C-C7CB-8040-A4C7-82D5F46C4A41}" type="datetimeFigureOut">
              <a:rPr lang="en-GB" smtClean="0"/>
              <a:t>16/10/2023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C8D86-FB05-B74D-8185-8E297045CE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86318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EC37C-C7CB-8040-A4C7-82D5F46C4A41}" type="datetimeFigureOut">
              <a:rPr lang="en-GB" smtClean="0"/>
              <a:t>16/10/2023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C8D86-FB05-B74D-8185-8E297045CE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9137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EC37C-C7CB-8040-A4C7-82D5F46C4A41}" type="datetimeFigureOut">
              <a:rPr lang="en-GB" smtClean="0"/>
              <a:t>16/10/2023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C8D86-FB05-B74D-8185-8E297045CE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07651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EC37C-C7CB-8040-A4C7-82D5F46C4A41}" type="datetimeFigureOut">
              <a:rPr lang="en-GB" smtClean="0"/>
              <a:t>16/10/2023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C8D86-FB05-B74D-8185-8E297045CE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02106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EC37C-C7CB-8040-A4C7-82D5F46C4A41}" type="datetimeFigureOut">
              <a:rPr lang="en-GB" smtClean="0"/>
              <a:t>16/10/2023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C8D86-FB05-B74D-8185-8E297045CE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12046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EC37C-C7CB-8040-A4C7-82D5F46C4A41}" type="datetimeFigureOut">
              <a:rPr lang="en-GB" smtClean="0"/>
              <a:t>16/10/2023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C8D86-FB05-B74D-8185-8E297045CE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76866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FEC37C-C7CB-8040-A4C7-82D5F46C4A41}" type="datetimeFigureOut">
              <a:rPr lang="en-GB" smtClean="0"/>
              <a:t>16/10/2023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9C8D86-FB05-B74D-8185-8E297045CE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02657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E7501D70-27FF-B842-99FB-D84315F1856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79363" y="106452"/>
            <a:ext cx="755099" cy="755099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71D8049A-182E-884B-965F-8F49DEF69A7C}"/>
              </a:ext>
            </a:extLst>
          </p:cNvPr>
          <p:cNvSpPr txBox="1"/>
          <p:nvPr/>
        </p:nvSpPr>
        <p:spPr>
          <a:xfrm>
            <a:off x="135139" y="198438"/>
            <a:ext cx="269016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Unit </a:t>
            </a:r>
            <a:r>
              <a:rPr lang="en-GB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en-GB" sz="2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Core Structures</a:t>
            </a:r>
            <a:endParaRPr lang="en-GB" b="1" dirty="0">
              <a:solidFill>
                <a:schemeClr val="tx1">
                  <a:lumMod val="65000"/>
                  <a:lumOff val="35000"/>
                </a:schemeClr>
              </a:solidFill>
              <a:latin typeface="Arial Black" panose="020B0604020202020204" pitchFamily="34" charset="0"/>
              <a:cs typeface="Arial Black" panose="020B0604020202020204" pitchFamily="34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39E2057E-A74C-8D47-85DD-1E16530BDDF0}"/>
              </a:ext>
            </a:extLst>
          </p:cNvPr>
          <p:cNvSpPr txBox="1"/>
          <p:nvPr/>
        </p:nvSpPr>
        <p:spPr>
          <a:xfrm>
            <a:off x="8633442" y="6551956"/>
            <a:ext cx="1069524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Endon High School</a:t>
            </a:r>
            <a:endParaRPr lang="en-GB" sz="800" b="1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1EBBC851-580B-514C-A615-EFD54AC8551B}"/>
              </a:ext>
            </a:extLst>
          </p:cNvPr>
          <p:cNvSpPr/>
          <p:nvPr/>
        </p:nvSpPr>
        <p:spPr>
          <a:xfrm>
            <a:off x="278296" y="727650"/>
            <a:ext cx="4939747" cy="5643333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95000"/>
                <a:lumOff val="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3BE55EEB-5436-8749-B739-CA82BC41A10D}"/>
              </a:ext>
            </a:extLst>
          </p:cNvPr>
          <p:cNvSpPr txBox="1"/>
          <p:nvPr/>
        </p:nvSpPr>
        <p:spPr>
          <a:xfrm>
            <a:off x="225566" y="833794"/>
            <a:ext cx="14157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 to Learn</a:t>
            </a:r>
            <a:endParaRPr lang="en-GB" b="1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6A5A5B0-880C-7941-A468-03B941EB0551}"/>
              </a:ext>
            </a:extLst>
          </p:cNvPr>
          <p:cNvSpPr txBox="1"/>
          <p:nvPr/>
        </p:nvSpPr>
        <p:spPr>
          <a:xfrm>
            <a:off x="284118" y="6543146"/>
            <a:ext cx="1376030" cy="2142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German</a:t>
            </a:r>
            <a:endParaRPr lang="en-GB" sz="800" b="1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B86E8F63-5506-0E40-9C2D-3FFA82E816BA}"/>
              </a:ext>
            </a:extLst>
          </p:cNvPr>
          <p:cNvSpPr txBox="1"/>
          <p:nvPr/>
        </p:nvSpPr>
        <p:spPr>
          <a:xfrm>
            <a:off x="1291375" y="6543146"/>
            <a:ext cx="75608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Year </a:t>
            </a:r>
            <a:r>
              <a:rPr lang="en-GB" sz="80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  <a:endParaRPr lang="en-GB" sz="800" b="1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27AACEA5-A367-3043-8956-CE05C3173B41}"/>
              </a:ext>
            </a:extLst>
          </p:cNvPr>
          <p:cNvSpPr txBox="1"/>
          <p:nvPr/>
        </p:nvSpPr>
        <p:spPr>
          <a:xfrm>
            <a:off x="2047461" y="6543146"/>
            <a:ext cx="1239715" cy="2142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Term 1/2</a:t>
            </a:r>
            <a:endParaRPr lang="en-GB" sz="800" b="1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99836213"/>
              </p:ext>
            </p:extLst>
          </p:nvPr>
        </p:nvGraphicFramePr>
        <p:xfrm>
          <a:off x="340426" y="1203128"/>
          <a:ext cx="4877617" cy="5231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2601">
                  <a:extLst>
                    <a:ext uri="{9D8B030D-6E8A-4147-A177-3AD203B41FA5}">
                      <a16:colId xmlns:a16="http://schemas.microsoft.com/office/drawing/2014/main" val="735001509"/>
                    </a:ext>
                  </a:extLst>
                </a:gridCol>
                <a:gridCol w="2348649">
                  <a:extLst>
                    <a:ext uri="{9D8B030D-6E8A-4147-A177-3AD203B41FA5}">
                      <a16:colId xmlns:a16="http://schemas.microsoft.com/office/drawing/2014/main" val="1791773941"/>
                    </a:ext>
                  </a:extLst>
                </a:gridCol>
                <a:gridCol w="2236367">
                  <a:extLst>
                    <a:ext uri="{9D8B030D-6E8A-4147-A177-3AD203B41FA5}">
                      <a16:colId xmlns:a16="http://schemas.microsoft.com/office/drawing/2014/main" val="1951564880"/>
                    </a:ext>
                  </a:extLst>
                </a:gridCol>
              </a:tblGrid>
              <a:tr h="516785">
                <a:tc>
                  <a:txBody>
                    <a:bodyPr/>
                    <a:lstStyle/>
                    <a:p>
                      <a:r>
                        <a:rPr lang="de-DE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</a:t>
                      </a:r>
                      <a:endParaRPr lang="de-DE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Ich gehe gern auf Urlaub, irgendwo, wo es heiss ist.</a:t>
                      </a:r>
                      <a:endParaRPr lang="de-DE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 go like</a:t>
                      </a:r>
                      <a:r>
                        <a:rPr lang="de-DE" sz="1200" b="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on holiday, somwehere, where it hot is.</a:t>
                      </a:r>
                      <a:endParaRPr lang="de-DE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83728477"/>
                  </a:ext>
                </a:extLst>
              </a:tr>
              <a:tr h="516785">
                <a:tc>
                  <a:txBody>
                    <a:bodyPr/>
                    <a:lstStyle/>
                    <a:p>
                      <a:r>
                        <a:rPr lang="de-DE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</a:t>
                      </a:r>
                      <a:endParaRPr lang="de-DE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Letztes Jahr bin ich nach Portugal geflogen.</a:t>
                      </a:r>
                      <a:endParaRPr lang="de-DE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Last</a:t>
                      </a:r>
                      <a:r>
                        <a:rPr lang="de-DE" sz="1200" b="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year am I to Portugal flown.</a:t>
                      </a:r>
                      <a:endParaRPr lang="de-DE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52005094"/>
                  </a:ext>
                </a:extLst>
              </a:tr>
              <a:tr h="516785">
                <a:tc>
                  <a:txBody>
                    <a:bodyPr/>
                    <a:lstStyle/>
                    <a:p>
                      <a:r>
                        <a:rPr lang="de-DE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</a:t>
                      </a:r>
                      <a:endParaRPr lang="de-DE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Wir sind in einem tollen Hotel neben dem Strand geblieben.</a:t>
                      </a:r>
                      <a:endParaRPr lang="de-DE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Wo are in a great hotel next to the beach stayed.</a:t>
                      </a:r>
                      <a:endParaRPr lang="de-DE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3126839"/>
                  </a:ext>
                </a:extLst>
              </a:tr>
              <a:tr h="516785">
                <a:tc>
                  <a:txBody>
                    <a:bodyPr/>
                    <a:lstStyle/>
                    <a:p>
                      <a:r>
                        <a:rPr lang="de-DE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</a:t>
                      </a:r>
                      <a:endParaRPr lang="de-DE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Das Essen in Portugal war sowohl</a:t>
                      </a:r>
                      <a:r>
                        <a:rPr lang="de-DE" sz="1200" b="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lecker als auch billig.</a:t>
                      </a:r>
                      <a:endParaRPr lang="de-DE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The food in Portugal was both tasty as well as cheap.</a:t>
                      </a:r>
                      <a:endParaRPr lang="de-DE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0567740"/>
                  </a:ext>
                </a:extLst>
              </a:tr>
              <a:tr h="516785">
                <a:tc>
                  <a:txBody>
                    <a:bodyPr/>
                    <a:lstStyle/>
                    <a:p>
                      <a:r>
                        <a:rPr lang="de-DE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</a:t>
                      </a:r>
                      <a:endParaRPr lang="de-DE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Jeden Tag habe ich mich gesonnt,</a:t>
                      </a:r>
                      <a:endParaRPr lang="de-DE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Every day have I myself sunbathed,</a:t>
                      </a:r>
                      <a:endParaRPr lang="de-DE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40979657"/>
                  </a:ext>
                </a:extLst>
              </a:tr>
              <a:tr h="516785">
                <a:tc>
                  <a:txBody>
                    <a:bodyPr/>
                    <a:lstStyle/>
                    <a:p>
                      <a:r>
                        <a:rPr lang="de-DE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</a:t>
                      </a:r>
                      <a:endParaRPr lang="de-DE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weil das Wetter so herrlich sonnig</a:t>
                      </a:r>
                      <a:r>
                        <a:rPr lang="de-DE" sz="1200" b="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war.</a:t>
                      </a:r>
                      <a:endParaRPr lang="de-DE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Because the weather</a:t>
                      </a:r>
                      <a:r>
                        <a:rPr lang="de-DE" sz="1200" b="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so brillaintly sunny was.</a:t>
                      </a:r>
                      <a:endParaRPr lang="de-DE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12630902"/>
                  </a:ext>
                </a:extLst>
              </a:tr>
              <a:tr h="516785">
                <a:tc>
                  <a:txBody>
                    <a:bodyPr/>
                    <a:lstStyle/>
                    <a:p>
                      <a:r>
                        <a:rPr lang="de-DE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</a:t>
                      </a:r>
                      <a:endParaRPr lang="de-DE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Abends habe ich viel getanzt und Cocktails getrunken.</a:t>
                      </a:r>
                      <a:endParaRPr lang="de-DE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Evenings have I lots danced and cocktails drunk.</a:t>
                      </a:r>
                      <a:endParaRPr lang="de-DE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0131900"/>
                  </a:ext>
                </a:extLst>
              </a:tr>
              <a:tr h="516785">
                <a:tc>
                  <a:txBody>
                    <a:bodyPr/>
                    <a:lstStyle/>
                    <a:p>
                      <a:r>
                        <a:rPr lang="de-DE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</a:t>
                      </a:r>
                      <a:endParaRPr lang="de-DE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Ich</a:t>
                      </a:r>
                      <a:r>
                        <a:rPr lang="de-DE" sz="1200" b="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bevorzuge Urlaube im Ausland, weil das Wetter zuverlässig ist.</a:t>
                      </a:r>
                      <a:endParaRPr lang="de-DE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 prefer holidays in the abroad, because the weather reliable</a:t>
                      </a:r>
                      <a:r>
                        <a:rPr lang="de-DE" sz="1200" b="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is.</a:t>
                      </a:r>
                      <a:endParaRPr lang="de-DE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1506745"/>
                  </a:ext>
                </a:extLst>
              </a:tr>
              <a:tr h="449243">
                <a:tc>
                  <a:txBody>
                    <a:bodyPr/>
                    <a:lstStyle/>
                    <a:p>
                      <a:r>
                        <a:rPr lang="de-DE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</a:t>
                      </a:r>
                      <a:endParaRPr lang="de-DE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Aber ich habe</a:t>
                      </a:r>
                      <a:r>
                        <a:rPr lang="de-DE" sz="1200" b="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Angst vor Flugzeuge.</a:t>
                      </a:r>
                      <a:endParaRPr lang="de-DE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But I have a fear from planes.</a:t>
                      </a:r>
                      <a:endParaRPr lang="de-DE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31069537"/>
                  </a:ext>
                </a:extLst>
              </a:tr>
              <a:tr h="516785">
                <a:tc>
                  <a:txBody>
                    <a:bodyPr/>
                    <a:lstStyle/>
                    <a:p>
                      <a:r>
                        <a:rPr lang="de-DE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</a:t>
                      </a:r>
                      <a:endParaRPr lang="de-DE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Ich</a:t>
                      </a:r>
                      <a:r>
                        <a:rPr lang="de-DE" sz="1200" b="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kann kein portugiesisch sprechen.</a:t>
                      </a:r>
                      <a:endParaRPr lang="de-DE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 can no portuguese speak.</a:t>
                      </a:r>
                      <a:endParaRPr lang="de-DE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38988803"/>
                  </a:ext>
                </a:extLst>
              </a:tr>
            </a:tbl>
          </a:graphicData>
        </a:graphic>
      </p:graphicFrame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10603348"/>
              </p:ext>
            </p:extLst>
          </p:nvPr>
        </p:nvGraphicFramePr>
        <p:xfrm>
          <a:off x="3563321" y="72522"/>
          <a:ext cx="5416042" cy="56565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88143">
                  <a:extLst>
                    <a:ext uri="{9D8B030D-6E8A-4147-A177-3AD203B41FA5}">
                      <a16:colId xmlns:a16="http://schemas.microsoft.com/office/drawing/2014/main" val="696131689"/>
                    </a:ext>
                  </a:extLst>
                </a:gridCol>
                <a:gridCol w="1275629">
                  <a:extLst>
                    <a:ext uri="{9D8B030D-6E8A-4147-A177-3AD203B41FA5}">
                      <a16:colId xmlns:a16="http://schemas.microsoft.com/office/drawing/2014/main" val="1748547855"/>
                    </a:ext>
                  </a:extLst>
                </a:gridCol>
                <a:gridCol w="382137">
                  <a:extLst>
                    <a:ext uri="{9D8B030D-6E8A-4147-A177-3AD203B41FA5}">
                      <a16:colId xmlns:a16="http://schemas.microsoft.com/office/drawing/2014/main" val="3305862784"/>
                    </a:ext>
                  </a:extLst>
                </a:gridCol>
                <a:gridCol w="1564785">
                  <a:extLst>
                    <a:ext uri="{9D8B030D-6E8A-4147-A177-3AD203B41FA5}">
                      <a16:colId xmlns:a16="http://schemas.microsoft.com/office/drawing/2014/main" val="4211014006"/>
                    </a:ext>
                  </a:extLst>
                </a:gridCol>
                <a:gridCol w="332254">
                  <a:extLst>
                    <a:ext uri="{9D8B030D-6E8A-4147-A177-3AD203B41FA5}">
                      <a16:colId xmlns:a16="http://schemas.microsoft.com/office/drawing/2014/main" val="2271350065"/>
                    </a:ext>
                  </a:extLst>
                </a:gridCol>
                <a:gridCol w="1473094">
                  <a:extLst>
                    <a:ext uri="{9D8B030D-6E8A-4147-A177-3AD203B41FA5}">
                      <a16:colId xmlns:a16="http://schemas.microsoft.com/office/drawing/2014/main" val="266720011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800" b="1" u="sng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</a:t>
                      </a:r>
                      <a:endParaRPr lang="en-GB" sz="1050" b="1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900" b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COUNT LETTERS</a:t>
                      </a:r>
                      <a:endParaRPr lang="en-GB" sz="1050" b="1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800" b="1" u="sng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</a:t>
                      </a:r>
                      <a:endParaRPr lang="en-GB" sz="1050" b="1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900" b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UNDERLINE VOWEL </a:t>
                      </a:r>
                      <a:r>
                        <a:rPr lang="en-GB" sz="900" b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COMBOS</a:t>
                      </a:r>
                      <a:endParaRPr lang="en-GB" sz="1050" b="1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b="1" u="sng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</a:t>
                      </a:r>
                      <a:endParaRPr lang="en-GB" sz="1050" b="1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b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DOPPELBUCHSTABEN HIGHLIGHT</a:t>
                      </a:r>
                      <a:endParaRPr lang="en-GB" sz="1050" b="1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419201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b="1" u="sng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</a:t>
                      </a:r>
                      <a:endParaRPr lang="en-GB" sz="105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DOT FINAL </a:t>
                      </a:r>
                      <a:r>
                        <a:rPr lang="en-GB" sz="900" b="1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</a:t>
                      </a:r>
                      <a:endParaRPr lang="en-GB" sz="105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b="1" u="sng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</a:t>
                      </a:r>
                      <a:endParaRPr lang="en-GB" sz="105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LET’’S CIRCLE CAPITALS</a:t>
                      </a:r>
                      <a:endParaRPr lang="en-GB" sz="105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b="1" u="sng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</a:t>
                      </a:r>
                      <a:endParaRPr lang="en-GB" sz="105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EXAGGERATE UMLAUTS</a:t>
                      </a:r>
                      <a:endParaRPr lang="en-GB" sz="105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6707251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3054718" y="6475012"/>
            <a:ext cx="5404513" cy="369332"/>
          </a:xfrm>
          <a:prstGeom prst="rect">
            <a:avLst/>
          </a:prstGeom>
          <a:solidFill>
            <a:schemeClr val="bg2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HOLIDAYS AND TOURISM</a:t>
            </a:r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68456" y="147478"/>
            <a:ext cx="552425" cy="580172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5363570" y="830237"/>
            <a:ext cx="4384540" cy="90794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DE" sz="11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TMP RULE: TIME – MANNER – PLACE </a:t>
            </a:r>
          </a:p>
          <a:p>
            <a:r>
              <a:rPr lang="de-DE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In a German phrase the Time should always appear before the manner (how/who with) and the place should come after.</a:t>
            </a:r>
          </a:p>
          <a:p>
            <a:r>
              <a:rPr lang="de-DE" sz="1100" i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Am Freitag </a:t>
            </a:r>
            <a:r>
              <a:rPr lang="de-DE" sz="1100" i="1" dirty="0" smtClean="0">
                <a:latin typeface="Arial" panose="020B0604020202020204" pitchFamily="34" charset="0"/>
                <a:cs typeface="Arial" panose="020B0604020202020204" pitchFamily="34" charset="0"/>
              </a:rPr>
              <a:t>gehe ich </a:t>
            </a:r>
            <a:r>
              <a:rPr lang="de-DE" sz="1100" i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oft</a:t>
            </a:r>
            <a:r>
              <a:rPr lang="de-DE" sz="11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100" i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mit meinen </a:t>
            </a:r>
            <a:r>
              <a:rPr lang="de-DE" sz="1100" i="1" dirty="0" smtClean="0">
                <a:latin typeface="Arial" panose="020B0604020202020204" pitchFamily="34" charset="0"/>
                <a:cs typeface="Arial" panose="020B0604020202020204" pitchFamily="34" charset="0"/>
              </a:rPr>
              <a:t>Freunden </a:t>
            </a:r>
            <a:r>
              <a:rPr lang="de-DE" sz="1100" i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ins Kino</a:t>
            </a:r>
            <a:r>
              <a:rPr lang="de-DE" sz="1100" i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de-DE" sz="11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       T                       T2         M                              P</a:t>
            </a:r>
            <a:endParaRPr lang="de-DE" sz="11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349922" y="5309770"/>
            <a:ext cx="4380932" cy="103105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de-DE" sz="11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PLUPERFECT TENSE</a:t>
            </a:r>
            <a:r>
              <a:rPr lang="de-DE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 is a past tense that is a step further back in time than the normal perfect (past tense). It is formed like the perfect tense, but using </a:t>
            </a:r>
            <a:r>
              <a:rPr lang="de-DE" sz="10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hatte</a:t>
            </a:r>
            <a:r>
              <a:rPr lang="de-DE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 (not habe) or </a:t>
            </a:r>
            <a:r>
              <a:rPr lang="de-DE" sz="10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war</a:t>
            </a:r>
            <a:r>
              <a:rPr lang="de-DE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 (not bin). You also need </a:t>
            </a:r>
            <a:r>
              <a:rPr lang="de-DE" sz="10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bevor</a:t>
            </a:r>
            <a:r>
              <a:rPr lang="de-DE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 or </a:t>
            </a:r>
            <a:r>
              <a:rPr lang="de-DE" sz="10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nachdem</a:t>
            </a:r>
            <a:r>
              <a:rPr lang="de-DE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 which are both kick-ass words.</a:t>
            </a:r>
            <a:endParaRPr lang="de-DE" sz="1100" b="1" u="sng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EG1: Ich hatte Bier getrunken, bevor ich meine Pizza gegessen habe.</a:t>
            </a:r>
          </a:p>
          <a:p>
            <a:r>
              <a:rPr lang="de-DE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EG2: Ich habe Tennis gespielt, nachdem ich schwimmen gegangen war.</a:t>
            </a:r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5377957"/>
              </p:ext>
            </p:extLst>
          </p:nvPr>
        </p:nvGraphicFramePr>
        <p:xfrm>
          <a:off x="5280174" y="1778261"/>
          <a:ext cx="4467936" cy="3276600"/>
        </p:xfrm>
        <a:graphic>
          <a:graphicData uri="http://schemas.openxmlformats.org/drawingml/2006/table">
            <a:tbl>
              <a:tblPr/>
              <a:tblGrid>
                <a:gridCol w="1116984">
                  <a:extLst>
                    <a:ext uri="{9D8B030D-6E8A-4147-A177-3AD203B41FA5}">
                      <a16:colId xmlns:a16="http://schemas.microsoft.com/office/drawing/2014/main" val="3714822181"/>
                    </a:ext>
                  </a:extLst>
                </a:gridCol>
                <a:gridCol w="1116984">
                  <a:extLst>
                    <a:ext uri="{9D8B030D-6E8A-4147-A177-3AD203B41FA5}">
                      <a16:colId xmlns:a16="http://schemas.microsoft.com/office/drawing/2014/main" val="2603359561"/>
                    </a:ext>
                  </a:extLst>
                </a:gridCol>
                <a:gridCol w="1234073">
                  <a:extLst>
                    <a:ext uri="{9D8B030D-6E8A-4147-A177-3AD203B41FA5}">
                      <a16:colId xmlns:a16="http://schemas.microsoft.com/office/drawing/2014/main" val="3733979027"/>
                    </a:ext>
                  </a:extLst>
                </a:gridCol>
                <a:gridCol w="999895">
                  <a:extLst>
                    <a:ext uri="{9D8B030D-6E8A-4147-A177-3AD203B41FA5}">
                      <a16:colId xmlns:a16="http://schemas.microsoft.com/office/drawing/2014/main" val="1425481283"/>
                    </a:ext>
                  </a:extLst>
                </a:gridCol>
              </a:tblGrid>
              <a:tr h="249859">
                <a:tc gridSpan="4">
                  <a:txBody>
                    <a:bodyPr/>
                    <a:lstStyle/>
                    <a:p>
                      <a:pPr algn="ctr"/>
                      <a:r>
                        <a:rPr lang="de-DE" sz="1100" b="1" u="sng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STARTER SEQUENCING WORDS </a:t>
                      </a:r>
                      <a:r>
                        <a:rPr lang="de-DE" sz="1100" b="0" u="non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– first verb comes straight after</a:t>
                      </a:r>
                      <a:endParaRPr lang="de-DE" sz="1100" b="1" u="sng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DE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DE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DE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94377211"/>
                  </a:ext>
                </a:extLst>
              </a:tr>
              <a:tr h="249859">
                <a:tc>
                  <a:txBody>
                    <a:bodyPr/>
                    <a:lstStyle/>
                    <a:p>
                      <a:r>
                        <a:rPr lang="de-DE" sz="9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abgesehen davon</a:t>
                      </a:r>
                      <a:endParaRPr lang="de-DE"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05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apart from this</a:t>
                      </a:r>
                      <a:endParaRPr lang="de-DE" sz="10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9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angenommen dass</a:t>
                      </a:r>
                      <a:endParaRPr lang="de-DE"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assuming that</a:t>
                      </a:r>
                      <a:endParaRPr lang="de-DE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07112767"/>
                  </a:ext>
                </a:extLst>
              </a:tr>
              <a:tr h="249859">
                <a:tc>
                  <a:txBody>
                    <a:bodyPr/>
                    <a:lstStyle/>
                    <a:p>
                      <a:r>
                        <a:rPr lang="de-DE" sz="105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au</a:t>
                      </a:r>
                      <a:r>
                        <a:rPr lang="el-GR" sz="105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β</a:t>
                      </a:r>
                      <a:r>
                        <a:rPr lang="en-GB" sz="105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er</a:t>
                      </a:r>
                      <a:endParaRPr lang="de-DE" sz="10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05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apart from</a:t>
                      </a:r>
                      <a:endParaRPr lang="de-DE" sz="10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05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au</a:t>
                      </a:r>
                      <a:r>
                        <a:rPr lang="el-GR" sz="105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β</a:t>
                      </a:r>
                      <a:r>
                        <a:rPr lang="en-GB" sz="105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erdem</a:t>
                      </a:r>
                      <a:endParaRPr lang="de-DE" sz="10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05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besides</a:t>
                      </a:r>
                      <a:endParaRPr lang="de-DE" sz="10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15609950"/>
                  </a:ext>
                </a:extLst>
              </a:tr>
              <a:tr h="249859">
                <a:tc>
                  <a:txBody>
                    <a:bodyPr/>
                    <a:lstStyle/>
                    <a:p>
                      <a:r>
                        <a:rPr lang="de-DE" sz="105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danach</a:t>
                      </a:r>
                      <a:endParaRPr lang="de-DE" sz="10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05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afterwards</a:t>
                      </a:r>
                      <a:endParaRPr lang="de-DE" sz="10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05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das heisst (dh)</a:t>
                      </a:r>
                      <a:endParaRPr lang="de-DE" sz="10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05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that is (ie)</a:t>
                      </a:r>
                      <a:endParaRPr lang="de-DE" sz="10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60801436"/>
                  </a:ext>
                </a:extLst>
              </a:tr>
              <a:tr h="249859">
                <a:tc>
                  <a:txBody>
                    <a:bodyPr/>
                    <a:lstStyle/>
                    <a:p>
                      <a:r>
                        <a:rPr lang="de-DE" sz="105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dennoch</a:t>
                      </a:r>
                      <a:endParaRPr lang="de-DE" sz="10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05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nevertheless</a:t>
                      </a:r>
                      <a:endParaRPr lang="de-DE" sz="10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05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deshalb</a:t>
                      </a:r>
                      <a:endParaRPr lang="de-DE" sz="10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05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therefore</a:t>
                      </a:r>
                      <a:endParaRPr lang="de-DE" sz="10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42319310"/>
                  </a:ext>
                </a:extLst>
              </a:tr>
              <a:tr h="249859">
                <a:tc>
                  <a:txBody>
                    <a:bodyPr/>
                    <a:lstStyle/>
                    <a:p>
                      <a:r>
                        <a:rPr lang="de-DE" sz="105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deswegen</a:t>
                      </a:r>
                      <a:endParaRPr lang="de-DE" sz="10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because of that</a:t>
                      </a:r>
                      <a:endParaRPr lang="de-DE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05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doch</a:t>
                      </a:r>
                      <a:endParaRPr lang="de-DE" sz="10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05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after all</a:t>
                      </a:r>
                      <a:endParaRPr lang="de-DE" sz="10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76587216"/>
                  </a:ext>
                </a:extLst>
              </a:tr>
              <a:tr h="249859">
                <a:tc>
                  <a:txBody>
                    <a:bodyPr/>
                    <a:lstStyle/>
                    <a:p>
                      <a:r>
                        <a:rPr lang="de-DE" sz="105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drittens</a:t>
                      </a:r>
                      <a:endParaRPr lang="de-DE" sz="10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05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thirdly</a:t>
                      </a:r>
                      <a:endParaRPr lang="de-DE" sz="10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05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eigentlich</a:t>
                      </a:r>
                      <a:endParaRPr lang="de-DE" sz="10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05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actually</a:t>
                      </a:r>
                      <a:endParaRPr lang="de-DE" sz="10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04260004"/>
                  </a:ext>
                </a:extLst>
              </a:tr>
              <a:tr h="249859">
                <a:tc>
                  <a:txBody>
                    <a:bodyPr/>
                    <a:lstStyle/>
                    <a:p>
                      <a:r>
                        <a:rPr lang="de-DE" sz="105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erstens/zuerst</a:t>
                      </a:r>
                      <a:endParaRPr lang="de-DE" sz="10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05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firstly</a:t>
                      </a:r>
                      <a:endParaRPr lang="de-DE" sz="10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05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jedoch</a:t>
                      </a:r>
                      <a:endParaRPr lang="de-DE" sz="10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05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however</a:t>
                      </a:r>
                      <a:endParaRPr lang="de-DE" sz="10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92988182"/>
                  </a:ext>
                </a:extLst>
              </a:tr>
              <a:tr h="249859">
                <a:tc>
                  <a:txBody>
                    <a:bodyPr/>
                    <a:lstStyle/>
                    <a:p>
                      <a:r>
                        <a:rPr lang="de-DE" sz="105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leider</a:t>
                      </a:r>
                      <a:endParaRPr lang="de-DE" sz="10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05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unfortunately</a:t>
                      </a:r>
                      <a:endParaRPr lang="de-DE" sz="10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05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natürlich</a:t>
                      </a:r>
                      <a:endParaRPr lang="de-DE" sz="10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05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of course</a:t>
                      </a:r>
                      <a:endParaRPr lang="de-DE" sz="10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43780280"/>
                  </a:ext>
                </a:extLst>
              </a:tr>
              <a:tr h="249859">
                <a:tc>
                  <a:txBody>
                    <a:bodyPr/>
                    <a:lstStyle/>
                    <a:p>
                      <a:r>
                        <a:rPr lang="de-DE" sz="105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ohne zweifel</a:t>
                      </a:r>
                      <a:endParaRPr lang="de-DE" sz="10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05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without doubt</a:t>
                      </a:r>
                      <a:endParaRPr lang="de-DE" sz="10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05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schlie</a:t>
                      </a:r>
                      <a:r>
                        <a:rPr lang="el-GR" sz="105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β</a:t>
                      </a:r>
                      <a:r>
                        <a:rPr lang="en-GB" sz="105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lich</a:t>
                      </a:r>
                      <a:endParaRPr lang="de-DE" sz="10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05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finally</a:t>
                      </a:r>
                      <a:endParaRPr lang="de-DE" sz="10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07365210"/>
                  </a:ext>
                </a:extLst>
              </a:tr>
              <a:tr h="249859">
                <a:tc>
                  <a:txBody>
                    <a:bodyPr/>
                    <a:lstStyle/>
                    <a:p>
                      <a:r>
                        <a:rPr lang="de-DE" sz="105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sonst</a:t>
                      </a:r>
                      <a:endParaRPr lang="de-DE" sz="10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05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otherwise</a:t>
                      </a:r>
                      <a:endParaRPr lang="de-DE" sz="10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05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sowieso</a:t>
                      </a:r>
                      <a:endParaRPr lang="de-DE" sz="10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05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anyhow</a:t>
                      </a:r>
                      <a:endParaRPr lang="de-DE" sz="10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7541113"/>
                  </a:ext>
                </a:extLst>
              </a:tr>
              <a:tr h="249859">
                <a:tc>
                  <a:txBody>
                    <a:bodyPr/>
                    <a:lstStyle/>
                    <a:p>
                      <a:r>
                        <a:rPr lang="de-DE" sz="105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trotzdem</a:t>
                      </a:r>
                      <a:endParaRPr lang="de-DE" sz="10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05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despite that</a:t>
                      </a:r>
                      <a:endParaRPr lang="de-DE" sz="10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9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vorausgesetzt dass</a:t>
                      </a:r>
                      <a:endParaRPr lang="de-DE"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05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provided that</a:t>
                      </a:r>
                      <a:endParaRPr lang="de-DE" sz="10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45553351"/>
                  </a:ext>
                </a:extLst>
              </a:tr>
              <a:tr h="249859">
                <a:tc>
                  <a:txBody>
                    <a:bodyPr/>
                    <a:lstStyle/>
                    <a:p>
                      <a:r>
                        <a:rPr lang="de-DE" sz="105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zufällig</a:t>
                      </a:r>
                      <a:endParaRPr lang="de-DE" sz="10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05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by chance</a:t>
                      </a:r>
                      <a:endParaRPr lang="de-DE" sz="10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05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zweitens</a:t>
                      </a:r>
                      <a:endParaRPr lang="de-DE" sz="10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05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secondly</a:t>
                      </a:r>
                      <a:endParaRPr lang="de-DE" sz="10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832721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30001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E7501D70-27FF-B842-99FB-D84315F1856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50901" y="0"/>
            <a:ext cx="755099" cy="755099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3054718" y="6475012"/>
            <a:ext cx="6096183" cy="369332"/>
          </a:xfrm>
          <a:prstGeom prst="rect">
            <a:avLst/>
          </a:prstGeom>
          <a:solidFill>
            <a:schemeClr val="bg2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UNIT 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VOCAB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: HOLIDAYS AND </a:t>
            </a:r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TOURISM [1]</a:t>
            </a:r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82311882"/>
              </p:ext>
            </p:extLst>
          </p:nvPr>
        </p:nvGraphicFramePr>
        <p:xfrm>
          <a:off x="0" y="27915"/>
          <a:ext cx="2825086" cy="6827520"/>
        </p:xfrm>
        <a:graphic>
          <a:graphicData uri="http://schemas.openxmlformats.org/drawingml/2006/table">
            <a:tbl>
              <a:tblPr/>
              <a:tblGrid>
                <a:gridCol w="1412543">
                  <a:extLst>
                    <a:ext uri="{9D8B030D-6E8A-4147-A177-3AD203B41FA5}">
                      <a16:colId xmlns:a16="http://schemas.microsoft.com/office/drawing/2014/main" val="3367474682"/>
                    </a:ext>
                  </a:extLst>
                </a:gridCol>
                <a:gridCol w="1412543">
                  <a:extLst>
                    <a:ext uri="{9D8B030D-6E8A-4147-A177-3AD203B41FA5}">
                      <a16:colId xmlns:a16="http://schemas.microsoft.com/office/drawing/2014/main" val="1689579544"/>
                    </a:ext>
                  </a:extLst>
                </a:gridCol>
              </a:tblGrid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Afrika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Africa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841667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Amerika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America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472470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Asien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Asia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885547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Australien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Australia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751546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Belgien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Belgium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9780642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Deutschland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Germany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1769668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England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England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3627374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Europa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Europe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6716239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Frankreich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France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2209119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Griechenland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Greece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7074604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Gro</a:t>
                      </a:r>
                      <a:r>
                        <a:rPr lang="el-GR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β</a:t>
                      </a:r>
                      <a:r>
                        <a:rPr lang="en-GB" sz="100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britannien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Great</a:t>
                      </a:r>
                      <a:r>
                        <a:rPr lang="de-DE" sz="10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Britain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536409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Irland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Ireland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700550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Italien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Italy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610039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die Niederlande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The Netherlands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4804767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Österreich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Austria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467410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Polen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Poland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8266067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Portugal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Portugal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665824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Russland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Russia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435045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Schottland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Scotland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5582164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die Schweiz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Switzerland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1177198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Spanien</a:t>
                      </a:r>
                      <a:endParaRPr lang="de-DE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Spain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607936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die Türkei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Turkey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0964852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9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die Vereinigten</a:t>
                      </a:r>
                      <a:r>
                        <a:rPr lang="de-DE" sz="9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Staaten</a:t>
                      </a:r>
                      <a:endParaRPr lang="de-DE" sz="9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USA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066009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Ausland (nt)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Abroad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360048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Welt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World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265040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Genf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Geneva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3747048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Köln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Cologne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500295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München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Munich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9842206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07883606"/>
              </p:ext>
            </p:extLst>
          </p:nvPr>
        </p:nvGraphicFramePr>
        <p:xfrm>
          <a:off x="3108316" y="30480"/>
          <a:ext cx="2825086" cy="6339840"/>
        </p:xfrm>
        <a:graphic>
          <a:graphicData uri="http://schemas.openxmlformats.org/drawingml/2006/table">
            <a:tbl>
              <a:tblPr/>
              <a:tblGrid>
                <a:gridCol w="1490980">
                  <a:extLst>
                    <a:ext uri="{9D8B030D-6E8A-4147-A177-3AD203B41FA5}">
                      <a16:colId xmlns:a16="http://schemas.microsoft.com/office/drawing/2014/main" val="3367474682"/>
                    </a:ext>
                  </a:extLst>
                </a:gridCol>
                <a:gridCol w="1334106">
                  <a:extLst>
                    <a:ext uri="{9D8B030D-6E8A-4147-A177-3AD203B41FA5}">
                      <a16:colId xmlns:a16="http://schemas.microsoft.com/office/drawing/2014/main" val="1689579544"/>
                    </a:ext>
                  </a:extLst>
                </a:gridCol>
              </a:tblGrid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Wien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Vienna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841667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Alpen (pl)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Alps (mountains)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472470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Ärmelkanal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English Channel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885547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Bodensee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Lake Constance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751546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Donau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Danube (river)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9780642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Mittelmeer (nt)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Mediterranean Sea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1769668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Mosel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Moselle (river)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3627374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Nordsee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North Sea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6716239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Ostsee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Baltic Sea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2209119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Rhein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Rhine (river)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7074604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Aufenthalt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Stay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536409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Aufzug</a:t>
                      </a:r>
                      <a:r>
                        <a:rPr lang="de-DE" sz="10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Lift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700550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ausfüllen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fill in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610039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Aussicht (f) / Blick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View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4804767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Campingplatz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Campsite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467410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Doppelzimmer (nt)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Double room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8266067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Einzelzimmer (nt)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Single room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665824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Empfang (m)</a:t>
                      </a:r>
                      <a:endParaRPr lang="de-DE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Reception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435045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Ermä</a:t>
                      </a:r>
                      <a:r>
                        <a:rPr lang="el-GR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β</a:t>
                      </a:r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igung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Discount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5582164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Formular (nt)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Form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1177198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Gasthaus (nt)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Guesthouse / Inn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607936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Gepäck (nt)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Luggage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0964852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Halbpension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Half board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066009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Hausordnung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‚house‘ rules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360048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Hotel (nt)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Hotel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265040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Jugendherberge (f)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Youth hostel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3747048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5800858"/>
              </p:ext>
            </p:extLst>
          </p:nvPr>
        </p:nvGraphicFramePr>
        <p:xfrm>
          <a:off x="6216633" y="30480"/>
          <a:ext cx="2825086" cy="6339840"/>
        </p:xfrm>
        <a:graphic>
          <a:graphicData uri="http://schemas.openxmlformats.org/drawingml/2006/table">
            <a:tbl>
              <a:tblPr/>
              <a:tblGrid>
                <a:gridCol w="1412543">
                  <a:extLst>
                    <a:ext uri="{9D8B030D-6E8A-4147-A177-3AD203B41FA5}">
                      <a16:colId xmlns:a16="http://schemas.microsoft.com/office/drawing/2014/main" val="3367474682"/>
                    </a:ext>
                  </a:extLst>
                </a:gridCol>
                <a:gridCol w="1412543">
                  <a:extLst>
                    <a:ext uri="{9D8B030D-6E8A-4147-A177-3AD203B41FA5}">
                      <a16:colId xmlns:a16="http://schemas.microsoft.com/office/drawing/2014/main" val="1689579544"/>
                    </a:ext>
                  </a:extLst>
                </a:gridCol>
              </a:tblGrid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Klimaanlage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Air conditioning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841667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Koffer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Suitcase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472470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Pension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Small hotel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885547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Reisetasche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Travel bag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751546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reservieren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reserve / To book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9780642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Schlafraum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Dormitory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1769668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Schlafsack</a:t>
                      </a:r>
                      <a:r>
                        <a:rPr lang="de-DE" sz="10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Sleeping bag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3627374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Speisesaal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Dining room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6716239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stören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disturb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2209119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Übernachtung</a:t>
                      </a:r>
                      <a:r>
                        <a:rPr lang="de-DE" sz="10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Overnight stay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7074604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Unterkunft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Accommodation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536409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Vollpension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Full board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700550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Wohnwagen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Caravan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610039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Zelt (nt)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Tent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4804767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Zuschlag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Extra charge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1467410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Zweibettzimmer (nt)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Twin room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88266067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Bergen (pl)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mountains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665824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Küste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coast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435045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Landschaft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landscape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5582164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Meer (nt)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sea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1177198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See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lake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607936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See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sea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0964852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Strand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beach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066009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360048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265040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374704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37679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E7501D70-27FF-B842-99FB-D84315F1856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50901" y="0"/>
            <a:ext cx="755099" cy="755099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3054718" y="6475012"/>
            <a:ext cx="6096183" cy="369332"/>
          </a:xfrm>
          <a:prstGeom prst="rect">
            <a:avLst/>
          </a:prstGeom>
          <a:solidFill>
            <a:schemeClr val="bg2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UNIT 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VOCAB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: HOLIDAYS AND TOURISM </a:t>
            </a:r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[2]</a:t>
            </a:r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0533490"/>
              </p:ext>
            </p:extLst>
          </p:nvPr>
        </p:nvGraphicFramePr>
        <p:xfrm>
          <a:off x="0" y="27915"/>
          <a:ext cx="2825086" cy="6583680"/>
        </p:xfrm>
        <a:graphic>
          <a:graphicData uri="http://schemas.openxmlformats.org/drawingml/2006/table">
            <a:tbl>
              <a:tblPr/>
              <a:tblGrid>
                <a:gridCol w="1412543">
                  <a:extLst>
                    <a:ext uri="{9D8B030D-6E8A-4147-A177-3AD203B41FA5}">
                      <a16:colId xmlns:a16="http://schemas.microsoft.com/office/drawing/2014/main" val="3367474682"/>
                    </a:ext>
                  </a:extLst>
                </a:gridCol>
                <a:gridCol w="1412543">
                  <a:extLst>
                    <a:ext uri="{9D8B030D-6E8A-4147-A177-3AD203B41FA5}">
                      <a16:colId xmlns:a16="http://schemas.microsoft.com/office/drawing/2014/main" val="1689579544"/>
                    </a:ext>
                  </a:extLst>
                </a:gridCol>
              </a:tblGrid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abfahren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depart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841667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Abfahrt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Departure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472470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abholen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fetch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885547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ankommen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arrive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751546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Ankunft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Arrival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9780642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Ausweis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ID card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1769668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Automat</a:t>
                      </a:r>
                      <a:r>
                        <a:rPr lang="de-DE" sz="10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(nt)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Machine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3627374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Autovermietung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Car rental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6716239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Bahnhof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Train station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2209119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Bahnsteig / Gleis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Platform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7074604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DB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German Rail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536409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einfach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Single ticket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700550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entwerten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validate ticket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610039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Fahrkarte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Ticket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4804767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9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Fahrkartenautomat (nt)</a:t>
                      </a:r>
                      <a:endParaRPr lang="de-DE" sz="9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Ticket machine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467410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9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Fahrkartenschalter (m)</a:t>
                      </a:r>
                      <a:endParaRPr lang="de-DE" sz="9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Ticket office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8266067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Fahrradverleih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Bike hire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665824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Fahrschein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Ticket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5582164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Fahrt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Journey / trip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1177198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Flug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Flight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607936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Flughafen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Airport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0964852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Führerschein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Driving licence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066009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Gepäck</a:t>
                      </a:r>
                      <a:r>
                        <a:rPr lang="de-DE" sz="8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aufbewahrung (f)</a:t>
                      </a:r>
                      <a:endParaRPr lang="de-DE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Left luggage place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360048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Gepäck</a:t>
                      </a:r>
                      <a:r>
                        <a:rPr lang="de-DE" sz="10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ausgabe (f)</a:t>
                      </a:r>
                      <a:endParaRPr lang="de-DE" sz="10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Luggage reclaim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265040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Hafen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Port / Harbour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3747048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Haltestelle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(bus) stop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500295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hin</a:t>
                      </a:r>
                      <a:r>
                        <a:rPr lang="de-DE" sz="10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und zurück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Return ticket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9842206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1326162"/>
              </p:ext>
            </p:extLst>
          </p:nvPr>
        </p:nvGraphicFramePr>
        <p:xfrm>
          <a:off x="3108316" y="30480"/>
          <a:ext cx="2825086" cy="6339840"/>
        </p:xfrm>
        <a:graphic>
          <a:graphicData uri="http://schemas.openxmlformats.org/drawingml/2006/table">
            <a:tbl>
              <a:tblPr/>
              <a:tblGrid>
                <a:gridCol w="1490980">
                  <a:extLst>
                    <a:ext uri="{9D8B030D-6E8A-4147-A177-3AD203B41FA5}">
                      <a16:colId xmlns:a16="http://schemas.microsoft.com/office/drawing/2014/main" val="3367474682"/>
                    </a:ext>
                  </a:extLst>
                </a:gridCol>
                <a:gridCol w="1334106">
                  <a:extLst>
                    <a:ext uri="{9D8B030D-6E8A-4147-A177-3AD203B41FA5}">
                      <a16:colId xmlns:a16="http://schemas.microsoft.com/office/drawing/2014/main" val="1689579544"/>
                    </a:ext>
                  </a:extLst>
                </a:gridCol>
              </a:tblGrid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 / 2. Klasse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1st / 2nd Class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841667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mieten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rent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472470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Mietsauto (nt)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Rental car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885547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nichtraucher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Non-smoking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751546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örtlich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Local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9780642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Panne</a:t>
                      </a:r>
                      <a:r>
                        <a:rPr lang="de-DE" sz="10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Breakdown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1769668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Passagier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Passenger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3627374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Platz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Seat / space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6716239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Reise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Journey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2209119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Resiebüro (nt)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Travel agents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7074604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Reisebus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Coach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536409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Reisende</a:t>
                      </a:r>
                      <a:r>
                        <a:rPr lang="de-DE" sz="10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(m/f)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Traveller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700550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(Reise)pass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Passport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610039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Reiseziel (nt)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Destination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4804767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Richtung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Direction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467410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Schlie</a:t>
                      </a:r>
                      <a:r>
                        <a:rPr lang="el-GR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β</a:t>
                      </a:r>
                      <a:r>
                        <a:rPr lang="en-GB" sz="10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fach</a:t>
                      </a:r>
                      <a:r>
                        <a:rPr lang="en-GB" sz="10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</a:t>
                      </a:r>
                      <a:r>
                        <a:rPr lang="en-GB" sz="10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nt</a:t>
                      </a:r>
                      <a:r>
                        <a:rPr lang="en-GB" sz="10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</a:t>
                      </a:r>
                      <a:endParaRPr lang="de-DE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Luggage</a:t>
                      </a:r>
                      <a:r>
                        <a:rPr lang="de-DE" sz="10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locker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8266067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Sicherheitsgurt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Seatbelt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665824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Speisewagen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Dining car (train)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435045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Überfahrt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Crossing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5582164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überqueren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cross over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1177198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umsteigen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change trains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607936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unterwegs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On the way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0964852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Verbindung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Connection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066009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verpassen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miss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360048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Verspätung</a:t>
                      </a:r>
                      <a:r>
                        <a:rPr lang="de-DE" sz="10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Delay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265040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warten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wait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3747048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40050496"/>
              </p:ext>
            </p:extLst>
          </p:nvPr>
        </p:nvGraphicFramePr>
        <p:xfrm>
          <a:off x="6216633" y="30480"/>
          <a:ext cx="2825086" cy="6339840"/>
        </p:xfrm>
        <a:graphic>
          <a:graphicData uri="http://schemas.openxmlformats.org/drawingml/2006/table">
            <a:tbl>
              <a:tblPr/>
              <a:tblGrid>
                <a:gridCol w="1412543">
                  <a:extLst>
                    <a:ext uri="{9D8B030D-6E8A-4147-A177-3AD203B41FA5}">
                      <a16:colId xmlns:a16="http://schemas.microsoft.com/office/drawing/2014/main" val="3367474682"/>
                    </a:ext>
                  </a:extLst>
                </a:gridCol>
                <a:gridCol w="1412543">
                  <a:extLst>
                    <a:ext uri="{9D8B030D-6E8A-4147-A177-3AD203B41FA5}">
                      <a16:colId xmlns:a16="http://schemas.microsoft.com/office/drawing/2014/main" val="1689579544"/>
                    </a:ext>
                  </a:extLst>
                </a:gridCol>
              </a:tblGrid>
              <a:tr h="23211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Wartesaal (m)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Waiting room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841667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wegfahren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travel away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472470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weiterfahren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continue</a:t>
                      </a:r>
                      <a:r>
                        <a:rPr lang="de-DE" sz="10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travel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885547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Zoll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customs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751546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geradeaus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Straight ahead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9780642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links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Left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1769668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rechts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Right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3627374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Nehmen Sie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Take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6716239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Ampel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Traffic lights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2209119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Brücke</a:t>
                      </a:r>
                      <a:r>
                        <a:rPr lang="de-DE" sz="10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Bridge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7074604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Ecke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Corner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536409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Kreuzung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crossroads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700550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Andenken (nt)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Souvenir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610039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ansehen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look at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4804767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Ausflug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Trip / excursion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467410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Auskunft (f)</a:t>
                      </a:r>
                      <a:endParaRPr lang="de-DE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Information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8266067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sich beeilen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hurry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665824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besichtigen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visit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435045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bleiben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stay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5582164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Briefkasten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Letter box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1177198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Briefmarke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Stamp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607936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entdecken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discover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0964852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Erinnerung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Memory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066009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erleben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experience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360048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Fotoapparat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camera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265040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374704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67659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E7501D70-27FF-B842-99FB-D84315F1856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50901" y="0"/>
            <a:ext cx="755099" cy="755099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3054718" y="6475012"/>
            <a:ext cx="6096183" cy="369332"/>
          </a:xfrm>
          <a:prstGeom prst="rect">
            <a:avLst/>
          </a:prstGeom>
          <a:solidFill>
            <a:schemeClr val="bg2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UNIT 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VOCAB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: HOLIDAYS AND TOURISM </a:t>
            </a:r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[3]</a:t>
            </a:r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6613486"/>
              </p:ext>
            </p:extLst>
          </p:nvPr>
        </p:nvGraphicFramePr>
        <p:xfrm>
          <a:off x="0" y="27915"/>
          <a:ext cx="2825086" cy="6583680"/>
        </p:xfrm>
        <a:graphic>
          <a:graphicData uri="http://schemas.openxmlformats.org/drawingml/2006/table">
            <a:tbl>
              <a:tblPr/>
              <a:tblGrid>
                <a:gridCol w="1412543">
                  <a:extLst>
                    <a:ext uri="{9D8B030D-6E8A-4147-A177-3AD203B41FA5}">
                      <a16:colId xmlns:a16="http://schemas.microsoft.com/office/drawing/2014/main" val="3367474682"/>
                    </a:ext>
                  </a:extLst>
                </a:gridCol>
                <a:gridCol w="1412543">
                  <a:extLst>
                    <a:ext uri="{9D8B030D-6E8A-4147-A177-3AD203B41FA5}">
                      <a16:colId xmlns:a16="http://schemas.microsoft.com/office/drawing/2014/main" val="1689579544"/>
                    </a:ext>
                  </a:extLst>
                </a:gridCol>
              </a:tblGrid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Führung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Guided tour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841667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herumfahren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travel around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472470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Notausgang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Emergency exit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885547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Öffnungszeiten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Opening times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751546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Prospekt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Brochure / leaflet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9780642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Radtour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Bike ride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1769668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Rundfahrt (f)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Round trip</a:t>
                      </a:r>
                      <a:r>
                        <a:rPr lang="de-DE" sz="10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/ tour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3627374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seekrank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Seasick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6716239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sehenswert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Worth seeing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2209119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Sehenswürdigkeit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9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Sight / Tourist attraction</a:t>
                      </a:r>
                      <a:endParaRPr lang="de-DE" sz="9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7074604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sich sonnen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sunbathe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536409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Sonnenbrand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Sunburn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700550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Sonnencreme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Suncream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610039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Stadtbummel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Stroll through town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4804767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Stau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Traffic jam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467410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Strandkorb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Wicker beach chair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8266067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Stra</a:t>
                      </a:r>
                      <a:r>
                        <a:rPr lang="el-GR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β</a:t>
                      </a:r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enkarte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Road</a:t>
                      </a:r>
                      <a:r>
                        <a:rPr lang="de-DE" sz="10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map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665824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suchen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look for / to search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5582164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Urlaub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Holiday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1177198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verbringen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spend (time)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607936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Verkehrsamt (nt)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Tourist info office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0964852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weg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Away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066009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wieder</a:t>
                      </a:r>
                      <a:endParaRPr lang="de-DE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Again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360048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geöfnnet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Open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265040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geschlossen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Closed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3747048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*Betriebsferien (pl)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firm/shop holidays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500295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9842206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59598087"/>
              </p:ext>
            </p:extLst>
          </p:nvPr>
        </p:nvGraphicFramePr>
        <p:xfrm>
          <a:off x="3108316" y="30480"/>
          <a:ext cx="2825086" cy="6339840"/>
        </p:xfrm>
        <a:graphic>
          <a:graphicData uri="http://schemas.openxmlformats.org/drawingml/2006/table">
            <a:tbl>
              <a:tblPr/>
              <a:tblGrid>
                <a:gridCol w="1490980">
                  <a:extLst>
                    <a:ext uri="{9D8B030D-6E8A-4147-A177-3AD203B41FA5}">
                      <a16:colId xmlns:a16="http://schemas.microsoft.com/office/drawing/2014/main" val="3367474682"/>
                    </a:ext>
                  </a:extLst>
                </a:gridCol>
                <a:gridCol w="1334106">
                  <a:extLst>
                    <a:ext uri="{9D8B030D-6E8A-4147-A177-3AD203B41FA5}">
                      <a16:colId xmlns:a16="http://schemas.microsoft.com/office/drawing/2014/main" val="1689579544"/>
                    </a:ext>
                  </a:extLst>
                </a:gridCol>
              </a:tblGrid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bedeckt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Overcast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841667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Blitz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Lightning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472470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Donner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Thunder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885547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 blitzt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It‘s lightning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751546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 donnert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It‘s thundering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9780642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 hagelt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It‘s hailing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1769668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 regnet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It‘s raining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3627374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</a:t>
                      </a:r>
                      <a:r>
                        <a:rPr lang="de-DE" sz="10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schneit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It‘s snowing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6716239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feucht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Damp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2209119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frieren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freeze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7074604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Gewitter (nt)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Thunderstorm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536409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Grad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Degree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700550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Hagel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Hail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610039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heftig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Severe</a:t>
                      </a:r>
                      <a:r>
                        <a:rPr lang="de-DE" sz="10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/ heavy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4804767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hei</a:t>
                      </a:r>
                      <a:r>
                        <a:rPr lang="el-GR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β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Hot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467410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heiter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Bright / fine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8266067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Himmel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Sky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665824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kalt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Cold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435045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Klima (nt)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Climate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5582164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kühl</a:t>
                      </a:r>
                      <a:endParaRPr lang="de-DE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Cool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1177198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Mond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Moon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607936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nass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Wet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0964852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Nebel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Fog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066009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nebelig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Foggy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360048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Niederschlag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Downpour (rain)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265040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Regen (m)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rain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3747048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8529697"/>
              </p:ext>
            </p:extLst>
          </p:nvPr>
        </p:nvGraphicFramePr>
        <p:xfrm>
          <a:off x="6216633" y="30480"/>
          <a:ext cx="2825086" cy="6339840"/>
        </p:xfrm>
        <a:graphic>
          <a:graphicData uri="http://schemas.openxmlformats.org/drawingml/2006/table">
            <a:tbl>
              <a:tblPr/>
              <a:tblGrid>
                <a:gridCol w="1412543">
                  <a:extLst>
                    <a:ext uri="{9D8B030D-6E8A-4147-A177-3AD203B41FA5}">
                      <a16:colId xmlns:a16="http://schemas.microsoft.com/office/drawing/2014/main" val="3367474682"/>
                    </a:ext>
                  </a:extLst>
                </a:gridCol>
                <a:gridCol w="1412543">
                  <a:extLst>
                    <a:ext uri="{9D8B030D-6E8A-4147-A177-3AD203B41FA5}">
                      <a16:colId xmlns:a16="http://schemas.microsoft.com/office/drawing/2014/main" val="1689579544"/>
                    </a:ext>
                  </a:extLst>
                </a:gridCol>
              </a:tblGrid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regnen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rain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841667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Schatten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Shadow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472470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schattig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Shady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885547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Schauer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Shower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751546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scheinen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shine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9780642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Sonne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1769668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sonnig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Sunny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3627374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Sturm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Storm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6716239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stürmisch 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Stormy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2209119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trocken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Dry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7074604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Wetterbericht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Weather report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536409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Wettervorhersage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Weather forecast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700550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windig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Windy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610039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Wolke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Cloud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4804767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wolkig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cloudy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467410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8266067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665824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435045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5582164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1177198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607936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0964852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066009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360048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265040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374704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08159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2202</TotalTime>
  <Words>1518</Words>
  <Application>Microsoft Office PowerPoint</Application>
  <PresentationFormat>A4 Paper (210x297 mm)</PresentationFormat>
  <Paragraphs>552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Arial Black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Rob Sproston</dc:creator>
  <cp:lastModifiedBy>Ms Johnson</cp:lastModifiedBy>
  <cp:revision>85</cp:revision>
  <cp:lastPrinted>2019-06-13T08:55:51Z</cp:lastPrinted>
  <dcterms:created xsi:type="dcterms:W3CDTF">2019-06-13T06:52:07Z</dcterms:created>
  <dcterms:modified xsi:type="dcterms:W3CDTF">2023-10-16T17:07:40Z</dcterms:modified>
</cp:coreProperties>
</file>