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9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009123"/>
              </p:ext>
            </p:extLst>
          </p:nvPr>
        </p:nvGraphicFramePr>
        <p:xfrm>
          <a:off x="340426" y="1203128"/>
          <a:ext cx="4877617" cy="52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wohne in einem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Einfamilienhaus in Endon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live in a detached house in Endon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Haus liegt in einem Dorf auf dem Lande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house lies in a village on the land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Hause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haben wir vier Schlafzimmer und eine Küche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home have we four bedrooms and a kitchen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 mein eigenes Zimmer und es ist ziemlich gross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my own room and it is quite big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gibt ein bequemes Bett und eine rote Lampe im Zimmer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gives (There is) a comfy bed and a red lamp in the room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Normalerweise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stehe ich um sieben Uhr auf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Normally stand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(get) I at seven o‘clock up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wasche mich im Badezimmer, bevor ich zur Schule gehe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wash myself in the bathroom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before I to the school go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zu helfen, räume ich mein Zimmer auf und koche ich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order to help, tidy I my room up and cook I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bekomme zehn Pfund pro Woche von meinen Eltern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pounds per week from my parents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Traumhaus würde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ein enormes Schwimmbad haben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dream house would an enormous pool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AROUND THE HOME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46330"/>
            <a:ext cx="552425" cy="580172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858481"/>
              </p:ext>
            </p:extLst>
          </p:nvPr>
        </p:nvGraphicFramePr>
        <p:xfrm>
          <a:off x="5397515" y="871096"/>
          <a:ext cx="3959398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24">
                  <a:extLst>
                    <a:ext uri="{9D8B030D-6E8A-4147-A177-3AD203B41FA5}">
                      <a16:colId xmlns:a16="http://schemas.microsoft.com/office/drawing/2014/main" val="22974777"/>
                    </a:ext>
                  </a:extLst>
                </a:gridCol>
                <a:gridCol w="3371574">
                  <a:extLst>
                    <a:ext uri="{9D8B030D-6E8A-4147-A177-3AD203B41FA5}">
                      <a16:colId xmlns:a16="http://schemas.microsoft.com/office/drawing/2014/main" val="262259186"/>
                    </a:ext>
                  </a:extLst>
                </a:gridCol>
              </a:tblGrid>
              <a:tr h="316097">
                <a:tc gridSpan="2"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adjective (describing word) comes before a noun (object), then it needs an ending on it.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956817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ein</a:t>
                      </a:r>
                      <a:r>
                        <a:rPr lang="de-DE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klein</a:t>
                      </a:r>
                      <a:r>
                        <a:rPr lang="de-DE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Bruder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230342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Bruder 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hat ein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gross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Nase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137917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Neut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hat ein fleissig</a:t>
                      </a:r>
                      <a:r>
                        <a:rPr lang="de-DE" sz="9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Kaninchen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96932"/>
                  </a:ext>
                </a:extLst>
              </a:tr>
              <a:tr h="194521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nett</a:t>
                      </a:r>
                      <a:r>
                        <a:rPr lang="de-DE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Geschwister.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492379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830783"/>
              </p:ext>
            </p:extLst>
          </p:nvPr>
        </p:nvGraphicFramePr>
        <p:xfrm>
          <a:off x="5404513" y="2265528"/>
          <a:ext cx="3952400" cy="2712720"/>
        </p:xfrm>
        <a:graphic>
          <a:graphicData uri="http://schemas.openxmlformats.org/drawingml/2006/table">
            <a:tbl>
              <a:tblPr/>
              <a:tblGrid>
                <a:gridCol w="655093">
                  <a:extLst>
                    <a:ext uri="{9D8B030D-6E8A-4147-A177-3AD203B41FA5}">
                      <a16:colId xmlns:a16="http://schemas.microsoft.com/office/drawing/2014/main" val="754353099"/>
                    </a:ext>
                  </a:extLst>
                </a:gridCol>
                <a:gridCol w="723331">
                  <a:extLst>
                    <a:ext uri="{9D8B030D-6E8A-4147-A177-3AD203B41FA5}">
                      <a16:colId xmlns:a16="http://schemas.microsoft.com/office/drawing/2014/main" val="2961825603"/>
                    </a:ext>
                  </a:extLst>
                </a:gridCol>
                <a:gridCol w="857992">
                  <a:extLst>
                    <a:ext uri="{9D8B030D-6E8A-4147-A177-3AD203B41FA5}">
                      <a16:colId xmlns:a16="http://schemas.microsoft.com/office/drawing/2014/main" val="2007744133"/>
                    </a:ext>
                  </a:extLst>
                </a:gridCol>
                <a:gridCol w="1715984">
                  <a:extLst>
                    <a:ext uri="{9D8B030D-6E8A-4147-A177-3AD203B41FA5}">
                      <a16:colId xmlns:a16="http://schemas.microsoft.com/office/drawing/2014/main" val="359715738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de-DE" sz="1000" dirty="0" smtClean="0"/>
                        <a:t>PREPOSITIONS tell you where something</a:t>
                      </a:r>
                      <a:r>
                        <a:rPr lang="de-DE" sz="1000" baseline="0" dirty="0" smtClean="0"/>
                        <a:t> is</a:t>
                      </a:r>
                      <a:endParaRPr lang="de-DE" sz="1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000" dirty="0" smtClean="0"/>
                        <a:t>AFTER PREPOSITIONS,</a:t>
                      </a:r>
                      <a:r>
                        <a:rPr lang="de-DE" sz="1000" baseline="0" dirty="0" smtClean="0"/>
                        <a:t> THE WORDS FOR</a:t>
                      </a:r>
                      <a:r>
                        <a:rPr lang="de-DE" sz="1200" b="1" baseline="0" dirty="0" smtClean="0"/>
                        <a:t> THE </a:t>
                      </a:r>
                      <a:r>
                        <a:rPr lang="de-DE" sz="1000" baseline="0" dirty="0" smtClean="0"/>
                        <a:t>AND </a:t>
                      </a:r>
                      <a:r>
                        <a:rPr lang="de-DE" sz="1200" b="1" baseline="0" dirty="0" smtClean="0"/>
                        <a:t>A</a:t>
                      </a:r>
                      <a:r>
                        <a:rPr lang="de-DE" sz="1000" baseline="0" dirty="0" smtClean="0"/>
                        <a:t> CHANGE. This is called the </a:t>
                      </a:r>
                      <a:r>
                        <a:rPr lang="de-DE" sz="1000" b="1" baseline="0" dirty="0" smtClean="0"/>
                        <a:t>DATIVE</a:t>
                      </a:r>
                      <a:endParaRPr lang="de-DE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71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an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On (side of)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000" dirty="0" smtClean="0"/>
                        <a:t>THE (M)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r>
                        <a:rPr lang="de-DE" sz="1050" baseline="0" dirty="0" smtClean="0"/>
                        <a:t>DER     becomes     </a:t>
                      </a:r>
                      <a:r>
                        <a:rPr lang="de-DE" sz="1050" b="1" baseline="0" dirty="0" smtClean="0"/>
                        <a:t>DEM  </a:t>
                      </a:r>
                    </a:p>
                    <a:p>
                      <a:endParaRPr lang="de-DE" sz="1050" baseline="0" dirty="0" smtClean="0"/>
                    </a:p>
                    <a:p>
                      <a:r>
                        <a:rPr lang="de-DE" sz="1050" baseline="0" dirty="0" smtClean="0"/>
                        <a:t>DIE      </a:t>
                      </a:r>
                      <a:r>
                        <a:rPr lang="de-DE" sz="1100" baseline="0" dirty="0" smtClean="0"/>
                        <a:t>becomes     </a:t>
                      </a:r>
                      <a:r>
                        <a:rPr lang="de-DE" sz="1100" b="1" baseline="0" dirty="0" smtClean="0"/>
                        <a:t>DER</a:t>
                      </a:r>
                    </a:p>
                    <a:p>
                      <a:endParaRPr lang="de-DE" sz="1100" baseline="0" dirty="0" smtClean="0"/>
                    </a:p>
                    <a:p>
                      <a:r>
                        <a:rPr lang="de-DE" sz="1100" baseline="0" dirty="0" smtClean="0"/>
                        <a:t>DAS    becomes     </a:t>
                      </a:r>
                      <a:r>
                        <a:rPr lang="de-DE" sz="1100" b="1" baseline="0" dirty="0" smtClean="0"/>
                        <a:t>DEM</a:t>
                      </a:r>
                    </a:p>
                    <a:p>
                      <a:endParaRPr lang="de-DE" sz="1100" baseline="0" dirty="0" smtClean="0"/>
                    </a:p>
                    <a:p>
                      <a:r>
                        <a:rPr lang="de-DE" sz="1100" baseline="0" dirty="0" smtClean="0"/>
                        <a:t>DIE     becomes     </a:t>
                      </a:r>
                      <a:r>
                        <a:rPr lang="de-DE" sz="1100" b="1" baseline="0" dirty="0" smtClean="0"/>
                        <a:t>DEN</a:t>
                      </a:r>
                    </a:p>
                    <a:p>
                      <a:endParaRPr lang="de-DE" sz="1100" baseline="0" dirty="0" smtClean="0"/>
                    </a:p>
                    <a:p>
                      <a:r>
                        <a:rPr lang="de-DE" sz="1100" baseline="0" dirty="0" smtClean="0"/>
                        <a:t>EINEN  becomes    </a:t>
                      </a:r>
                      <a:r>
                        <a:rPr lang="de-DE" sz="1100" b="1" baseline="0" dirty="0" smtClean="0"/>
                        <a:t>EINEM</a:t>
                      </a:r>
                    </a:p>
                    <a:p>
                      <a:endParaRPr lang="de-DE" sz="1100" baseline="0" dirty="0" smtClean="0"/>
                    </a:p>
                    <a:p>
                      <a:r>
                        <a:rPr lang="de-DE" sz="1100" baseline="0" dirty="0" smtClean="0"/>
                        <a:t>EINE    becomes     </a:t>
                      </a:r>
                      <a:r>
                        <a:rPr lang="de-DE" sz="1100" b="1" baseline="0" dirty="0" smtClean="0"/>
                        <a:t>EINER</a:t>
                      </a:r>
                    </a:p>
                    <a:p>
                      <a:endParaRPr lang="de-DE" sz="1100" baseline="0" dirty="0" smtClean="0"/>
                    </a:p>
                    <a:p>
                      <a:r>
                        <a:rPr lang="de-DE" sz="1100" baseline="0" dirty="0" smtClean="0"/>
                        <a:t>EIN      becomes     </a:t>
                      </a:r>
                      <a:r>
                        <a:rPr lang="de-DE" sz="1100" b="1" baseline="0" dirty="0" smtClean="0"/>
                        <a:t>EINEM</a:t>
                      </a:r>
                      <a:endParaRPr lang="de-DE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16682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auf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On (top of)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221339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000" dirty="0" smtClean="0"/>
                        <a:t>THE (F)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296274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gegenüber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Opposite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6009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de-DE" sz="1000" dirty="0" smtClean="0"/>
                        <a:t>THE (NT)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316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hinter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Behind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86815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in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In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876994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000" dirty="0" smtClean="0"/>
                        <a:t>THE (PL)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570984"/>
                  </a:ext>
                </a:extLst>
              </a:tr>
              <a:tr h="15240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neben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Next to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9719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de-DE" sz="1000" dirty="0" smtClean="0"/>
                        <a:t>A (M)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066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über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Above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44783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unter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Under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73133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000" dirty="0" smtClean="0"/>
                        <a:t>A (F)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780398"/>
                  </a:ext>
                </a:extLst>
              </a:tr>
              <a:tr h="121920"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vor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800" dirty="0" smtClean="0"/>
                        <a:t>In front of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8106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000" dirty="0" smtClean="0"/>
                        <a:t>A (NT)</a:t>
                      </a:r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547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zwischen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/>
                        <a:t>between</a:t>
                      </a:r>
                      <a:endParaRPr lang="de-D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20641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04513" y="5090615"/>
            <a:ext cx="412162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b="1" u="sng" dirty="0" smtClean="0"/>
              <a:t>VERB SECOND IDEA</a:t>
            </a:r>
          </a:p>
          <a:p>
            <a:r>
              <a:rPr lang="de-DE" sz="1000" dirty="0" smtClean="0"/>
              <a:t>In German, the verb (doing word) is usually the second idea in the phrase.</a:t>
            </a:r>
          </a:p>
          <a:p>
            <a:r>
              <a:rPr lang="de-DE" sz="1000" dirty="0" smtClean="0"/>
              <a:t>Ich </a:t>
            </a:r>
            <a:r>
              <a:rPr lang="de-DE" sz="1000" b="1" u="sng" dirty="0" smtClean="0"/>
              <a:t>wohne</a:t>
            </a:r>
            <a:r>
              <a:rPr lang="de-DE" sz="1000" dirty="0" smtClean="0"/>
              <a:t> in Endon / Mein Haus </a:t>
            </a:r>
            <a:r>
              <a:rPr lang="de-DE" sz="1000" b="1" u="sng" dirty="0" smtClean="0"/>
              <a:t>ist</a:t>
            </a:r>
            <a:r>
              <a:rPr lang="de-DE" sz="1000" dirty="0" smtClean="0"/>
              <a:t> sehr klein / Ich </a:t>
            </a:r>
            <a:r>
              <a:rPr lang="de-DE" sz="1000" b="1" u="sng" dirty="0" smtClean="0"/>
              <a:t>habe</a:t>
            </a:r>
            <a:r>
              <a:rPr lang="de-DE" sz="1000" dirty="0" smtClean="0"/>
              <a:t> ein Bett.</a:t>
            </a:r>
          </a:p>
          <a:p>
            <a:r>
              <a:rPr lang="de-DE" sz="1000" dirty="0" smtClean="0"/>
              <a:t>If you use a sentence starter, you move the verb, so that it is still 2nd idea.</a:t>
            </a:r>
          </a:p>
          <a:p>
            <a:r>
              <a:rPr lang="de-DE" sz="1000" dirty="0" smtClean="0"/>
              <a:t>Leider </a:t>
            </a:r>
            <a:r>
              <a:rPr lang="de-DE" sz="1000" b="1" u="sng" dirty="0" smtClean="0"/>
              <a:t>wohne</a:t>
            </a:r>
            <a:r>
              <a:rPr lang="de-DE" sz="1000" dirty="0" smtClean="0"/>
              <a:t> ich in Endon (Unfortunately live I in Endon)</a:t>
            </a:r>
          </a:p>
          <a:p>
            <a:r>
              <a:rPr lang="de-DE" sz="1000" dirty="0" smtClean="0"/>
              <a:t>In meinem Zimmer </a:t>
            </a:r>
            <a:r>
              <a:rPr lang="de-DE" sz="1000" b="1" u="sng" dirty="0" smtClean="0"/>
              <a:t>habe</a:t>
            </a:r>
            <a:r>
              <a:rPr lang="de-DE" sz="1000" dirty="0" smtClean="0"/>
              <a:t> ich ein Bett (In my room have I a bed)</a:t>
            </a:r>
          </a:p>
          <a:p>
            <a:r>
              <a:rPr lang="de-DE" sz="1000" i="1" dirty="0" smtClean="0"/>
              <a:t>This is called INVERTING THE VERB</a:t>
            </a:r>
            <a:endParaRPr lang="de-DE" sz="1000" i="1" dirty="0"/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AROUND THE HOME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048211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Bauernhaus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Farmhouse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Bauernhof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Bungalow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Bungalow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Doppelhaus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Semi-detached house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Einfamilienhaus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Detached house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Nachbarhaus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 next door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Reihenhaus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Terraced house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Wohnblock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Block of flats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Flat / appartment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Zweifamilienhaus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 with two flats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Nähe von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Near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 dem 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countryside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den Bergen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mountains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einem Dorf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village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einer Stadt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town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einer Gro</a:t>
                      </a:r>
                      <a:r>
                        <a:rPr lang="el-G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city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Stadtmitte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town centre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Meer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the 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der Küste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coast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 Vorort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suburbs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Stadtrand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edge of town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Einbahnstrasse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One-way street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Gebäude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Hochhaus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High-rise building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717231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Mietswohnung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Rented flat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Eigentumswohnung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 flat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 Blick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a view of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möbliert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Furnished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Sackgasse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Cul-de-sac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Stadtteil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town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Stadtviertel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 of town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Stadtzentrum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Town centre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umgeben von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Surrounded by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 move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umziehen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move house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Abstellraum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Store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Badezimmer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Bathrrom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Balkon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Balcony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Dachboden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Loft / attic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Essecke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Dining area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 / Landing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396730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Garten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Keller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Cellar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Mehrzweckraum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Utility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Schlafzimmer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Toilette (f) / WC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Toilet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Treppe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Stairs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Treppenhaus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staircase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Waschküche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Laundry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Wintergarten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Conservatory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Aussicht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Blume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Etage (f) / Stock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geräumig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Spacious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Leiter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oben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Upstairs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unten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Downstairs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Schlüssel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Zaun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: AROUND THE HOME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146147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Apparat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Badewanne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Bath tub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Besteck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Cutlery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Betttuch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 sheet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Picture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Bücherregal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Bookcase / shelves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Couch (f) / Sofa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Ceiling / duvet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eigen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teilen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 / to share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Erdgeschoss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Ground floor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Etagenbett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Bunkbed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Fenster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Fernseher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TV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Gerät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Geschirr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Crockery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Grill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Grill / BBQ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Hedge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Kleiderschrank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Wardrobe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Kommode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Chest of drawers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Kopfkissen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Pillow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Kühlschrank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Lampe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Lamp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Licht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663885"/>
              </p:ext>
            </p:extLst>
          </p:nvPr>
        </p:nvGraphicFramePr>
        <p:xfrm>
          <a:off x="3126494" y="30480"/>
          <a:ext cx="2636291" cy="6339840"/>
        </p:xfrm>
        <a:graphic>
          <a:graphicData uri="http://schemas.openxmlformats.org/drawingml/2006/table">
            <a:tbl>
              <a:tblPr/>
              <a:tblGrid>
                <a:gridCol w="1223748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Mikrowelle ((f)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Microwave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Möbel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Furniture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Nachttisch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Bedside table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Pflanze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Plakat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Regal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Shelves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Rollladen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Shutters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Schrank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Cupboard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Schreibtisch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Schublade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Sessel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Armchair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Spiegel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Mirror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Spüle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Spülmaschine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Dishwasher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Stereoanlage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Stereo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Stuhl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Tiefkühlschrank (m)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Freezer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Tischtuch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Tablecloth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Vorhänge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Curtains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Wand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Wall (interior)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435362"/>
              </p:ext>
            </p:extLst>
          </p:nvPr>
        </p:nvGraphicFramePr>
        <p:xfrm>
          <a:off x="606419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346541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78545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Waschbecken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 basin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Zentralheizung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 heating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Hause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wache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wake 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stehe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wasche mich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wash myself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dusche mich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shower myself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ziehe mich 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dressed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putze mir die Zähne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clean my teeth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ziehe mich 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changed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entspanne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relax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ziehe mich aus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undressed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gehe ins Bett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go to bed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schlafe 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go to sleep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schlafe aus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</a:t>
                      </a:r>
                      <a:r>
                        <a:rPr lang="de-DE" sz="10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lie in</a:t>
                      </a:r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Hausarbeit (f)</a:t>
                      </a:r>
                      <a:endParaRPr lang="de-DE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housework</a:t>
                      </a:r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Haushalt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aufpassen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 after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babysitten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babysit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decken (Tisch)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set (table)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füttern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1380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help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3459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cook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3918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empty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201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legen / stellen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111861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putzen / reinigen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clean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09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: AROUND THE HOME [3]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925078"/>
              </p:ext>
            </p:extLst>
          </p:nvPr>
        </p:nvGraphicFramePr>
        <p:xfrm>
          <a:off x="229632" y="377549"/>
          <a:ext cx="2825086" cy="43891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spend (give out)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bekommen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receive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Euro(s)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kriegen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machen / tun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4170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Pfund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Pound(s)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Skint / broke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 Woche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week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 Monat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month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enough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Schnäppchen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bargain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sparen auf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save for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Taschengeld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Pocket money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verdienen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earn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Zeitungen austragen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deliver papers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29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7809</TotalTime>
  <Words>1467</Words>
  <Application>Microsoft Office PowerPoint</Application>
  <PresentationFormat>A4 Paper (210x297 mm)</PresentationFormat>
  <Paragraphs>466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73</cp:revision>
  <cp:lastPrinted>2019-06-13T08:55:51Z</cp:lastPrinted>
  <dcterms:created xsi:type="dcterms:W3CDTF">2019-06-13T06:52:07Z</dcterms:created>
  <dcterms:modified xsi:type="dcterms:W3CDTF">2023-10-16T16:55:40Z</dcterms:modified>
</cp:coreProperties>
</file>