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256" r:id="rId2"/>
    <p:sldId id="264" r:id="rId3"/>
    <p:sldId id="271" r:id="rId4"/>
    <p:sldId id="272" r:id="rId5"/>
    <p:sldId id="284" r:id="rId6"/>
    <p:sldId id="257" r:id="rId7"/>
    <p:sldId id="291" r:id="rId8"/>
    <p:sldId id="292" r:id="rId9"/>
    <p:sldId id="273" r:id="rId10"/>
    <p:sldId id="275" r:id="rId11"/>
    <p:sldId id="274" r:id="rId12"/>
    <p:sldId id="276" r:id="rId13"/>
    <p:sldId id="277" r:id="rId14"/>
    <p:sldId id="278" r:id="rId15"/>
    <p:sldId id="279" r:id="rId16"/>
    <p:sldId id="280" r:id="rId17"/>
    <p:sldId id="281" r:id="rId18"/>
    <p:sldId id="282" r:id="rId19"/>
    <p:sldId id="283" r:id="rId20"/>
    <p:sldId id="286" r:id="rId21"/>
    <p:sldId id="290" r:id="rId22"/>
    <p:sldId id="288" r:id="rId23"/>
    <p:sldId id="287" r:id="rId24"/>
    <p:sldId id="289" r:id="rId25"/>
    <p:sldId id="293" r:id="rId26"/>
    <p:sldId id="266" r:id="rId27"/>
    <p:sldId id="261" r:id="rId28"/>
    <p:sldId id="270" r:id="rId29"/>
    <p:sldId id="269" r:id="rId30"/>
    <p:sldId id="262" r:id="rId31"/>
    <p:sldId id="303" r:id="rId32"/>
    <p:sldId id="294" r:id="rId33"/>
    <p:sldId id="299" r:id="rId34"/>
    <p:sldId id="296" r:id="rId35"/>
    <p:sldId id="298" r:id="rId36"/>
    <p:sldId id="300" r:id="rId37"/>
    <p:sldId id="263" r:id="rId38"/>
    <p:sldId id="301" r:id="rId39"/>
    <p:sldId id="265" r:id="rId40"/>
    <p:sldId id="305" r:id="rId41"/>
    <p:sldId id="306" r:id="rId42"/>
    <p:sldId id="307" r:id="rId43"/>
    <p:sldId id="308" r:id="rId44"/>
    <p:sldId id="310" r:id="rId45"/>
    <p:sldId id="313" r:id="rId46"/>
    <p:sldId id="302" r:id="rId47"/>
    <p:sldId id="260" r:id="rId48"/>
    <p:sldId id="258" r:id="rId49"/>
    <p:sldId id="259" r:id="rId50"/>
    <p:sldId id="318" r:id="rId51"/>
    <p:sldId id="316" r:id="rId52"/>
    <p:sldId id="314" r:id="rId53"/>
    <p:sldId id="317" r:id="rId54"/>
    <p:sldId id="315" r:id="rId55"/>
    <p:sldId id="267" r:id="rId56"/>
    <p:sldId id="26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6"/>
    <p:restoredTop sz="96106"/>
  </p:normalViewPr>
  <p:slideViewPr>
    <p:cSldViewPr snapToGrid="0">
      <p:cViewPr>
        <p:scale>
          <a:sx n="113" d="100"/>
          <a:sy n="113" d="100"/>
        </p:scale>
        <p:origin x="1952" y="528"/>
      </p:cViewPr>
      <p:guideLst/>
    </p:cSldViewPr>
  </p:slideViewPr>
  <p:notesTextViewPr>
    <p:cViewPr>
      <p:scale>
        <a:sx n="1" d="1"/>
        <a:sy n="1" d="1"/>
      </p:scale>
      <p:origin x="0" y="0"/>
    </p:cViewPr>
  </p:notesTextViewPr>
  <p:sorterViewPr>
    <p:cViewPr>
      <p:scale>
        <a:sx n="48" d="100"/>
        <a:sy n="4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Main%20Drive/Dropbox/Subs/Exam%20Technique/1-3%20Marks/Hazards%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'Tropical Storms'!$B$1</c:f>
              <c:strCache>
                <c:ptCount val="1"/>
                <c:pt idx="0">
                  <c:v>Number of Deaths</c:v>
                </c:pt>
              </c:strCache>
            </c:strRef>
          </c:tx>
          <c:spPr>
            <a:solidFill>
              <a:schemeClr val="accent1"/>
            </a:solidFill>
            <a:ln>
              <a:noFill/>
            </a:ln>
            <a:effectLst/>
          </c:spPr>
          <c:invertIfNegative val="0"/>
          <c:cat>
            <c:strRef>
              <c:f>'Tropical Storms'!$A$2:$A$8</c:f>
              <c:strCache>
                <c:ptCount val="7"/>
                <c:pt idx="0">
                  <c:v>1970 Bhola cyclone, Bangladesh</c:v>
                </c:pt>
                <c:pt idx="1">
                  <c:v>1975 Typhoon Nina, China</c:v>
                </c:pt>
                <c:pt idx="2">
                  <c:v>2008 Cyclone Nargis, Myanmar</c:v>
                </c:pt>
                <c:pt idx="3">
                  <c:v>1998 Hurricane Mitch, Caribbean</c:v>
                </c:pt>
                <c:pt idx="4">
                  <c:v>2013 Typhoon Haiyan, Philippines</c:v>
                </c:pt>
                <c:pt idx="5">
                  <c:v>1980 Hurricane Allen, Caribbean, Mexico and USA</c:v>
                </c:pt>
                <c:pt idx="6">
                  <c:v>2017 Hurricane Irma, Caribbean and USA</c:v>
                </c:pt>
              </c:strCache>
            </c:strRef>
          </c:cat>
          <c:val>
            <c:numRef>
              <c:f>'Tropical Storms'!$B$2:$B$8</c:f>
              <c:numCache>
                <c:formatCode>General</c:formatCode>
                <c:ptCount val="7"/>
                <c:pt idx="0">
                  <c:v>350000</c:v>
                </c:pt>
                <c:pt idx="1">
                  <c:v>230000</c:v>
                </c:pt>
                <c:pt idx="2">
                  <c:v>138000</c:v>
                </c:pt>
                <c:pt idx="3">
                  <c:v>19300</c:v>
                </c:pt>
                <c:pt idx="4">
                  <c:v>7300</c:v>
                </c:pt>
                <c:pt idx="5">
                  <c:v>260</c:v>
                </c:pt>
                <c:pt idx="6">
                  <c:v>134</c:v>
                </c:pt>
              </c:numCache>
            </c:numRef>
          </c:val>
          <c:extLst>
            <c:ext xmlns:c16="http://schemas.microsoft.com/office/drawing/2014/chart" uri="{C3380CC4-5D6E-409C-BE32-E72D297353CC}">
              <c16:uniqueId val="{00000000-E438-EC49-A7B8-37B5952534C1}"/>
            </c:ext>
          </c:extLst>
        </c:ser>
        <c:dLbls>
          <c:showLegendKey val="0"/>
          <c:showVal val="0"/>
          <c:showCatName val="0"/>
          <c:showSerName val="0"/>
          <c:showPercent val="0"/>
          <c:showBubbleSize val="0"/>
        </c:dLbls>
        <c:gapWidth val="219"/>
        <c:overlap val="-27"/>
        <c:axId val="325914479"/>
        <c:axId val="322277679"/>
      </c:barChart>
      <c:catAx>
        <c:axId val="325914479"/>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Tropical Storm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277679"/>
        <c:crosses val="autoZero"/>
        <c:auto val="1"/>
        <c:lblAlgn val="ctr"/>
        <c:lblOffset val="100"/>
        <c:noMultiLvlLbl val="0"/>
      </c:catAx>
      <c:valAx>
        <c:axId val="32227767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914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B572C-1D1C-A746-8654-B1F3D931B5BC}" type="datetimeFigureOut">
              <a:rPr lang="en-GB" smtClean="0"/>
              <a:t>20/11/2022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03EE1-7D7C-AA4D-86FA-CAEDFF884E61}" type="slidenum">
              <a:rPr lang="en-GB" smtClean="0"/>
              <a:t>‹#›</a:t>
            </a:fld>
            <a:endParaRPr lang="en-GB"/>
          </a:p>
        </p:txBody>
      </p:sp>
    </p:spTree>
    <p:extLst>
      <p:ext uri="{BB962C8B-B14F-4D97-AF65-F5344CB8AC3E}">
        <p14:creationId xmlns:p14="http://schemas.microsoft.com/office/powerpoint/2010/main" val="290277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03EE1-7D7C-AA4D-86FA-CAEDFF884E61}" type="slidenum">
              <a:rPr lang="en-GB" smtClean="0"/>
              <a:t>14</a:t>
            </a:fld>
            <a:endParaRPr lang="en-GB"/>
          </a:p>
        </p:txBody>
      </p:sp>
    </p:spTree>
    <p:extLst>
      <p:ext uri="{BB962C8B-B14F-4D97-AF65-F5344CB8AC3E}">
        <p14:creationId xmlns:p14="http://schemas.microsoft.com/office/powerpoint/2010/main" val="117986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03EE1-7D7C-AA4D-86FA-CAEDFF884E61}" type="slidenum">
              <a:rPr lang="en-GB" smtClean="0"/>
              <a:t>16</a:t>
            </a:fld>
            <a:endParaRPr lang="en-GB"/>
          </a:p>
        </p:txBody>
      </p:sp>
    </p:spTree>
    <p:extLst>
      <p:ext uri="{BB962C8B-B14F-4D97-AF65-F5344CB8AC3E}">
        <p14:creationId xmlns:p14="http://schemas.microsoft.com/office/powerpoint/2010/main" val="358313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03EE1-7D7C-AA4D-86FA-CAEDFF884E61}" type="slidenum">
              <a:rPr lang="en-GB" smtClean="0"/>
              <a:t>18</a:t>
            </a:fld>
            <a:endParaRPr lang="en-GB"/>
          </a:p>
        </p:txBody>
      </p:sp>
    </p:spTree>
    <p:extLst>
      <p:ext uri="{BB962C8B-B14F-4D97-AF65-F5344CB8AC3E}">
        <p14:creationId xmlns:p14="http://schemas.microsoft.com/office/powerpoint/2010/main" val="8357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4E30E2C-4FDA-5743-A863-ADCAE2AD3141}"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109670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E30E2C-4FDA-5743-A863-ADCAE2AD3141}"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8560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E30E2C-4FDA-5743-A863-ADCAE2AD3141}"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409380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E30E2C-4FDA-5743-A863-ADCAE2AD3141}"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29318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E30E2C-4FDA-5743-A863-ADCAE2AD3141}"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59476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4E30E2C-4FDA-5743-A863-ADCAE2AD3141}" type="datetimeFigureOut">
              <a:rPr lang="en-GB" smtClean="0"/>
              <a:t>20/11/2022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46839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E30E2C-4FDA-5743-A863-ADCAE2AD3141}" type="datetimeFigureOut">
              <a:rPr lang="en-GB" smtClean="0"/>
              <a:t>20/11/2022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239287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E30E2C-4FDA-5743-A863-ADCAE2AD3141}" type="datetimeFigureOut">
              <a:rPr lang="en-GB" smtClean="0"/>
              <a:t>20/11/2022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353434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30E2C-4FDA-5743-A863-ADCAE2AD3141}" type="datetimeFigureOut">
              <a:rPr lang="en-GB" smtClean="0"/>
              <a:t>20/11/2022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48658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4E30E2C-4FDA-5743-A863-ADCAE2AD3141}" type="datetimeFigureOut">
              <a:rPr lang="en-GB" smtClean="0"/>
              <a:t>20/11/2022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341127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4E30E2C-4FDA-5743-A863-ADCAE2AD3141}" type="datetimeFigureOut">
              <a:rPr lang="en-GB" smtClean="0"/>
              <a:t>20/11/2022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7EA268-5810-1C4C-81A1-B1F5071493F9}" type="slidenum">
              <a:rPr lang="en-GB" smtClean="0"/>
              <a:t>‹#›</a:t>
            </a:fld>
            <a:endParaRPr lang="en-GB"/>
          </a:p>
        </p:txBody>
      </p:sp>
    </p:spTree>
    <p:extLst>
      <p:ext uri="{BB962C8B-B14F-4D97-AF65-F5344CB8AC3E}">
        <p14:creationId xmlns:p14="http://schemas.microsoft.com/office/powerpoint/2010/main" val="399196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30E2C-4FDA-5743-A863-ADCAE2AD3141}" type="datetimeFigureOut">
              <a:rPr lang="en-GB" smtClean="0"/>
              <a:t>20/11/2022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EA268-5810-1C4C-81A1-B1F5071493F9}" type="slidenum">
              <a:rPr lang="en-GB" smtClean="0"/>
              <a:t>‹#›</a:t>
            </a:fld>
            <a:endParaRPr lang="en-GB"/>
          </a:p>
        </p:txBody>
      </p:sp>
    </p:spTree>
    <p:extLst>
      <p:ext uri="{BB962C8B-B14F-4D97-AF65-F5344CB8AC3E}">
        <p14:creationId xmlns:p14="http://schemas.microsoft.com/office/powerpoint/2010/main" val="4044057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346429" y="207875"/>
            <a:ext cx="5830699" cy="923330"/>
          </a:xfrm>
          <a:prstGeom prst="rect">
            <a:avLst/>
          </a:prstGeom>
        </p:spPr>
        <p:txBody>
          <a:bodyPr wrap="none">
            <a:spAutoFit/>
          </a:bodyPr>
          <a:lstStyle/>
          <a:p>
            <a:r>
              <a:rPr lang="en" sz="5400" b="1" dirty="0">
                <a:ea typeface="Amatic SC"/>
                <a:cs typeface="Amatic SC"/>
                <a:sym typeface="Amatic SC"/>
              </a:rPr>
              <a:t>1-3 Mark Questions</a:t>
            </a:r>
            <a:endParaRPr lang="en-GB" sz="60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2" name="Rectangle 1">
            <a:extLst>
              <a:ext uri="{FF2B5EF4-FFF2-40B4-BE49-F238E27FC236}">
                <a16:creationId xmlns:a16="http://schemas.microsoft.com/office/drawing/2014/main" id="{832216AC-0D38-6A8A-FFE1-547DCDA3E30A}"/>
              </a:ext>
            </a:extLst>
          </p:cNvPr>
          <p:cNvSpPr/>
          <p:nvPr/>
        </p:nvSpPr>
        <p:spPr>
          <a:xfrm>
            <a:off x="346429" y="1890753"/>
            <a:ext cx="2014013" cy="400110"/>
          </a:xfrm>
          <a:prstGeom prst="rect">
            <a:avLst/>
          </a:prstGeom>
        </p:spPr>
        <p:txBody>
          <a:bodyPr wrap="none">
            <a:spAutoFit/>
          </a:bodyPr>
          <a:lstStyle/>
          <a:p>
            <a:r>
              <a:rPr lang="en" sz="2000" b="1" dirty="0">
                <a:ea typeface="Amatic SC"/>
                <a:cs typeface="Amatic SC"/>
                <a:sym typeface="Amatic SC"/>
              </a:rPr>
              <a:t>1 mark questions</a:t>
            </a:r>
            <a:endParaRPr lang="en-GB" sz="4000" b="1" dirty="0"/>
          </a:p>
        </p:txBody>
      </p:sp>
      <p:sp>
        <p:nvSpPr>
          <p:cNvPr id="3" name="Rectangle 2">
            <a:extLst>
              <a:ext uri="{FF2B5EF4-FFF2-40B4-BE49-F238E27FC236}">
                <a16:creationId xmlns:a16="http://schemas.microsoft.com/office/drawing/2014/main" id="{833B8EC9-D6C4-25D2-BD8A-439397C3BA49}"/>
              </a:ext>
            </a:extLst>
          </p:cNvPr>
          <p:cNvSpPr/>
          <p:nvPr/>
        </p:nvSpPr>
        <p:spPr>
          <a:xfrm>
            <a:off x="4769547" y="1890753"/>
            <a:ext cx="2222403" cy="400110"/>
          </a:xfrm>
          <a:prstGeom prst="rect">
            <a:avLst/>
          </a:prstGeom>
        </p:spPr>
        <p:txBody>
          <a:bodyPr wrap="none">
            <a:spAutoFit/>
          </a:bodyPr>
          <a:lstStyle/>
          <a:p>
            <a:r>
              <a:rPr lang="en" sz="2000" b="1" dirty="0">
                <a:ea typeface="Amatic SC"/>
                <a:cs typeface="Amatic SC"/>
                <a:sym typeface="Amatic SC"/>
              </a:rPr>
              <a:t>2-3 mark questions</a:t>
            </a:r>
            <a:endParaRPr lang="en-GB" sz="4000" b="1" dirty="0"/>
          </a:p>
        </p:txBody>
      </p:sp>
      <p:sp>
        <p:nvSpPr>
          <p:cNvPr id="6" name="Rectangle 5">
            <a:extLst>
              <a:ext uri="{FF2B5EF4-FFF2-40B4-BE49-F238E27FC236}">
                <a16:creationId xmlns:a16="http://schemas.microsoft.com/office/drawing/2014/main" id="{735C6424-F21A-0A35-609C-8E015119F0BC}"/>
              </a:ext>
            </a:extLst>
          </p:cNvPr>
          <p:cNvSpPr/>
          <p:nvPr/>
        </p:nvSpPr>
        <p:spPr>
          <a:xfrm>
            <a:off x="376867" y="950137"/>
            <a:ext cx="3125984" cy="584775"/>
          </a:xfrm>
          <a:prstGeom prst="rect">
            <a:avLst/>
          </a:prstGeom>
        </p:spPr>
        <p:txBody>
          <a:bodyPr wrap="none">
            <a:spAutoFit/>
          </a:bodyPr>
          <a:lstStyle/>
          <a:p>
            <a:r>
              <a:rPr lang="en" sz="3200" b="1" dirty="0">
                <a:ea typeface="Amatic SC"/>
                <a:cs typeface="Amatic SC"/>
                <a:sym typeface="Amatic SC"/>
              </a:rPr>
              <a:t>Command Words</a:t>
            </a:r>
            <a:endParaRPr lang="en-GB" sz="5400" b="1" dirty="0"/>
          </a:p>
        </p:txBody>
      </p:sp>
      <p:sp>
        <p:nvSpPr>
          <p:cNvPr id="7" name="Rectangle 6">
            <a:extLst>
              <a:ext uri="{FF2B5EF4-FFF2-40B4-BE49-F238E27FC236}">
                <a16:creationId xmlns:a16="http://schemas.microsoft.com/office/drawing/2014/main" id="{6D5D523D-9BB2-99BE-7283-99613F4A517E}"/>
              </a:ext>
            </a:extLst>
          </p:cNvPr>
          <p:cNvSpPr/>
          <p:nvPr/>
        </p:nvSpPr>
        <p:spPr>
          <a:xfrm>
            <a:off x="322303" y="2277174"/>
            <a:ext cx="1969385" cy="2554545"/>
          </a:xfrm>
          <a:prstGeom prst="rect">
            <a:avLst/>
          </a:prstGeom>
        </p:spPr>
        <p:txBody>
          <a:bodyPr wrap="none">
            <a:spAutoFit/>
          </a:bodyPr>
          <a:lstStyle/>
          <a:p>
            <a:pPr marL="342900" indent="-342900">
              <a:buFont typeface="Arial" panose="020B0604020202020204" pitchFamily="34" charset="0"/>
              <a:buChar char="•"/>
            </a:pPr>
            <a:r>
              <a:rPr lang="en" sz="2000" dirty="0">
                <a:ea typeface="Amatic SC"/>
                <a:cs typeface="Amatic SC"/>
                <a:sym typeface="Amatic SC"/>
              </a:rPr>
              <a:t>Name</a:t>
            </a:r>
          </a:p>
          <a:p>
            <a:pPr marL="342900" indent="-342900">
              <a:buFont typeface="Arial" panose="020B0604020202020204" pitchFamily="34" charset="0"/>
              <a:buChar char="•"/>
            </a:pPr>
            <a:r>
              <a:rPr lang="en" sz="2000" dirty="0">
                <a:cs typeface="Amatic SC"/>
                <a:sym typeface="Amatic SC"/>
              </a:rPr>
              <a:t>Calculate </a:t>
            </a:r>
          </a:p>
          <a:p>
            <a:pPr marL="342900" indent="-342900">
              <a:buFont typeface="Arial" panose="020B0604020202020204" pitchFamily="34" charset="0"/>
              <a:buChar char="•"/>
            </a:pPr>
            <a:r>
              <a:rPr lang="en" sz="2000" dirty="0">
                <a:cs typeface="Amatic SC"/>
                <a:sym typeface="Amatic SC"/>
              </a:rPr>
              <a:t>Suggest one…</a:t>
            </a:r>
          </a:p>
          <a:p>
            <a:pPr marL="342900" indent="-342900">
              <a:buFont typeface="Arial" panose="020B0604020202020204" pitchFamily="34" charset="0"/>
              <a:buChar char="•"/>
            </a:pPr>
            <a:r>
              <a:rPr lang="en" sz="2000" dirty="0">
                <a:cs typeface="Amatic SC"/>
                <a:sym typeface="Amatic SC"/>
              </a:rPr>
              <a:t>State</a:t>
            </a:r>
          </a:p>
          <a:p>
            <a:pPr marL="342900" indent="-342900">
              <a:buFont typeface="Arial" panose="020B0604020202020204" pitchFamily="34" charset="0"/>
              <a:buChar char="•"/>
            </a:pPr>
            <a:r>
              <a:rPr lang="en" sz="2000" dirty="0">
                <a:cs typeface="Amatic SC"/>
                <a:sym typeface="Amatic SC"/>
              </a:rPr>
              <a:t>Give</a:t>
            </a:r>
          </a:p>
          <a:p>
            <a:pPr marL="342900" indent="-342900">
              <a:buFont typeface="Arial" panose="020B0604020202020204" pitchFamily="34" charset="0"/>
              <a:buChar char="•"/>
            </a:pPr>
            <a:r>
              <a:rPr lang="en" sz="2000" dirty="0">
                <a:cs typeface="Amatic SC"/>
                <a:sym typeface="Amatic SC"/>
              </a:rPr>
              <a:t>Identify </a:t>
            </a:r>
          </a:p>
          <a:p>
            <a:pPr marL="342900" indent="-342900">
              <a:buFont typeface="Arial" panose="020B0604020202020204" pitchFamily="34" charset="0"/>
              <a:buChar char="•"/>
            </a:pPr>
            <a:r>
              <a:rPr lang="en" sz="2000" dirty="0">
                <a:cs typeface="Amatic SC"/>
                <a:sym typeface="Amatic SC"/>
              </a:rPr>
              <a:t>Describe </a:t>
            </a:r>
          </a:p>
          <a:p>
            <a:pPr marL="342900" indent="-342900">
              <a:buFont typeface="Arial" panose="020B0604020202020204" pitchFamily="34" charset="0"/>
              <a:buChar char="•"/>
            </a:pPr>
            <a:r>
              <a:rPr lang="en" sz="2000" dirty="0">
                <a:cs typeface="Amatic SC"/>
                <a:sym typeface="Amatic SC"/>
              </a:rPr>
              <a:t>Define</a:t>
            </a:r>
            <a:endParaRPr lang="en-GB" sz="4000" dirty="0"/>
          </a:p>
        </p:txBody>
      </p:sp>
      <p:sp>
        <p:nvSpPr>
          <p:cNvPr id="8" name="Rectangle 7">
            <a:extLst>
              <a:ext uri="{FF2B5EF4-FFF2-40B4-BE49-F238E27FC236}">
                <a16:creationId xmlns:a16="http://schemas.microsoft.com/office/drawing/2014/main" id="{5C3D0835-3195-9CE4-4E3D-A9A58C368FFA}"/>
              </a:ext>
            </a:extLst>
          </p:cNvPr>
          <p:cNvSpPr/>
          <p:nvPr/>
        </p:nvSpPr>
        <p:spPr>
          <a:xfrm>
            <a:off x="4769547" y="2203413"/>
            <a:ext cx="3568990" cy="2862322"/>
          </a:xfrm>
          <a:prstGeom prst="rect">
            <a:avLst/>
          </a:prstGeom>
        </p:spPr>
        <p:txBody>
          <a:bodyPr wrap="none">
            <a:spAutoFit/>
          </a:bodyPr>
          <a:lstStyle/>
          <a:p>
            <a:pPr marL="342900" indent="-342900">
              <a:buFont typeface="Arial" panose="020B0604020202020204" pitchFamily="34" charset="0"/>
              <a:buChar char="•"/>
            </a:pPr>
            <a:r>
              <a:rPr lang="en" sz="2000" dirty="0">
                <a:cs typeface="Amatic SC"/>
                <a:sym typeface="Amatic SC"/>
              </a:rPr>
              <a:t>Describe </a:t>
            </a:r>
          </a:p>
          <a:p>
            <a:pPr marL="342900" indent="-342900">
              <a:buFont typeface="Arial" panose="020B0604020202020204" pitchFamily="34" charset="0"/>
              <a:buChar char="•"/>
            </a:pPr>
            <a:r>
              <a:rPr lang="en" sz="2000" dirty="0">
                <a:cs typeface="Amatic SC"/>
                <a:sym typeface="Amatic SC"/>
              </a:rPr>
              <a:t>Outline</a:t>
            </a:r>
          </a:p>
          <a:p>
            <a:pPr marL="342900" indent="-342900">
              <a:buFont typeface="Arial" panose="020B0604020202020204" pitchFamily="34" charset="0"/>
              <a:buChar char="•"/>
            </a:pPr>
            <a:r>
              <a:rPr lang="en" sz="2000" dirty="0">
                <a:cs typeface="Amatic SC"/>
                <a:sym typeface="Amatic SC"/>
              </a:rPr>
              <a:t>Calculate </a:t>
            </a:r>
          </a:p>
          <a:p>
            <a:pPr marL="342900" indent="-342900">
              <a:buFont typeface="Arial" panose="020B0604020202020204" pitchFamily="34" charset="0"/>
              <a:buChar char="•"/>
            </a:pPr>
            <a:r>
              <a:rPr lang="en" sz="2000" dirty="0">
                <a:cs typeface="Amatic SC"/>
                <a:sym typeface="Amatic SC"/>
              </a:rPr>
              <a:t>Using figure x and you own </a:t>
            </a:r>
            <a:br>
              <a:rPr lang="en" sz="2000" dirty="0">
                <a:cs typeface="Amatic SC"/>
                <a:sym typeface="Amatic SC"/>
              </a:rPr>
            </a:br>
            <a:r>
              <a:rPr lang="en" sz="2000" dirty="0">
                <a:cs typeface="Amatic SC"/>
                <a:sym typeface="Amatic SC"/>
              </a:rPr>
              <a:t>understanding suggest how…</a:t>
            </a:r>
          </a:p>
          <a:p>
            <a:pPr marL="342900" indent="-342900">
              <a:buFont typeface="Arial" panose="020B0604020202020204" pitchFamily="34" charset="0"/>
              <a:buChar char="•"/>
            </a:pPr>
            <a:r>
              <a:rPr lang="en" sz="2000" dirty="0">
                <a:cs typeface="Amatic SC"/>
                <a:sym typeface="Amatic SC"/>
              </a:rPr>
              <a:t>Give two</a:t>
            </a:r>
          </a:p>
          <a:p>
            <a:pPr marL="342900" indent="-342900">
              <a:buFont typeface="Arial" panose="020B0604020202020204" pitchFamily="34" charset="0"/>
              <a:buChar char="•"/>
            </a:pPr>
            <a:r>
              <a:rPr lang="en" sz="2000" dirty="0">
                <a:cs typeface="Amatic SC"/>
                <a:sym typeface="Amatic SC"/>
              </a:rPr>
              <a:t>Suggest</a:t>
            </a:r>
          </a:p>
          <a:p>
            <a:pPr marL="342900" indent="-342900">
              <a:buFont typeface="Arial" panose="020B0604020202020204" pitchFamily="34" charset="0"/>
              <a:buChar char="•"/>
            </a:pPr>
            <a:endParaRPr lang="en-GB" sz="4000" dirty="0"/>
          </a:p>
        </p:txBody>
      </p:sp>
      <p:sp>
        <p:nvSpPr>
          <p:cNvPr id="10" name="Rectangle 9">
            <a:extLst>
              <a:ext uri="{FF2B5EF4-FFF2-40B4-BE49-F238E27FC236}">
                <a16:creationId xmlns:a16="http://schemas.microsoft.com/office/drawing/2014/main" id="{11E5953B-9D78-9E04-476E-655A126D8BEA}"/>
              </a:ext>
            </a:extLst>
          </p:cNvPr>
          <p:cNvSpPr/>
          <p:nvPr/>
        </p:nvSpPr>
        <p:spPr>
          <a:xfrm>
            <a:off x="376867" y="4836415"/>
            <a:ext cx="3267481" cy="1015663"/>
          </a:xfrm>
          <a:prstGeom prst="rect">
            <a:avLst/>
          </a:prstGeom>
        </p:spPr>
        <p:txBody>
          <a:bodyPr wrap="square">
            <a:spAutoFit/>
          </a:bodyPr>
          <a:lstStyle/>
          <a:p>
            <a:r>
              <a:rPr lang="en" sz="2000" b="1" dirty="0">
                <a:ea typeface="Amatic SC"/>
                <a:cs typeface="Amatic SC"/>
                <a:sym typeface="Amatic SC"/>
              </a:rPr>
              <a:t>You will be awarded one </a:t>
            </a:r>
            <a:br>
              <a:rPr lang="en" sz="2000" b="1" dirty="0">
                <a:ea typeface="Amatic SC"/>
                <a:cs typeface="Amatic SC"/>
                <a:sym typeface="Amatic SC"/>
              </a:rPr>
            </a:br>
            <a:r>
              <a:rPr lang="en" sz="2000" b="1" dirty="0">
                <a:ea typeface="Amatic SC"/>
                <a:cs typeface="Amatic SC"/>
                <a:sym typeface="Amatic SC"/>
              </a:rPr>
              <a:t>mark for </a:t>
            </a:r>
            <a:r>
              <a:rPr lang="en-GB" sz="2000" b="1" dirty="0">
                <a:cs typeface="Amatic SC"/>
                <a:sym typeface="Amatic SC"/>
              </a:rPr>
              <a:t>m</a:t>
            </a:r>
            <a:r>
              <a:rPr lang="en" sz="2000" b="1" dirty="0" err="1">
                <a:cs typeface="Amatic SC"/>
                <a:sym typeface="Amatic SC"/>
              </a:rPr>
              <a:t>aking</a:t>
            </a:r>
            <a:r>
              <a:rPr lang="en" sz="2000" b="1" dirty="0">
                <a:cs typeface="Amatic SC"/>
                <a:sym typeface="Amatic SC"/>
              </a:rPr>
              <a:t> one clear </a:t>
            </a:r>
            <a:br>
              <a:rPr lang="en" sz="2000" b="1" dirty="0">
                <a:cs typeface="Amatic SC"/>
                <a:sym typeface="Amatic SC"/>
              </a:rPr>
            </a:br>
            <a:r>
              <a:rPr lang="en" sz="2000" b="1" dirty="0">
                <a:cs typeface="Amatic SC"/>
                <a:sym typeface="Amatic SC"/>
              </a:rPr>
              <a:t>and accurate point . </a:t>
            </a:r>
            <a:endParaRPr lang="en-GB" sz="4000" b="1" dirty="0"/>
          </a:p>
        </p:txBody>
      </p:sp>
      <p:sp>
        <p:nvSpPr>
          <p:cNvPr id="12" name="Rectangle 11">
            <a:extLst>
              <a:ext uri="{FF2B5EF4-FFF2-40B4-BE49-F238E27FC236}">
                <a16:creationId xmlns:a16="http://schemas.microsoft.com/office/drawing/2014/main" id="{2B3B55FB-233C-E409-1926-D4753BC6431D}"/>
              </a:ext>
            </a:extLst>
          </p:cNvPr>
          <p:cNvSpPr/>
          <p:nvPr/>
        </p:nvSpPr>
        <p:spPr>
          <a:xfrm>
            <a:off x="4728750" y="4830817"/>
            <a:ext cx="3267481" cy="1631216"/>
          </a:xfrm>
          <a:prstGeom prst="rect">
            <a:avLst/>
          </a:prstGeom>
        </p:spPr>
        <p:txBody>
          <a:bodyPr wrap="square">
            <a:spAutoFit/>
          </a:bodyPr>
          <a:lstStyle/>
          <a:p>
            <a:r>
              <a:rPr lang="en" sz="2000" b="1" dirty="0">
                <a:ea typeface="Amatic SC"/>
                <a:cs typeface="Amatic SC"/>
                <a:sym typeface="Amatic SC"/>
              </a:rPr>
              <a:t>You will be awarded either two marks for making two points or two marks for making one point that you have developed. </a:t>
            </a:r>
            <a:endParaRPr lang="en-GB" sz="4000" b="1" dirty="0"/>
          </a:p>
        </p:txBody>
      </p:sp>
    </p:spTree>
    <p:extLst>
      <p:ext uri="{BB962C8B-B14F-4D97-AF65-F5344CB8AC3E}">
        <p14:creationId xmlns:p14="http://schemas.microsoft.com/office/powerpoint/2010/main" val="327457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8293937" cy="1323439"/>
          </a:xfrm>
          <a:prstGeom prst="rect">
            <a:avLst/>
          </a:prstGeom>
        </p:spPr>
        <p:txBody>
          <a:bodyPr wrap="none">
            <a:spAutoFit/>
          </a:bodyPr>
          <a:lstStyle/>
          <a:p>
            <a:r>
              <a:rPr lang="en" sz="2000" dirty="0">
                <a:cs typeface="Amatic SC"/>
                <a:sym typeface="Amatic SC"/>
              </a:rPr>
              <a:t>Study figure 2, a map to show Japan’s tectonic setting.  </a:t>
            </a:r>
            <a:r>
              <a:rPr lang="en-GB" sz="2000" dirty="0">
                <a:cs typeface="Amatic SC"/>
                <a:sym typeface="Amatic SC"/>
              </a:rPr>
              <a:t>Suggest one tectonic </a:t>
            </a:r>
            <a:br>
              <a:rPr lang="en-GB" sz="2000" dirty="0">
                <a:cs typeface="Amatic SC"/>
                <a:sym typeface="Amatic SC"/>
              </a:rPr>
            </a:br>
            <a:r>
              <a:rPr lang="en-GB" sz="2000" dirty="0">
                <a:cs typeface="Amatic SC"/>
                <a:sym typeface="Amatic SC"/>
              </a:rPr>
              <a:t>hazard that is likely to occur near the plate margins shown in figure 2. </a:t>
            </a:r>
            <a:r>
              <a:rPr lang="en" sz="2000" dirty="0">
                <a:cs typeface="Amatic SC"/>
                <a:sym typeface="Amatic SC"/>
              </a:rPr>
              <a:t>[1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2</a:t>
            </a:r>
            <a:endParaRPr lang="en" sz="1600" b="1" dirty="0">
              <a:cs typeface="Amatic SC"/>
              <a:sym typeface="Amatic SC"/>
            </a:endParaRPr>
          </a:p>
        </p:txBody>
      </p:sp>
      <p:pic>
        <p:nvPicPr>
          <p:cNvPr id="3" name="Picture 2" descr="Map&#10;&#10;Description automatically generated">
            <a:extLst>
              <a:ext uri="{FF2B5EF4-FFF2-40B4-BE49-F238E27FC236}">
                <a16:creationId xmlns:a16="http://schemas.microsoft.com/office/drawing/2014/main" id="{21A34460-AEA6-EB5E-3869-07A7A093D1AF}"/>
              </a:ext>
            </a:extLst>
          </p:cNvPr>
          <p:cNvPicPr>
            <a:picLocks noChangeAspect="1"/>
          </p:cNvPicPr>
          <p:nvPr/>
        </p:nvPicPr>
        <p:blipFill>
          <a:blip r:embed="rId3"/>
          <a:stretch>
            <a:fillRect/>
          </a:stretch>
        </p:blipFill>
        <p:spPr>
          <a:xfrm>
            <a:off x="2734752" y="2114316"/>
            <a:ext cx="3674493" cy="4004897"/>
          </a:xfrm>
          <a:prstGeom prst="rect">
            <a:avLst/>
          </a:prstGeom>
        </p:spPr>
      </p:pic>
    </p:spTree>
    <p:extLst>
      <p:ext uri="{BB962C8B-B14F-4D97-AF65-F5344CB8AC3E}">
        <p14:creationId xmlns:p14="http://schemas.microsoft.com/office/powerpoint/2010/main" val="2307090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323439"/>
          </a:xfrm>
          <a:prstGeom prst="rect">
            <a:avLst/>
          </a:prstGeom>
        </p:spPr>
        <p:txBody>
          <a:bodyPr wrap="square">
            <a:spAutoFit/>
          </a:bodyPr>
          <a:lstStyle/>
          <a:p>
            <a:r>
              <a:rPr lang="en" sz="2000" dirty="0">
                <a:cs typeface="Amatic SC"/>
                <a:sym typeface="Amatic SC"/>
              </a:rPr>
              <a:t>Study figure 3, a map to show Iceland’s tectonic setting.  </a:t>
            </a:r>
            <a:r>
              <a:rPr lang="en-GB" sz="2000" dirty="0">
                <a:cs typeface="Amatic SC"/>
                <a:sym typeface="Amatic SC"/>
              </a:rPr>
              <a:t>Identify the type of plate margin between the Eurasian and North American plates. </a:t>
            </a:r>
            <a:r>
              <a:rPr lang="en" sz="2000" dirty="0">
                <a:cs typeface="Amatic SC"/>
                <a:sym typeface="Amatic SC"/>
              </a:rPr>
              <a:t>[1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3</a:t>
            </a:r>
            <a:endParaRPr lang="en" sz="1600" b="1" dirty="0">
              <a:cs typeface="Amatic SC"/>
              <a:sym typeface="Amatic SC"/>
            </a:endParaRPr>
          </a:p>
        </p:txBody>
      </p:sp>
      <p:pic>
        <p:nvPicPr>
          <p:cNvPr id="2" name="Picture 1">
            <a:extLst>
              <a:ext uri="{FF2B5EF4-FFF2-40B4-BE49-F238E27FC236}">
                <a16:creationId xmlns:a16="http://schemas.microsoft.com/office/drawing/2014/main" id="{AB37D55C-4B74-0102-20CB-EDF182565567}"/>
              </a:ext>
            </a:extLst>
          </p:cNvPr>
          <p:cNvPicPr>
            <a:picLocks noChangeAspect="1"/>
          </p:cNvPicPr>
          <p:nvPr/>
        </p:nvPicPr>
        <p:blipFill>
          <a:blip r:embed="rId3"/>
          <a:stretch>
            <a:fillRect/>
          </a:stretch>
        </p:blipFill>
        <p:spPr>
          <a:xfrm>
            <a:off x="2469785" y="2114316"/>
            <a:ext cx="4387380" cy="4410937"/>
          </a:xfrm>
          <a:prstGeom prst="rect">
            <a:avLst/>
          </a:prstGeom>
        </p:spPr>
      </p:pic>
    </p:spTree>
    <p:extLst>
      <p:ext uri="{BB962C8B-B14F-4D97-AF65-F5344CB8AC3E}">
        <p14:creationId xmlns:p14="http://schemas.microsoft.com/office/powerpoint/2010/main" val="1466205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631216"/>
          </a:xfrm>
          <a:prstGeom prst="rect">
            <a:avLst/>
          </a:prstGeom>
        </p:spPr>
        <p:txBody>
          <a:bodyPr wrap="square">
            <a:spAutoFit/>
          </a:bodyPr>
          <a:lstStyle/>
          <a:p>
            <a:r>
              <a:rPr lang="en" sz="2000" dirty="0">
                <a:cs typeface="Amatic SC"/>
                <a:sym typeface="Amatic SC"/>
              </a:rPr>
              <a:t>Study figure 4, a map to show the global distribution of active volcanoes in relation to tectonic plates. Give two characteristics of the distribution of volcanoes.                                                                                                         [2 marks]</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4</a:t>
            </a:r>
            <a:endParaRPr lang="en" sz="1600" b="1" dirty="0">
              <a:cs typeface="Amatic SC"/>
              <a:sym typeface="Amatic SC"/>
            </a:endParaRPr>
          </a:p>
        </p:txBody>
      </p:sp>
      <p:pic>
        <p:nvPicPr>
          <p:cNvPr id="3" name="Picture 2">
            <a:extLst>
              <a:ext uri="{FF2B5EF4-FFF2-40B4-BE49-F238E27FC236}">
                <a16:creationId xmlns:a16="http://schemas.microsoft.com/office/drawing/2014/main" id="{1E0D2119-A51D-7B70-FEBB-18D1E8B378AC}"/>
              </a:ext>
            </a:extLst>
          </p:cNvPr>
          <p:cNvPicPr>
            <a:picLocks noChangeAspect="1"/>
          </p:cNvPicPr>
          <p:nvPr/>
        </p:nvPicPr>
        <p:blipFill>
          <a:blip r:embed="rId3"/>
          <a:stretch>
            <a:fillRect/>
          </a:stretch>
        </p:blipFill>
        <p:spPr>
          <a:xfrm>
            <a:off x="1271183" y="2114316"/>
            <a:ext cx="6587078" cy="4140887"/>
          </a:xfrm>
          <a:prstGeom prst="rect">
            <a:avLst/>
          </a:prstGeom>
        </p:spPr>
      </p:pic>
    </p:spTree>
    <p:extLst>
      <p:ext uri="{BB962C8B-B14F-4D97-AF65-F5344CB8AC3E}">
        <p14:creationId xmlns:p14="http://schemas.microsoft.com/office/powerpoint/2010/main" val="3989241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323439"/>
          </a:xfrm>
          <a:prstGeom prst="rect">
            <a:avLst/>
          </a:prstGeom>
        </p:spPr>
        <p:txBody>
          <a:bodyPr wrap="square">
            <a:spAutoFit/>
          </a:bodyPr>
          <a:lstStyle/>
          <a:p>
            <a:r>
              <a:rPr lang="en" sz="2000" dirty="0">
                <a:cs typeface="Amatic SC"/>
                <a:sym typeface="Amatic SC"/>
              </a:rPr>
              <a:t>Study figure 5, a tectonic plate margin. Identify the type of plate margin shown in figure 5.									                    [1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5</a:t>
            </a:r>
            <a:endParaRPr lang="en" sz="1600" b="1" dirty="0">
              <a:cs typeface="Amatic SC"/>
              <a:sym typeface="Amatic SC"/>
            </a:endParaRPr>
          </a:p>
        </p:txBody>
      </p:sp>
      <p:pic>
        <p:nvPicPr>
          <p:cNvPr id="2" name="Picture 1">
            <a:extLst>
              <a:ext uri="{FF2B5EF4-FFF2-40B4-BE49-F238E27FC236}">
                <a16:creationId xmlns:a16="http://schemas.microsoft.com/office/drawing/2014/main" id="{4DD3CF9B-DD53-09EB-11BC-82F5BAD96C58}"/>
              </a:ext>
            </a:extLst>
          </p:cNvPr>
          <p:cNvPicPr>
            <a:picLocks noChangeAspect="1"/>
          </p:cNvPicPr>
          <p:nvPr/>
        </p:nvPicPr>
        <p:blipFill>
          <a:blip r:embed="rId3"/>
          <a:stretch>
            <a:fillRect/>
          </a:stretch>
        </p:blipFill>
        <p:spPr>
          <a:xfrm>
            <a:off x="1565164" y="2283943"/>
            <a:ext cx="6161315" cy="3658565"/>
          </a:xfrm>
          <a:prstGeom prst="rect">
            <a:avLst/>
          </a:prstGeom>
        </p:spPr>
      </p:pic>
      <p:sp>
        <p:nvSpPr>
          <p:cNvPr id="7" name="Rectangle 6">
            <a:extLst>
              <a:ext uri="{FF2B5EF4-FFF2-40B4-BE49-F238E27FC236}">
                <a16:creationId xmlns:a16="http://schemas.microsoft.com/office/drawing/2014/main" id="{087630E4-4B95-8288-F8BF-EC56DC848397}"/>
              </a:ext>
            </a:extLst>
          </p:cNvPr>
          <p:cNvSpPr/>
          <p:nvPr/>
        </p:nvSpPr>
        <p:spPr>
          <a:xfrm>
            <a:off x="1634891" y="2225842"/>
            <a:ext cx="284085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3326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631216"/>
          </a:xfrm>
          <a:prstGeom prst="rect">
            <a:avLst/>
          </a:prstGeom>
        </p:spPr>
        <p:txBody>
          <a:bodyPr wrap="square">
            <a:spAutoFit/>
          </a:bodyPr>
          <a:lstStyle/>
          <a:p>
            <a:r>
              <a:rPr lang="en" sz="2000" dirty="0">
                <a:cs typeface="Amatic SC"/>
                <a:sym typeface="Amatic SC"/>
              </a:rPr>
              <a:t>Study figure 5, a diagram to show the characteristics of a destructive plate margin. Suggest two tectonic hazards that are likely to occur at a destructive plate margin. 												 [2 marks]</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5</a:t>
            </a:r>
            <a:endParaRPr lang="en" sz="1600" b="1" dirty="0">
              <a:cs typeface="Amatic SC"/>
              <a:sym typeface="Amatic SC"/>
            </a:endParaRPr>
          </a:p>
        </p:txBody>
      </p:sp>
      <p:pic>
        <p:nvPicPr>
          <p:cNvPr id="2" name="Picture 1">
            <a:extLst>
              <a:ext uri="{FF2B5EF4-FFF2-40B4-BE49-F238E27FC236}">
                <a16:creationId xmlns:a16="http://schemas.microsoft.com/office/drawing/2014/main" id="{B64B0DB9-837E-5C0B-57F1-FDC5A20B295E}"/>
              </a:ext>
            </a:extLst>
          </p:cNvPr>
          <p:cNvPicPr>
            <a:picLocks noChangeAspect="1"/>
          </p:cNvPicPr>
          <p:nvPr/>
        </p:nvPicPr>
        <p:blipFill>
          <a:blip r:embed="rId4"/>
          <a:stretch>
            <a:fillRect/>
          </a:stretch>
        </p:blipFill>
        <p:spPr>
          <a:xfrm>
            <a:off x="1565164" y="2283943"/>
            <a:ext cx="6161315" cy="3658565"/>
          </a:xfrm>
          <a:prstGeom prst="rect">
            <a:avLst/>
          </a:prstGeom>
        </p:spPr>
      </p:pic>
    </p:spTree>
    <p:extLst>
      <p:ext uri="{BB962C8B-B14F-4D97-AF65-F5344CB8AC3E}">
        <p14:creationId xmlns:p14="http://schemas.microsoft.com/office/powerpoint/2010/main" val="904428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323439"/>
          </a:xfrm>
          <a:prstGeom prst="rect">
            <a:avLst/>
          </a:prstGeom>
        </p:spPr>
        <p:txBody>
          <a:bodyPr wrap="square">
            <a:spAutoFit/>
          </a:bodyPr>
          <a:lstStyle/>
          <a:p>
            <a:r>
              <a:rPr lang="en" sz="2000" dirty="0">
                <a:cs typeface="Amatic SC"/>
                <a:sym typeface="Amatic SC"/>
              </a:rPr>
              <a:t>Study figure 6, a tectonic plate margin. Identify the type of plate margin shown in figure 6.									                    [1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6</a:t>
            </a:r>
            <a:endParaRPr lang="en" sz="1600" b="1" dirty="0">
              <a:cs typeface="Amatic SC"/>
              <a:sym typeface="Amatic SC"/>
            </a:endParaRPr>
          </a:p>
        </p:txBody>
      </p:sp>
      <p:pic>
        <p:nvPicPr>
          <p:cNvPr id="3" name="Picture 2">
            <a:extLst>
              <a:ext uri="{FF2B5EF4-FFF2-40B4-BE49-F238E27FC236}">
                <a16:creationId xmlns:a16="http://schemas.microsoft.com/office/drawing/2014/main" id="{FC26549E-88AA-7CC4-D4C4-7211310CE214}"/>
              </a:ext>
            </a:extLst>
          </p:cNvPr>
          <p:cNvPicPr>
            <a:picLocks noChangeAspect="1"/>
          </p:cNvPicPr>
          <p:nvPr/>
        </p:nvPicPr>
        <p:blipFill>
          <a:blip r:embed="rId3"/>
          <a:stretch>
            <a:fillRect/>
          </a:stretch>
        </p:blipFill>
        <p:spPr>
          <a:xfrm>
            <a:off x="1891091" y="2336462"/>
            <a:ext cx="5252711" cy="3457034"/>
          </a:xfrm>
          <a:prstGeom prst="rect">
            <a:avLst/>
          </a:prstGeom>
        </p:spPr>
      </p:pic>
      <p:sp>
        <p:nvSpPr>
          <p:cNvPr id="7" name="Rectangle 6">
            <a:extLst>
              <a:ext uri="{FF2B5EF4-FFF2-40B4-BE49-F238E27FC236}">
                <a16:creationId xmlns:a16="http://schemas.microsoft.com/office/drawing/2014/main" id="{E85B0AE3-EAE2-AEF9-0C70-9C36BC1C35E4}"/>
              </a:ext>
            </a:extLst>
          </p:cNvPr>
          <p:cNvSpPr/>
          <p:nvPr/>
        </p:nvSpPr>
        <p:spPr>
          <a:xfrm>
            <a:off x="1634891" y="2225842"/>
            <a:ext cx="284085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4061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631216"/>
          </a:xfrm>
          <a:prstGeom prst="rect">
            <a:avLst/>
          </a:prstGeom>
        </p:spPr>
        <p:txBody>
          <a:bodyPr wrap="square">
            <a:spAutoFit/>
          </a:bodyPr>
          <a:lstStyle/>
          <a:p>
            <a:r>
              <a:rPr lang="en" sz="2000" dirty="0">
                <a:cs typeface="Amatic SC"/>
                <a:sym typeface="Amatic SC"/>
              </a:rPr>
              <a:t>Study figure 6, a diagram to show the characteristics of a conservative (passive) plate margin. Suggest one tectonic hazard that are likely to occur at a conservative plate margin. 							                      [1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6</a:t>
            </a:r>
            <a:endParaRPr lang="en" sz="1600" b="1" dirty="0">
              <a:cs typeface="Amatic SC"/>
              <a:sym typeface="Amatic SC"/>
            </a:endParaRPr>
          </a:p>
        </p:txBody>
      </p:sp>
      <p:pic>
        <p:nvPicPr>
          <p:cNvPr id="3" name="Picture 2">
            <a:extLst>
              <a:ext uri="{FF2B5EF4-FFF2-40B4-BE49-F238E27FC236}">
                <a16:creationId xmlns:a16="http://schemas.microsoft.com/office/drawing/2014/main" id="{062528FB-AE49-2C5E-F3BD-482589CAFA97}"/>
              </a:ext>
            </a:extLst>
          </p:cNvPr>
          <p:cNvPicPr>
            <a:picLocks noChangeAspect="1"/>
          </p:cNvPicPr>
          <p:nvPr/>
        </p:nvPicPr>
        <p:blipFill>
          <a:blip r:embed="rId4"/>
          <a:stretch>
            <a:fillRect/>
          </a:stretch>
        </p:blipFill>
        <p:spPr>
          <a:xfrm>
            <a:off x="1891091" y="2336462"/>
            <a:ext cx="5252711" cy="3457034"/>
          </a:xfrm>
          <a:prstGeom prst="rect">
            <a:avLst/>
          </a:prstGeom>
        </p:spPr>
      </p:pic>
    </p:spTree>
    <p:extLst>
      <p:ext uri="{BB962C8B-B14F-4D97-AF65-F5344CB8AC3E}">
        <p14:creationId xmlns:p14="http://schemas.microsoft.com/office/powerpoint/2010/main" val="1167186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323439"/>
          </a:xfrm>
          <a:prstGeom prst="rect">
            <a:avLst/>
          </a:prstGeom>
        </p:spPr>
        <p:txBody>
          <a:bodyPr wrap="square">
            <a:spAutoFit/>
          </a:bodyPr>
          <a:lstStyle/>
          <a:p>
            <a:r>
              <a:rPr lang="en" sz="2000" dirty="0">
                <a:cs typeface="Amatic SC"/>
                <a:sym typeface="Amatic SC"/>
              </a:rPr>
              <a:t>Study figure 7, a tectonic plate margin. Identify the type of plate margin shown in figure 7.									                    [1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7</a:t>
            </a:r>
            <a:endParaRPr lang="en" sz="1600" b="1" dirty="0">
              <a:cs typeface="Amatic SC"/>
              <a:sym typeface="Amatic SC"/>
            </a:endParaRPr>
          </a:p>
        </p:txBody>
      </p:sp>
      <p:pic>
        <p:nvPicPr>
          <p:cNvPr id="3" name="Picture 2">
            <a:extLst>
              <a:ext uri="{FF2B5EF4-FFF2-40B4-BE49-F238E27FC236}">
                <a16:creationId xmlns:a16="http://schemas.microsoft.com/office/drawing/2014/main" id="{5825BD4F-8119-7135-4744-A49D6487D203}"/>
              </a:ext>
            </a:extLst>
          </p:cNvPr>
          <p:cNvPicPr>
            <a:picLocks noChangeAspect="1"/>
          </p:cNvPicPr>
          <p:nvPr/>
        </p:nvPicPr>
        <p:blipFill>
          <a:blip r:embed="rId3"/>
          <a:stretch>
            <a:fillRect/>
          </a:stretch>
        </p:blipFill>
        <p:spPr>
          <a:xfrm>
            <a:off x="1634891" y="2310231"/>
            <a:ext cx="6148785" cy="3651125"/>
          </a:xfrm>
          <a:prstGeom prst="rect">
            <a:avLst/>
          </a:prstGeom>
        </p:spPr>
      </p:pic>
      <p:sp>
        <p:nvSpPr>
          <p:cNvPr id="7" name="Rectangle 6">
            <a:extLst>
              <a:ext uri="{FF2B5EF4-FFF2-40B4-BE49-F238E27FC236}">
                <a16:creationId xmlns:a16="http://schemas.microsoft.com/office/drawing/2014/main" id="{211E32EC-07E9-EB7B-28EF-B4FBA615C9D9}"/>
              </a:ext>
            </a:extLst>
          </p:cNvPr>
          <p:cNvSpPr/>
          <p:nvPr/>
        </p:nvSpPr>
        <p:spPr>
          <a:xfrm>
            <a:off x="1634891" y="2225842"/>
            <a:ext cx="284085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973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986792"/>
            <a:ext cx="8290576" cy="1631216"/>
          </a:xfrm>
          <a:prstGeom prst="rect">
            <a:avLst/>
          </a:prstGeom>
        </p:spPr>
        <p:txBody>
          <a:bodyPr wrap="square">
            <a:spAutoFit/>
          </a:bodyPr>
          <a:lstStyle/>
          <a:p>
            <a:r>
              <a:rPr lang="en" sz="2000" dirty="0">
                <a:cs typeface="Amatic SC"/>
                <a:sym typeface="Amatic SC"/>
              </a:rPr>
              <a:t>Study figure 7, a diagram to show the characteristics of a destructive plate margin. Suggest two tectonic hazards that are likely to occur at a constructive plate margin. 												 [2 marks]</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7</a:t>
            </a:r>
            <a:endParaRPr lang="en" sz="1600" b="1" dirty="0">
              <a:cs typeface="Amatic SC"/>
              <a:sym typeface="Amatic SC"/>
            </a:endParaRPr>
          </a:p>
        </p:txBody>
      </p:sp>
      <p:pic>
        <p:nvPicPr>
          <p:cNvPr id="3" name="Picture 2">
            <a:extLst>
              <a:ext uri="{FF2B5EF4-FFF2-40B4-BE49-F238E27FC236}">
                <a16:creationId xmlns:a16="http://schemas.microsoft.com/office/drawing/2014/main" id="{A3910E0D-6FA8-063D-1626-3B5B11207D89}"/>
              </a:ext>
            </a:extLst>
          </p:cNvPr>
          <p:cNvPicPr>
            <a:picLocks noChangeAspect="1"/>
          </p:cNvPicPr>
          <p:nvPr/>
        </p:nvPicPr>
        <p:blipFill>
          <a:blip r:embed="rId4"/>
          <a:stretch>
            <a:fillRect/>
          </a:stretch>
        </p:blipFill>
        <p:spPr>
          <a:xfrm>
            <a:off x="1634891" y="2310231"/>
            <a:ext cx="6148785" cy="3651125"/>
          </a:xfrm>
          <a:prstGeom prst="rect">
            <a:avLst/>
          </a:prstGeom>
        </p:spPr>
      </p:pic>
    </p:spTree>
    <p:extLst>
      <p:ext uri="{BB962C8B-B14F-4D97-AF65-F5344CB8AC3E}">
        <p14:creationId xmlns:p14="http://schemas.microsoft.com/office/powerpoint/2010/main" val="747182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890536"/>
            <a:ext cx="7828040" cy="1631216"/>
          </a:xfrm>
          <a:prstGeom prst="rect">
            <a:avLst/>
          </a:prstGeom>
        </p:spPr>
        <p:txBody>
          <a:bodyPr wrap="none">
            <a:spAutoFit/>
          </a:bodyPr>
          <a:lstStyle/>
          <a:p>
            <a:r>
              <a:rPr lang="en" sz="2000" dirty="0">
                <a:cs typeface="Amatic SC"/>
                <a:sym typeface="Amatic SC"/>
              </a:rPr>
              <a:t>Study figure 8, a world map showing </a:t>
            </a:r>
            <a:r>
              <a:rPr lang="en-GB" sz="2000" dirty="0">
                <a:cs typeface="Amatic SC"/>
                <a:sym typeface="Amatic SC"/>
              </a:rPr>
              <a:t>tectonic </a:t>
            </a:r>
            <a:r>
              <a:rPr lang="en" sz="2000" dirty="0">
                <a:cs typeface="Amatic SC"/>
                <a:sym typeface="Amatic SC"/>
              </a:rPr>
              <a:t>plates and their direction of </a:t>
            </a:r>
            <a:br>
              <a:rPr lang="en" sz="2000" dirty="0">
                <a:cs typeface="Amatic SC"/>
                <a:sym typeface="Amatic SC"/>
              </a:rPr>
            </a:br>
            <a:r>
              <a:rPr lang="en" sz="2000" dirty="0">
                <a:cs typeface="Amatic SC"/>
                <a:sym typeface="Amatic SC"/>
              </a:rPr>
              <a:t>movement. With the help of figure 8, suggest one reason why Japan </a:t>
            </a:r>
            <a:br>
              <a:rPr lang="en" sz="2000" dirty="0">
                <a:cs typeface="Amatic SC"/>
                <a:sym typeface="Amatic SC"/>
              </a:rPr>
            </a:br>
            <a:r>
              <a:rPr lang="en" sz="2000" dirty="0">
                <a:cs typeface="Amatic SC"/>
                <a:sym typeface="Amatic SC"/>
              </a:rPr>
              <a:t>experiences more earthquakes that the UK. [2 mark]</a:t>
            </a:r>
          </a:p>
          <a:p>
            <a:pPr marL="342900" indent="-342900">
              <a:buFont typeface="Arial" panose="020B0604020202020204" pitchFamily="34" charset="0"/>
              <a:buChar char="•"/>
            </a:pPr>
            <a:endParaRPr lang="en-GB" sz="4000" dirty="0"/>
          </a:p>
        </p:txBody>
      </p:sp>
      <p:pic>
        <p:nvPicPr>
          <p:cNvPr id="13" name="Picture 12" descr="Map&#10;&#10;Description automatically generated">
            <a:extLst>
              <a:ext uri="{FF2B5EF4-FFF2-40B4-BE49-F238E27FC236}">
                <a16:creationId xmlns:a16="http://schemas.microsoft.com/office/drawing/2014/main" id="{55644292-0935-7527-D04F-0B0AEA5D9D17}"/>
              </a:ext>
            </a:extLst>
          </p:cNvPr>
          <p:cNvPicPr>
            <a:picLocks noChangeAspect="1"/>
          </p:cNvPicPr>
          <p:nvPr/>
        </p:nvPicPr>
        <p:blipFill rotWithShape="1">
          <a:blip r:embed="rId3"/>
          <a:srcRect t="11751"/>
          <a:stretch/>
        </p:blipFill>
        <p:spPr>
          <a:xfrm>
            <a:off x="498312" y="2080591"/>
            <a:ext cx="8327636" cy="4125198"/>
          </a:xfrm>
          <a:prstGeom prst="rect">
            <a:avLst/>
          </a:prstGeom>
        </p:spPr>
      </p:pic>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8</a:t>
            </a:r>
            <a:endParaRPr lang="en" sz="1600" b="1" dirty="0">
              <a:cs typeface="Amatic SC"/>
              <a:sym typeface="Amatic SC"/>
            </a:endParaRPr>
          </a:p>
        </p:txBody>
      </p:sp>
      <p:sp>
        <p:nvSpPr>
          <p:cNvPr id="2" name="TextBox 1">
            <a:extLst>
              <a:ext uri="{FF2B5EF4-FFF2-40B4-BE49-F238E27FC236}">
                <a16:creationId xmlns:a16="http://schemas.microsoft.com/office/drawing/2014/main" id="{D5FDA119-68A0-35C8-6B96-B281F619E9CF}"/>
              </a:ext>
            </a:extLst>
          </p:cNvPr>
          <p:cNvSpPr txBox="1"/>
          <p:nvPr/>
        </p:nvSpPr>
        <p:spPr>
          <a:xfrm>
            <a:off x="4451684" y="2443209"/>
            <a:ext cx="587427" cy="369332"/>
          </a:xfrm>
          <a:prstGeom prst="rect">
            <a:avLst/>
          </a:prstGeom>
          <a:noFill/>
        </p:spPr>
        <p:txBody>
          <a:bodyPr wrap="square" rtlCol="0">
            <a:spAutoFit/>
          </a:bodyPr>
          <a:lstStyle/>
          <a:p>
            <a:r>
              <a:rPr lang="en-GB" dirty="0"/>
              <a:t>UK</a:t>
            </a:r>
          </a:p>
        </p:txBody>
      </p:sp>
      <p:sp>
        <p:nvSpPr>
          <p:cNvPr id="3" name="TextBox 2">
            <a:extLst>
              <a:ext uri="{FF2B5EF4-FFF2-40B4-BE49-F238E27FC236}">
                <a16:creationId xmlns:a16="http://schemas.microsoft.com/office/drawing/2014/main" id="{5F7E22CC-4FCF-1C48-0C7F-56EA52C74F3F}"/>
              </a:ext>
            </a:extLst>
          </p:cNvPr>
          <p:cNvSpPr txBox="1"/>
          <p:nvPr/>
        </p:nvSpPr>
        <p:spPr>
          <a:xfrm>
            <a:off x="7206916" y="2914991"/>
            <a:ext cx="848111" cy="369332"/>
          </a:xfrm>
          <a:prstGeom prst="rect">
            <a:avLst/>
          </a:prstGeom>
          <a:noFill/>
        </p:spPr>
        <p:txBody>
          <a:bodyPr wrap="square" rtlCol="0">
            <a:spAutoFit/>
          </a:bodyPr>
          <a:lstStyle/>
          <a:p>
            <a:r>
              <a:rPr lang="en-GB" dirty="0"/>
              <a:t>Japan</a:t>
            </a:r>
          </a:p>
        </p:txBody>
      </p:sp>
      <p:cxnSp>
        <p:nvCxnSpPr>
          <p:cNvPr id="10" name="Straight Connector 9">
            <a:extLst>
              <a:ext uri="{FF2B5EF4-FFF2-40B4-BE49-F238E27FC236}">
                <a16:creationId xmlns:a16="http://schemas.microsoft.com/office/drawing/2014/main" id="{71025734-0A8A-B411-54A9-4EC11E81AA46}"/>
              </a:ext>
            </a:extLst>
          </p:cNvPr>
          <p:cNvCxnSpPr/>
          <p:nvPr/>
        </p:nvCxnSpPr>
        <p:spPr>
          <a:xfrm flipV="1">
            <a:off x="4571999" y="2719829"/>
            <a:ext cx="70338" cy="1256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AC3E4D3-65B0-8AD6-FC0C-B61E21342396}"/>
              </a:ext>
            </a:extLst>
          </p:cNvPr>
          <p:cNvCxnSpPr>
            <a:cxnSpLocks/>
          </p:cNvCxnSpPr>
          <p:nvPr/>
        </p:nvCxnSpPr>
        <p:spPr>
          <a:xfrm flipH="1" flipV="1">
            <a:off x="7630971" y="3205983"/>
            <a:ext cx="136405" cy="7834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2451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346429" y="207875"/>
            <a:ext cx="5830699" cy="923330"/>
          </a:xfrm>
          <a:prstGeom prst="rect">
            <a:avLst/>
          </a:prstGeom>
        </p:spPr>
        <p:txBody>
          <a:bodyPr wrap="none">
            <a:spAutoFit/>
          </a:bodyPr>
          <a:lstStyle/>
          <a:p>
            <a:r>
              <a:rPr lang="en" sz="5400" b="1" dirty="0">
                <a:ea typeface="Amatic SC"/>
                <a:cs typeface="Amatic SC"/>
                <a:sym typeface="Amatic SC"/>
              </a:rPr>
              <a:t>1-3 Mark Questions</a:t>
            </a:r>
            <a:endParaRPr lang="en-GB" sz="60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1418910" y="1300832"/>
            <a:ext cx="6390725" cy="2215991"/>
          </a:xfrm>
          <a:prstGeom prst="rect">
            <a:avLst/>
          </a:prstGeom>
        </p:spPr>
        <p:txBody>
          <a:bodyPr wrap="none">
            <a:spAutoFit/>
          </a:bodyPr>
          <a:lstStyle/>
          <a:p>
            <a:pPr algn="ctr"/>
            <a:r>
              <a:rPr lang="en" sz="13800" b="1" dirty="0">
                <a:ea typeface="Amatic SC"/>
                <a:cs typeface="Amatic SC"/>
                <a:sym typeface="Amatic SC"/>
              </a:rPr>
              <a:t> Hazards</a:t>
            </a:r>
            <a:endParaRPr lang="en-GB" sz="34400" b="1" dirty="0"/>
          </a:p>
        </p:txBody>
      </p:sp>
    </p:spTree>
    <p:extLst>
      <p:ext uri="{BB962C8B-B14F-4D97-AF65-F5344CB8AC3E}">
        <p14:creationId xmlns:p14="http://schemas.microsoft.com/office/powerpoint/2010/main" val="331364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1258836"/>
            <a:ext cx="7877093" cy="1015663"/>
          </a:xfrm>
          <a:prstGeom prst="rect">
            <a:avLst/>
          </a:prstGeom>
        </p:spPr>
        <p:txBody>
          <a:bodyPr wrap="none">
            <a:spAutoFit/>
          </a:bodyPr>
          <a:lstStyle/>
          <a:p>
            <a:r>
              <a:rPr lang="en" sz="2000" dirty="0">
                <a:cs typeface="Amatic SC"/>
                <a:sym typeface="Amatic SC"/>
              </a:rPr>
              <a:t>Study figure </a:t>
            </a:r>
            <a:r>
              <a:rPr lang="en-GB" sz="2000" dirty="0">
                <a:cs typeface="Amatic SC"/>
                <a:sym typeface="Amatic SC"/>
              </a:rPr>
              <a:t>9, a table showing the five deadliest earthquakes since 1920. </a:t>
            </a:r>
            <a:endParaRPr lang="en" sz="2000" dirty="0">
              <a:cs typeface="Amatic SC"/>
              <a:sym typeface="Amatic SC"/>
            </a:endParaRP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9</a:t>
            </a:r>
            <a:endParaRPr lang="en" sz="1600" b="1" dirty="0">
              <a:cs typeface="Amatic SC"/>
              <a:sym typeface="Amatic SC"/>
            </a:endParaRPr>
          </a:p>
        </p:txBody>
      </p:sp>
      <p:graphicFrame>
        <p:nvGraphicFramePr>
          <p:cNvPr id="7" name="Table 6">
            <a:extLst>
              <a:ext uri="{FF2B5EF4-FFF2-40B4-BE49-F238E27FC236}">
                <a16:creationId xmlns:a16="http://schemas.microsoft.com/office/drawing/2014/main" id="{4E16D774-FE12-9189-5918-1E4508F87778}"/>
              </a:ext>
            </a:extLst>
          </p:cNvPr>
          <p:cNvGraphicFramePr>
            <a:graphicFrameLocks noGrp="1"/>
          </p:cNvGraphicFramePr>
          <p:nvPr>
            <p:extLst>
              <p:ext uri="{D42A27DB-BD31-4B8C-83A1-F6EECF244321}">
                <p14:modId xmlns:p14="http://schemas.microsoft.com/office/powerpoint/2010/main" val="1020535117"/>
              </p:ext>
            </p:extLst>
          </p:nvPr>
        </p:nvGraphicFramePr>
        <p:xfrm>
          <a:off x="2009774" y="2299438"/>
          <a:ext cx="5124451" cy="1659253"/>
        </p:xfrm>
        <a:graphic>
          <a:graphicData uri="http://schemas.openxmlformats.org/drawingml/2006/table">
            <a:tbl>
              <a:tblPr>
                <a:tableStyleId>{5C22544A-7EE6-4342-B048-85BDC9FD1C3A}</a:tableStyleId>
              </a:tblPr>
              <a:tblGrid>
                <a:gridCol w="1589580">
                  <a:extLst>
                    <a:ext uri="{9D8B030D-6E8A-4147-A177-3AD203B41FA5}">
                      <a16:colId xmlns:a16="http://schemas.microsoft.com/office/drawing/2014/main" val="3361919640"/>
                    </a:ext>
                  </a:extLst>
                </a:gridCol>
                <a:gridCol w="967087">
                  <a:extLst>
                    <a:ext uri="{9D8B030D-6E8A-4147-A177-3AD203B41FA5}">
                      <a16:colId xmlns:a16="http://schemas.microsoft.com/office/drawing/2014/main" val="3937905463"/>
                    </a:ext>
                  </a:extLst>
                </a:gridCol>
                <a:gridCol w="1600697">
                  <a:extLst>
                    <a:ext uri="{9D8B030D-6E8A-4147-A177-3AD203B41FA5}">
                      <a16:colId xmlns:a16="http://schemas.microsoft.com/office/drawing/2014/main" val="192922127"/>
                    </a:ext>
                  </a:extLst>
                </a:gridCol>
                <a:gridCol w="967087">
                  <a:extLst>
                    <a:ext uri="{9D8B030D-6E8A-4147-A177-3AD203B41FA5}">
                      <a16:colId xmlns:a16="http://schemas.microsoft.com/office/drawing/2014/main" val="1134295183"/>
                    </a:ext>
                  </a:extLst>
                </a:gridCol>
              </a:tblGrid>
              <a:tr h="321943">
                <a:tc>
                  <a:txBody>
                    <a:bodyPr/>
                    <a:lstStyle/>
                    <a:p>
                      <a:pPr algn="ctr" fontAlgn="b"/>
                      <a:r>
                        <a:rPr lang="en-GB" sz="1400" b="1" u="none" strike="noStrike">
                          <a:effectLst/>
                        </a:rPr>
                        <a:t>Location</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a:effectLst/>
                        </a:rPr>
                        <a:t>Year</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a:effectLst/>
                        </a:rPr>
                        <a:t>Estimated death toll</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Magnitude</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268232"/>
                  </a:ext>
                </a:extLst>
              </a:tr>
              <a:tr h="215366">
                <a:tc>
                  <a:txBody>
                    <a:bodyPr/>
                    <a:lstStyle/>
                    <a:p>
                      <a:pPr algn="ctr" fontAlgn="b"/>
                      <a:r>
                        <a:rPr lang="en-GB" sz="1400" u="none" strike="noStrike">
                          <a:effectLst/>
                        </a:rPr>
                        <a:t>Port-au-Prince, Haiti</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2010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316,000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7434"/>
                  </a:ext>
                </a:extLst>
              </a:tr>
              <a:tr h="215366">
                <a:tc>
                  <a:txBody>
                    <a:bodyPr/>
                    <a:lstStyle/>
                    <a:p>
                      <a:pPr algn="ctr" fontAlgn="b"/>
                      <a:r>
                        <a:rPr lang="en-GB" sz="1400" u="none" strike="noStrike" dirty="0">
                          <a:effectLst/>
                        </a:rPr>
                        <a:t>Tangshan, China</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1976</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242,769</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7.5</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217100"/>
                  </a:ext>
                </a:extLst>
              </a:tr>
              <a:tr h="215366">
                <a:tc>
                  <a:txBody>
                    <a:bodyPr/>
                    <a:lstStyle/>
                    <a:p>
                      <a:pPr algn="ctr" fontAlgn="b"/>
                      <a:r>
                        <a:rPr lang="en-GB" sz="1400" u="none" strike="noStrike">
                          <a:effectLst/>
                        </a:rPr>
                        <a:t>Sumatra, Indonesia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2004</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227,899</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9.1</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892963"/>
                  </a:ext>
                </a:extLst>
              </a:tr>
              <a:tr h="215366">
                <a:tc>
                  <a:txBody>
                    <a:bodyPr/>
                    <a:lstStyle/>
                    <a:p>
                      <a:pPr algn="ctr" fontAlgn="b"/>
                      <a:r>
                        <a:rPr lang="en-GB" sz="1400" u="none" strike="noStrike">
                          <a:effectLst/>
                        </a:rPr>
                        <a:t>Gansu, China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1920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200,000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8.3</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047888"/>
                  </a:ext>
                </a:extLst>
              </a:tr>
              <a:tr h="215366">
                <a:tc>
                  <a:txBody>
                    <a:bodyPr/>
                    <a:lstStyle/>
                    <a:p>
                      <a:pPr algn="ctr" fontAlgn="b"/>
                      <a:r>
                        <a:rPr lang="en-GB" sz="1400" u="none" strike="noStrike">
                          <a:effectLst/>
                        </a:rPr>
                        <a:t>Tokyo, Japan</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1923</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142,807</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7.9</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301296"/>
                  </a:ext>
                </a:extLst>
              </a:tr>
              <a:tr h="215366">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1,129,475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81039"/>
                  </a:ext>
                </a:extLst>
              </a:tr>
            </a:tbl>
          </a:graphicData>
        </a:graphic>
      </p:graphicFrame>
      <p:sp>
        <p:nvSpPr>
          <p:cNvPr id="11" name="Rectangle 10">
            <a:extLst>
              <a:ext uri="{FF2B5EF4-FFF2-40B4-BE49-F238E27FC236}">
                <a16:creationId xmlns:a16="http://schemas.microsoft.com/office/drawing/2014/main" id="{33385D27-183D-F8CA-7879-BE49D1D05AC8}"/>
              </a:ext>
            </a:extLst>
          </p:cNvPr>
          <p:cNvSpPr/>
          <p:nvPr/>
        </p:nvSpPr>
        <p:spPr>
          <a:xfrm>
            <a:off x="420634" y="4159544"/>
            <a:ext cx="8376937" cy="3170099"/>
          </a:xfrm>
          <a:prstGeom prst="rect">
            <a:avLst/>
          </a:prstGeom>
        </p:spPr>
        <p:txBody>
          <a:bodyPr wrap="square">
            <a:spAutoFit/>
          </a:bodyPr>
          <a:lstStyle/>
          <a:p>
            <a:r>
              <a:rPr lang="en-GB" sz="2000" dirty="0">
                <a:cs typeface="Amatic SC"/>
                <a:sym typeface="Amatic SC"/>
              </a:rPr>
              <a:t>The total number of deaths caused by the five deadliest earthquakes since 1920 is 1,129,475. </a:t>
            </a:r>
          </a:p>
          <a:p>
            <a:endParaRPr lang="en-GB" sz="2000" dirty="0">
              <a:cs typeface="Amatic SC"/>
              <a:sym typeface="Amatic SC"/>
            </a:endParaRPr>
          </a:p>
          <a:p>
            <a:r>
              <a:rPr lang="en-GB" sz="2000" dirty="0">
                <a:cs typeface="Amatic SC"/>
                <a:sym typeface="Amatic SC"/>
              </a:rPr>
              <a:t>What percentage of the total number of deaths occurred in Port-au-Prince, Haiti? Give your answer to the nearest whole percentage. Show your working out. </a:t>
            </a:r>
          </a:p>
          <a:p>
            <a:endParaRPr lang="en-GB" sz="2000" dirty="0">
              <a:cs typeface="Amatic SC"/>
              <a:sym typeface="Amatic SC"/>
            </a:endParaRPr>
          </a:p>
          <a:p>
            <a:pPr algn="r"/>
            <a:r>
              <a:rPr lang="en-GB" sz="2000" dirty="0">
                <a:cs typeface="Amatic SC"/>
                <a:sym typeface="Amatic SC"/>
              </a:rPr>
              <a:t>[2 marks]</a:t>
            </a:r>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33433397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1258836"/>
            <a:ext cx="7877093" cy="1015663"/>
          </a:xfrm>
          <a:prstGeom prst="rect">
            <a:avLst/>
          </a:prstGeom>
        </p:spPr>
        <p:txBody>
          <a:bodyPr wrap="none">
            <a:spAutoFit/>
          </a:bodyPr>
          <a:lstStyle/>
          <a:p>
            <a:r>
              <a:rPr lang="en" sz="2000" dirty="0">
                <a:cs typeface="Amatic SC"/>
                <a:sym typeface="Amatic SC"/>
              </a:rPr>
              <a:t>Study figure </a:t>
            </a:r>
            <a:r>
              <a:rPr lang="en-GB" sz="2000" dirty="0">
                <a:cs typeface="Amatic SC"/>
                <a:sym typeface="Amatic SC"/>
              </a:rPr>
              <a:t>9, a table showing the five deadliest earthquakes since 1920. </a:t>
            </a:r>
            <a:endParaRPr lang="en" sz="2000" dirty="0">
              <a:cs typeface="Amatic SC"/>
              <a:sym typeface="Amatic SC"/>
            </a:endParaRP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9</a:t>
            </a:r>
            <a:endParaRPr lang="en" sz="1600" b="1" dirty="0">
              <a:cs typeface="Amatic SC"/>
              <a:sym typeface="Amatic SC"/>
            </a:endParaRPr>
          </a:p>
        </p:txBody>
      </p:sp>
      <p:graphicFrame>
        <p:nvGraphicFramePr>
          <p:cNvPr id="7" name="Table 6">
            <a:extLst>
              <a:ext uri="{FF2B5EF4-FFF2-40B4-BE49-F238E27FC236}">
                <a16:creationId xmlns:a16="http://schemas.microsoft.com/office/drawing/2014/main" id="{4E16D774-FE12-9189-5918-1E4508F87778}"/>
              </a:ext>
            </a:extLst>
          </p:cNvPr>
          <p:cNvGraphicFramePr>
            <a:graphicFrameLocks noGrp="1"/>
          </p:cNvGraphicFramePr>
          <p:nvPr/>
        </p:nvGraphicFramePr>
        <p:xfrm>
          <a:off x="2009774" y="2299438"/>
          <a:ext cx="5124451" cy="1659253"/>
        </p:xfrm>
        <a:graphic>
          <a:graphicData uri="http://schemas.openxmlformats.org/drawingml/2006/table">
            <a:tbl>
              <a:tblPr>
                <a:tableStyleId>{5C22544A-7EE6-4342-B048-85BDC9FD1C3A}</a:tableStyleId>
              </a:tblPr>
              <a:tblGrid>
                <a:gridCol w="1589580">
                  <a:extLst>
                    <a:ext uri="{9D8B030D-6E8A-4147-A177-3AD203B41FA5}">
                      <a16:colId xmlns:a16="http://schemas.microsoft.com/office/drawing/2014/main" val="3361919640"/>
                    </a:ext>
                  </a:extLst>
                </a:gridCol>
                <a:gridCol w="967087">
                  <a:extLst>
                    <a:ext uri="{9D8B030D-6E8A-4147-A177-3AD203B41FA5}">
                      <a16:colId xmlns:a16="http://schemas.microsoft.com/office/drawing/2014/main" val="3937905463"/>
                    </a:ext>
                  </a:extLst>
                </a:gridCol>
                <a:gridCol w="1600697">
                  <a:extLst>
                    <a:ext uri="{9D8B030D-6E8A-4147-A177-3AD203B41FA5}">
                      <a16:colId xmlns:a16="http://schemas.microsoft.com/office/drawing/2014/main" val="192922127"/>
                    </a:ext>
                  </a:extLst>
                </a:gridCol>
                <a:gridCol w="967087">
                  <a:extLst>
                    <a:ext uri="{9D8B030D-6E8A-4147-A177-3AD203B41FA5}">
                      <a16:colId xmlns:a16="http://schemas.microsoft.com/office/drawing/2014/main" val="1134295183"/>
                    </a:ext>
                  </a:extLst>
                </a:gridCol>
              </a:tblGrid>
              <a:tr h="321943">
                <a:tc>
                  <a:txBody>
                    <a:bodyPr/>
                    <a:lstStyle/>
                    <a:p>
                      <a:pPr algn="ctr" fontAlgn="b"/>
                      <a:r>
                        <a:rPr lang="en-GB" sz="1400" b="1" u="none" strike="noStrike">
                          <a:effectLst/>
                        </a:rPr>
                        <a:t>Location</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a:effectLst/>
                        </a:rPr>
                        <a:t>Year</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a:effectLst/>
                        </a:rPr>
                        <a:t>Estimated death toll</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Magnitude</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268232"/>
                  </a:ext>
                </a:extLst>
              </a:tr>
              <a:tr h="215366">
                <a:tc>
                  <a:txBody>
                    <a:bodyPr/>
                    <a:lstStyle/>
                    <a:p>
                      <a:pPr algn="ctr" fontAlgn="b"/>
                      <a:r>
                        <a:rPr lang="en-GB" sz="1400" u="none" strike="noStrike">
                          <a:effectLst/>
                        </a:rPr>
                        <a:t>Port-au-Prince, Haiti</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2010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316,000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7434"/>
                  </a:ext>
                </a:extLst>
              </a:tr>
              <a:tr h="215366">
                <a:tc>
                  <a:txBody>
                    <a:bodyPr/>
                    <a:lstStyle/>
                    <a:p>
                      <a:pPr algn="ctr" fontAlgn="b"/>
                      <a:r>
                        <a:rPr lang="en-GB" sz="1400" u="none" strike="noStrike">
                          <a:effectLst/>
                        </a:rPr>
                        <a:t>Tangshan, China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1976</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242,769</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7.5</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217100"/>
                  </a:ext>
                </a:extLst>
              </a:tr>
              <a:tr h="215366">
                <a:tc>
                  <a:txBody>
                    <a:bodyPr/>
                    <a:lstStyle/>
                    <a:p>
                      <a:pPr algn="ctr" fontAlgn="b"/>
                      <a:r>
                        <a:rPr lang="en-GB" sz="1400" u="none" strike="noStrike">
                          <a:effectLst/>
                        </a:rPr>
                        <a:t>Sumatra, Indonesia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2004</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227,899</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9.1</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892963"/>
                  </a:ext>
                </a:extLst>
              </a:tr>
              <a:tr h="215366">
                <a:tc>
                  <a:txBody>
                    <a:bodyPr/>
                    <a:lstStyle/>
                    <a:p>
                      <a:pPr algn="ctr" fontAlgn="b"/>
                      <a:r>
                        <a:rPr lang="en-GB" sz="1400" u="none" strike="noStrike">
                          <a:effectLst/>
                        </a:rPr>
                        <a:t>Gansu, China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1920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200,000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8.3</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047888"/>
                  </a:ext>
                </a:extLst>
              </a:tr>
              <a:tr h="215366">
                <a:tc>
                  <a:txBody>
                    <a:bodyPr/>
                    <a:lstStyle/>
                    <a:p>
                      <a:pPr algn="ctr" fontAlgn="b"/>
                      <a:r>
                        <a:rPr lang="en-GB" sz="1400" u="none" strike="noStrike">
                          <a:effectLst/>
                        </a:rPr>
                        <a:t>Tokyo, Japan</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1923</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142,807</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7.9</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301296"/>
                  </a:ext>
                </a:extLst>
              </a:tr>
              <a:tr h="215366">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1,129,475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81039"/>
                  </a:ext>
                </a:extLst>
              </a:tr>
            </a:tbl>
          </a:graphicData>
        </a:graphic>
      </p:graphicFrame>
      <p:sp>
        <p:nvSpPr>
          <p:cNvPr id="11" name="Rectangle 10">
            <a:extLst>
              <a:ext uri="{FF2B5EF4-FFF2-40B4-BE49-F238E27FC236}">
                <a16:creationId xmlns:a16="http://schemas.microsoft.com/office/drawing/2014/main" id="{33385D27-183D-F8CA-7879-BE49D1D05AC8}"/>
              </a:ext>
            </a:extLst>
          </p:cNvPr>
          <p:cNvSpPr/>
          <p:nvPr/>
        </p:nvSpPr>
        <p:spPr>
          <a:xfrm>
            <a:off x="420634" y="4159544"/>
            <a:ext cx="8376937" cy="2554545"/>
          </a:xfrm>
          <a:prstGeom prst="rect">
            <a:avLst/>
          </a:prstGeom>
        </p:spPr>
        <p:txBody>
          <a:bodyPr wrap="square">
            <a:spAutoFit/>
          </a:bodyPr>
          <a:lstStyle/>
          <a:p>
            <a:r>
              <a:rPr lang="en-GB" sz="2000" dirty="0">
                <a:cs typeface="Amatic SC"/>
                <a:sym typeface="Amatic SC"/>
              </a:rPr>
              <a:t>Calculate the mean number of deaths caused by the five deadliest earthquakes since 1920. </a:t>
            </a:r>
            <a:r>
              <a:rPr lang="en-GB" sz="2000" dirty="0">
                <a:effectLst/>
                <a:latin typeface="Calibri" panose="020F0502020204030204" pitchFamily="34" charset="0"/>
                <a:ea typeface="Times New Roman" panose="02020603050405020304" pitchFamily="18" charset="0"/>
                <a:cs typeface="Calibri" panose="020F0502020204030204" pitchFamily="34" charset="0"/>
              </a:rPr>
              <a:t>Give your answer to the nearest whole number. </a:t>
            </a:r>
            <a:r>
              <a:rPr lang="en-GB" sz="2000" dirty="0">
                <a:cs typeface="Amatic SC"/>
                <a:sym typeface="Amatic SC"/>
              </a:rPr>
              <a:t>Show your working out. </a:t>
            </a:r>
          </a:p>
          <a:p>
            <a:endParaRPr lang="en-GB" sz="2000" dirty="0">
              <a:cs typeface="Amatic SC"/>
              <a:sym typeface="Amatic SC"/>
            </a:endParaRPr>
          </a:p>
          <a:p>
            <a:endParaRPr lang="en-GB" sz="2000" dirty="0">
              <a:cs typeface="Amatic SC"/>
              <a:sym typeface="Amatic SC"/>
            </a:endParaRPr>
          </a:p>
          <a:p>
            <a:pPr algn="r"/>
            <a:r>
              <a:rPr lang="en-GB" sz="2000" dirty="0">
                <a:cs typeface="Amatic SC"/>
                <a:sym typeface="Amatic SC"/>
              </a:rPr>
              <a:t>[2 marks]</a:t>
            </a:r>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1099924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1258836"/>
            <a:ext cx="7877093" cy="1015663"/>
          </a:xfrm>
          <a:prstGeom prst="rect">
            <a:avLst/>
          </a:prstGeom>
        </p:spPr>
        <p:txBody>
          <a:bodyPr wrap="none">
            <a:spAutoFit/>
          </a:bodyPr>
          <a:lstStyle/>
          <a:p>
            <a:r>
              <a:rPr lang="en" sz="2000" dirty="0">
                <a:cs typeface="Amatic SC"/>
                <a:sym typeface="Amatic SC"/>
              </a:rPr>
              <a:t>Study figure </a:t>
            </a:r>
            <a:r>
              <a:rPr lang="en-GB" sz="2000" dirty="0">
                <a:cs typeface="Amatic SC"/>
                <a:sym typeface="Amatic SC"/>
              </a:rPr>
              <a:t>9, a table showing the five deadliest earthquakes since 1920. </a:t>
            </a:r>
            <a:endParaRPr lang="en" sz="2000" dirty="0">
              <a:cs typeface="Amatic SC"/>
              <a:sym typeface="Amatic SC"/>
            </a:endParaRP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9</a:t>
            </a:r>
            <a:endParaRPr lang="en" sz="1600" b="1" dirty="0">
              <a:cs typeface="Amatic SC"/>
              <a:sym typeface="Amatic SC"/>
            </a:endParaRPr>
          </a:p>
        </p:txBody>
      </p:sp>
      <p:graphicFrame>
        <p:nvGraphicFramePr>
          <p:cNvPr id="7" name="Table 6">
            <a:extLst>
              <a:ext uri="{FF2B5EF4-FFF2-40B4-BE49-F238E27FC236}">
                <a16:creationId xmlns:a16="http://schemas.microsoft.com/office/drawing/2014/main" id="{4E16D774-FE12-9189-5918-1E4508F87778}"/>
              </a:ext>
            </a:extLst>
          </p:cNvPr>
          <p:cNvGraphicFramePr>
            <a:graphicFrameLocks noGrp="1"/>
          </p:cNvGraphicFramePr>
          <p:nvPr/>
        </p:nvGraphicFramePr>
        <p:xfrm>
          <a:off x="2009774" y="2299438"/>
          <a:ext cx="5124451" cy="1659253"/>
        </p:xfrm>
        <a:graphic>
          <a:graphicData uri="http://schemas.openxmlformats.org/drawingml/2006/table">
            <a:tbl>
              <a:tblPr>
                <a:tableStyleId>{5C22544A-7EE6-4342-B048-85BDC9FD1C3A}</a:tableStyleId>
              </a:tblPr>
              <a:tblGrid>
                <a:gridCol w="1589580">
                  <a:extLst>
                    <a:ext uri="{9D8B030D-6E8A-4147-A177-3AD203B41FA5}">
                      <a16:colId xmlns:a16="http://schemas.microsoft.com/office/drawing/2014/main" val="3361919640"/>
                    </a:ext>
                  </a:extLst>
                </a:gridCol>
                <a:gridCol w="967087">
                  <a:extLst>
                    <a:ext uri="{9D8B030D-6E8A-4147-A177-3AD203B41FA5}">
                      <a16:colId xmlns:a16="http://schemas.microsoft.com/office/drawing/2014/main" val="3937905463"/>
                    </a:ext>
                  </a:extLst>
                </a:gridCol>
                <a:gridCol w="1600697">
                  <a:extLst>
                    <a:ext uri="{9D8B030D-6E8A-4147-A177-3AD203B41FA5}">
                      <a16:colId xmlns:a16="http://schemas.microsoft.com/office/drawing/2014/main" val="192922127"/>
                    </a:ext>
                  </a:extLst>
                </a:gridCol>
                <a:gridCol w="967087">
                  <a:extLst>
                    <a:ext uri="{9D8B030D-6E8A-4147-A177-3AD203B41FA5}">
                      <a16:colId xmlns:a16="http://schemas.microsoft.com/office/drawing/2014/main" val="1134295183"/>
                    </a:ext>
                  </a:extLst>
                </a:gridCol>
              </a:tblGrid>
              <a:tr h="321943">
                <a:tc>
                  <a:txBody>
                    <a:bodyPr/>
                    <a:lstStyle/>
                    <a:p>
                      <a:pPr algn="ctr" fontAlgn="b"/>
                      <a:r>
                        <a:rPr lang="en-GB" sz="1400" b="1" u="none" strike="noStrike">
                          <a:effectLst/>
                        </a:rPr>
                        <a:t>Location</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a:effectLst/>
                        </a:rPr>
                        <a:t>Year</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a:effectLst/>
                        </a:rPr>
                        <a:t>Estimated death toll</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Magnitude</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268232"/>
                  </a:ext>
                </a:extLst>
              </a:tr>
              <a:tr h="215366">
                <a:tc>
                  <a:txBody>
                    <a:bodyPr/>
                    <a:lstStyle/>
                    <a:p>
                      <a:pPr algn="ctr" fontAlgn="b"/>
                      <a:r>
                        <a:rPr lang="en-GB" sz="1400" u="none" strike="noStrike">
                          <a:effectLst/>
                        </a:rPr>
                        <a:t>Port-au-Prince, Haiti</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2010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316,000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7434"/>
                  </a:ext>
                </a:extLst>
              </a:tr>
              <a:tr h="215366">
                <a:tc>
                  <a:txBody>
                    <a:bodyPr/>
                    <a:lstStyle/>
                    <a:p>
                      <a:pPr algn="ctr" fontAlgn="b"/>
                      <a:r>
                        <a:rPr lang="en-GB" sz="1400" u="none" strike="noStrike">
                          <a:effectLst/>
                        </a:rPr>
                        <a:t>Tangshan, China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1976</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242,769</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7.5</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217100"/>
                  </a:ext>
                </a:extLst>
              </a:tr>
              <a:tr h="215366">
                <a:tc>
                  <a:txBody>
                    <a:bodyPr/>
                    <a:lstStyle/>
                    <a:p>
                      <a:pPr algn="ctr" fontAlgn="b"/>
                      <a:r>
                        <a:rPr lang="en-GB" sz="1400" u="none" strike="noStrike">
                          <a:effectLst/>
                        </a:rPr>
                        <a:t>Sumatra, Indonesia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2004</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227,899</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9.1</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892963"/>
                  </a:ext>
                </a:extLst>
              </a:tr>
              <a:tr h="215366">
                <a:tc>
                  <a:txBody>
                    <a:bodyPr/>
                    <a:lstStyle/>
                    <a:p>
                      <a:pPr algn="ctr" fontAlgn="b"/>
                      <a:r>
                        <a:rPr lang="en-GB" sz="1400" u="none" strike="noStrike">
                          <a:effectLst/>
                        </a:rPr>
                        <a:t>Gansu, China</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1920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200,000</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8.3</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047888"/>
                  </a:ext>
                </a:extLst>
              </a:tr>
              <a:tr h="215366">
                <a:tc>
                  <a:txBody>
                    <a:bodyPr/>
                    <a:lstStyle/>
                    <a:p>
                      <a:pPr algn="ctr" fontAlgn="b"/>
                      <a:r>
                        <a:rPr lang="en-GB" sz="1400" u="none" strike="noStrike">
                          <a:effectLst/>
                        </a:rPr>
                        <a:t>Tokyo, Japan</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1923</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142,807</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7.9</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301296"/>
                  </a:ext>
                </a:extLst>
              </a:tr>
              <a:tr h="215366">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1,129,475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81039"/>
                  </a:ext>
                </a:extLst>
              </a:tr>
            </a:tbl>
          </a:graphicData>
        </a:graphic>
      </p:graphicFrame>
      <p:sp>
        <p:nvSpPr>
          <p:cNvPr id="11" name="Rectangle 10">
            <a:extLst>
              <a:ext uri="{FF2B5EF4-FFF2-40B4-BE49-F238E27FC236}">
                <a16:creationId xmlns:a16="http://schemas.microsoft.com/office/drawing/2014/main" id="{33385D27-183D-F8CA-7879-BE49D1D05AC8}"/>
              </a:ext>
            </a:extLst>
          </p:cNvPr>
          <p:cNvSpPr/>
          <p:nvPr/>
        </p:nvSpPr>
        <p:spPr>
          <a:xfrm>
            <a:off x="420634" y="4159544"/>
            <a:ext cx="8376937" cy="1631216"/>
          </a:xfrm>
          <a:prstGeom prst="rect">
            <a:avLst/>
          </a:prstGeom>
        </p:spPr>
        <p:txBody>
          <a:bodyPr wrap="square">
            <a:spAutoFit/>
          </a:bodyPr>
          <a:lstStyle/>
          <a:p>
            <a:r>
              <a:rPr lang="en-GB" sz="2000" dirty="0">
                <a:cs typeface="Amatic SC"/>
                <a:sym typeface="Amatic SC"/>
              </a:rPr>
              <a:t>Using figure 9 complete the graph by adding data for the earthquake in Tangshan, China. </a:t>
            </a:r>
          </a:p>
          <a:p>
            <a:pPr algn="r"/>
            <a:r>
              <a:rPr lang="en-GB" sz="2000" dirty="0">
                <a:cs typeface="Amatic SC"/>
                <a:sym typeface="Amatic SC"/>
              </a:rPr>
              <a:t>[1 mark]</a:t>
            </a:r>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11820476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1307278" y="1041471"/>
            <a:ext cx="6696962" cy="338554"/>
          </a:xfrm>
          <a:prstGeom prst="rect">
            <a:avLst/>
          </a:prstGeom>
        </p:spPr>
        <p:txBody>
          <a:bodyPr wrap="none">
            <a:spAutoFit/>
          </a:bodyPr>
          <a:lstStyle/>
          <a:p>
            <a:r>
              <a:rPr lang="en-GB" sz="1600" b="1" dirty="0">
                <a:cs typeface="Amatic SC"/>
                <a:sym typeface="Amatic SC"/>
              </a:rPr>
              <a:t>A graph to show the magnitude of the five deadliest earthquakes since 1920 </a:t>
            </a:r>
            <a:endParaRPr lang="en" sz="1600" b="1" dirty="0">
              <a:cs typeface="Amatic SC"/>
              <a:sym typeface="Amatic SC"/>
            </a:endParaRPr>
          </a:p>
        </p:txBody>
      </p:sp>
      <p:pic>
        <p:nvPicPr>
          <p:cNvPr id="10" name="Picture 9" descr="Chart, bar chart&#10;&#10;Description automatically generated">
            <a:extLst>
              <a:ext uri="{FF2B5EF4-FFF2-40B4-BE49-F238E27FC236}">
                <a16:creationId xmlns:a16="http://schemas.microsoft.com/office/drawing/2014/main" id="{4CEF9EAD-F9B5-DC6F-85A8-6C97F78E3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745" y="1549652"/>
            <a:ext cx="5089089" cy="4774948"/>
          </a:xfrm>
          <a:prstGeom prst="rect">
            <a:avLst/>
          </a:prstGeom>
        </p:spPr>
      </p:pic>
    </p:spTree>
    <p:extLst>
      <p:ext uri="{BB962C8B-B14F-4D97-AF65-F5344CB8AC3E}">
        <p14:creationId xmlns:p14="http://schemas.microsoft.com/office/powerpoint/2010/main" val="42665209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1258836"/>
            <a:ext cx="8387088" cy="5632311"/>
          </a:xfrm>
          <a:prstGeom prst="rect">
            <a:avLst/>
          </a:prstGeom>
        </p:spPr>
        <p:txBody>
          <a:bodyPr wrap="square">
            <a:spAutoFit/>
          </a:bodyPr>
          <a:lstStyle/>
          <a:p>
            <a:r>
              <a:rPr lang="en-GB" sz="2000" dirty="0">
                <a:cs typeface="Amatic SC"/>
                <a:sym typeface="Amatic SC"/>
              </a:rPr>
              <a:t>Describe one way in which a region affected by earthquakes can prepare for </a:t>
            </a:r>
          </a:p>
          <a:p>
            <a:r>
              <a:rPr lang="en-GB" sz="2000" dirty="0">
                <a:cs typeface="Amatic SC"/>
                <a:sym typeface="Amatic SC"/>
              </a:rPr>
              <a:t>this hazard.</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Explain one difference between the type of volcanoes found at constructive </a:t>
            </a:r>
          </a:p>
          <a:p>
            <a:r>
              <a:rPr lang="en-GB" sz="2000" dirty="0">
                <a:cs typeface="Amatic SC"/>
                <a:sym typeface="Amatic SC"/>
              </a:rPr>
              <a:t>plate margins and those that occur along destructive plate margins.  </a:t>
            </a:r>
          </a:p>
          <a:p>
            <a:pPr algn="r"/>
            <a:r>
              <a:rPr lang="en-GB" sz="2000" dirty="0">
                <a:cs typeface="Amatic SC"/>
                <a:sym typeface="Amatic SC"/>
              </a:rPr>
              <a:t>[ 3 marks]</a:t>
            </a:r>
          </a:p>
          <a:p>
            <a:pPr algn="r"/>
            <a:endParaRPr lang="en-GB" sz="2000" dirty="0">
              <a:cs typeface="Amatic SC"/>
              <a:sym typeface="Amatic SC"/>
            </a:endParaRPr>
          </a:p>
          <a:p>
            <a:r>
              <a:rPr lang="en-GB" sz="2000" dirty="0">
                <a:cs typeface="Amatic SC"/>
                <a:sym typeface="Amatic SC"/>
              </a:rPr>
              <a:t>Suggest one reason by death rates caused by earthquakes in LICS/NEEs tend to be higher than in HICS. </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Outline one reason why people live in areas at risk from a tectonic hazard. </a:t>
            </a:r>
          </a:p>
          <a:p>
            <a:pPr algn="r"/>
            <a:r>
              <a:rPr lang="en-GB" sz="2000" dirty="0">
                <a:cs typeface="Amatic SC"/>
                <a:sym typeface="Amatic SC"/>
              </a:rPr>
              <a:t>[2 marks]</a:t>
            </a:r>
          </a:p>
          <a:p>
            <a:pPr algn="r"/>
            <a:endParaRPr lang="en-GB" sz="2000" dirty="0">
              <a:cs typeface="Amatic SC"/>
              <a:sym typeface="Amatic SC"/>
            </a:endParaRPr>
          </a:p>
          <a:p>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14446335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3" y="1258836"/>
            <a:ext cx="8387088" cy="5940088"/>
          </a:xfrm>
          <a:prstGeom prst="rect">
            <a:avLst/>
          </a:prstGeom>
        </p:spPr>
        <p:txBody>
          <a:bodyPr wrap="square">
            <a:spAutoFit/>
          </a:bodyPr>
          <a:lstStyle/>
          <a:p>
            <a:r>
              <a:rPr lang="en-GB" sz="2000" dirty="0">
                <a:cs typeface="Amatic SC"/>
                <a:sym typeface="Amatic SC"/>
              </a:rPr>
              <a:t>State two ways that planning might help to reduce the damaging effects of an</a:t>
            </a:r>
          </a:p>
          <a:p>
            <a:r>
              <a:rPr lang="en-GB" sz="2000" dirty="0">
                <a:cs typeface="Amatic SC"/>
                <a:sym typeface="Amatic SC"/>
              </a:rPr>
              <a:t>earthquake or a volcanic eruption. </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State two ways that protection might help to reduce the damaging effects of an</a:t>
            </a:r>
          </a:p>
          <a:p>
            <a:r>
              <a:rPr lang="en-GB" sz="2000" dirty="0">
                <a:cs typeface="Amatic SC"/>
                <a:sym typeface="Amatic SC"/>
              </a:rPr>
              <a:t>earthquake or a volcanic eruption. </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State two ways that monitoring might help to reduce the damaging effects of an earthquake or a volcanic eruption. </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Give one reason why predicting earthquakes is challenging. </a:t>
            </a:r>
          </a:p>
          <a:p>
            <a:pPr algn="r"/>
            <a:r>
              <a:rPr lang="en-GB" sz="2000" dirty="0">
                <a:cs typeface="Amatic SC"/>
                <a:sym typeface="Amatic SC"/>
              </a:rPr>
              <a:t>[2 marks]</a:t>
            </a:r>
          </a:p>
          <a:p>
            <a:pPr algn="r"/>
            <a:endParaRPr lang="en-GB" sz="2000" dirty="0">
              <a:cs typeface="Amatic SC"/>
              <a:sym typeface="Amatic SC"/>
            </a:endParaRPr>
          </a:p>
          <a:p>
            <a:pPr algn="r"/>
            <a:endParaRPr lang="en-GB" sz="2000" dirty="0">
              <a:cs typeface="Amatic SC"/>
              <a:sym typeface="Amatic SC"/>
            </a:endParaRPr>
          </a:p>
          <a:p>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4136657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346429" y="207875"/>
            <a:ext cx="5830699" cy="923330"/>
          </a:xfrm>
          <a:prstGeom prst="rect">
            <a:avLst/>
          </a:prstGeom>
        </p:spPr>
        <p:txBody>
          <a:bodyPr wrap="none">
            <a:spAutoFit/>
          </a:bodyPr>
          <a:lstStyle/>
          <a:p>
            <a:r>
              <a:rPr lang="en" sz="5400" b="1" dirty="0">
                <a:ea typeface="Amatic SC"/>
                <a:cs typeface="Amatic SC"/>
                <a:sym typeface="Amatic SC"/>
              </a:rPr>
              <a:t>1-3 Mark Questions</a:t>
            </a:r>
            <a:endParaRPr lang="en-GB" sz="60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1438215" y="1300832"/>
            <a:ext cx="6352124" cy="4339650"/>
          </a:xfrm>
          <a:prstGeom prst="rect">
            <a:avLst/>
          </a:prstGeom>
        </p:spPr>
        <p:txBody>
          <a:bodyPr wrap="none">
            <a:spAutoFit/>
          </a:bodyPr>
          <a:lstStyle/>
          <a:p>
            <a:pPr algn="ctr"/>
            <a:r>
              <a:rPr lang="en" sz="13800" b="1" dirty="0">
                <a:ea typeface="Amatic SC"/>
                <a:cs typeface="Amatic SC"/>
                <a:sym typeface="Amatic SC"/>
              </a:rPr>
              <a:t>Tropical </a:t>
            </a:r>
          </a:p>
          <a:p>
            <a:pPr algn="ctr"/>
            <a:r>
              <a:rPr lang="en" sz="13800" b="1" dirty="0">
                <a:ea typeface="Amatic SC"/>
                <a:cs typeface="Amatic SC"/>
                <a:sym typeface="Amatic SC"/>
              </a:rPr>
              <a:t>Storms</a:t>
            </a:r>
            <a:endParaRPr lang="en-GB" sz="34400" b="1" dirty="0"/>
          </a:p>
        </p:txBody>
      </p:sp>
    </p:spTree>
    <p:extLst>
      <p:ext uri="{BB962C8B-B14F-4D97-AF65-F5344CB8AC3E}">
        <p14:creationId xmlns:p14="http://schemas.microsoft.com/office/powerpoint/2010/main" val="1149046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2246769"/>
          </a:xfrm>
          <a:prstGeom prst="rect">
            <a:avLst/>
          </a:prstGeom>
        </p:spPr>
        <p:txBody>
          <a:bodyPr wrap="square">
            <a:spAutoFit/>
          </a:bodyPr>
          <a:lstStyle/>
          <a:p>
            <a:r>
              <a:rPr lang="en-GB" sz="2000" dirty="0">
                <a:cs typeface="Amatic SC"/>
                <a:sym typeface="Amatic SC"/>
              </a:rPr>
              <a:t>Study figure 10 a map showing the distribution of tropical storms. </a:t>
            </a:r>
            <a:br>
              <a:rPr lang="en-GB" sz="2000" dirty="0">
                <a:cs typeface="Amatic SC"/>
                <a:sym typeface="Amatic SC"/>
              </a:rPr>
            </a:br>
            <a:br>
              <a:rPr lang="en-GB" sz="2000" dirty="0">
                <a:cs typeface="Amatic SC"/>
                <a:sym typeface="Amatic SC"/>
              </a:rPr>
            </a:br>
            <a:r>
              <a:rPr lang="en-GB" sz="2000" dirty="0">
                <a:cs typeface="Amatic SC"/>
                <a:sym typeface="Amatic SC"/>
              </a:rPr>
              <a:t>Give two reasons why tropical storms form in the areas shown in Figure 3.</a:t>
            </a:r>
            <a:br>
              <a:rPr lang="en-GB" sz="2000" dirty="0">
                <a:cs typeface="Amatic SC"/>
                <a:sym typeface="Amatic SC"/>
              </a:rPr>
            </a:br>
            <a:endParaRPr lang="en-GB" sz="2000" dirty="0">
              <a:cs typeface="Amatic SC"/>
              <a:sym typeface="Amatic SC"/>
            </a:endParaRPr>
          </a:p>
          <a:p>
            <a:pPr algn="r"/>
            <a:r>
              <a:rPr lang="en" sz="2000" dirty="0">
                <a:cs typeface="Amatic SC"/>
                <a:sym typeface="Amatic SC"/>
              </a:rPr>
              <a:t>[2 marks]</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34391" y="2757195"/>
            <a:ext cx="966227" cy="338554"/>
          </a:xfrm>
          <a:prstGeom prst="rect">
            <a:avLst/>
          </a:prstGeom>
        </p:spPr>
        <p:txBody>
          <a:bodyPr wrap="none">
            <a:spAutoFit/>
          </a:bodyPr>
          <a:lstStyle/>
          <a:p>
            <a:r>
              <a:rPr lang="en-GB" sz="1600" b="1" dirty="0">
                <a:cs typeface="Amatic SC"/>
                <a:sym typeface="Amatic SC"/>
              </a:rPr>
              <a:t>Figure 10</a:t>
            </a:r>
            <a:endParaRPr lang="en" sz="1600" b="1" dirty="0">
              <a:cs typeface="Amatic SC"/>
              <a:sym typeface="Amatic SC"/>
            </a:endParaRPr>
          </a:p>
        </p:txBody>
      </p:sp>
      <p:pic>
        <p:nvPicPr>
          <p:cNvPr id="21" name="Picture 20" descr="Map&#10;&#10;Description automatically generated">
            <a:extLst>
              <a:ext uri="{FF2B5EF4-FFF2-40B4-BE49-F238E27FC236}">
                <a16:creationId xmlns:a16="http://schemas.microsoft.com/office/drawing/2014/main" id="{56D9113D-15B6-D79F-CC63-0CCB0DFFB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007" y="3107503"/>
            <a:ext cx="6400800" cy="2971800"/>
          </a:xfrm>
          <a:prstGeom prst="rect">
            <a:avLst/>
          </a:prstGeom>
        </p:spPr>
      </p:pic>
    </p:spTree>
    <p:extLst>
      <p:ext uri="{BB962C8B-B14F-4D97-AF65-F5344CB8AC3E}">
        <p14:creationId xmlns:p14="http://schemas.microsoft.com/office/powerpoint/2010/main" val="16627630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2554545"/>
          </a:xfrm>
          <a:prstGeom prst="rect">
            <a:avLst/>
          </a:prstGeom>
        </p:spPr>
        <p:txBody>
          <a:bodyPr wrap="square">
            <a:spAutoFit/>
          </a:bodyPr>
          <a:lstStyle/>
          <a:p>
            <a:r>
              <a:rPr lang="en-GB" sz="2000" dirty="0">
                <a:cs typeface="Amatic SC"/>
                <a:sym typeface="Amatic SC"/>
              </a:rPr>
              <a:t>Study figure 10 a map showing the distribution of tropical storms. </a:t>
            </a:r>
            <a:br>
              <a:rPr lang="en-GB" sz="2000" dirty="0">
                <a:cs typeface="Amatic SC"/>
                <a:sym typeface="Amatic SC"/>
              </a:rPr>
            </a:br>
            <a:br>
              <a:rPr lang="en-GB" sz="2000" dirty="0">
                <a:cs typeface="Amatic SC"/>
                <a:sym typeface="Amatic SC"/>
              </a:rPr>
            </a:br>
            <a:r>
              <a:rPr lang="en-GB" sz="2000" dirty="0">
                <a:cs typeface="Amatic SC"/>
                <a:sym typeface="Amatic SC"/>
              </a:rPr>
              <a:t>Suggest one way the distribution of tropical storms could change if global ocean temperatures continue to rise.</a:t>
            </a:r>
            <a:br>
              <a:rPr lang="en-GB" sz="2000" dirty="0">
                <a:cs typeface="Amatic SC"/>
                <a:sym typeface="Amatic SC"/>
              </a:rPr>
            </a:br>
            <a:endParaRPr lang="en-GB" sz="2000" dirty="0">
              <a:cs typeface="Amatic SC"/>
              <a:sym typeface="Amatic SC"/>
            </a:endParaRPr>
          </a:p>
          <a:p>
            <a:pPr algn="r"/>
            <a:r>
              <a:rPr lang="en" sz="2000" dirty="0">
                <a:cs typeface="Amatic SC"/>
                <a:sym typeface="Amatic SC"/>
              </a:rPr>
              <a:t>[1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34391" y="2757195"/>
            <a:ext cx="966227" cy="338554"/>
          </a:xfrm>
          <a:prstGeom prst="rect">
            <a:avLst/>
          </a:prstGeom>
        </p:spPr>
        <p:txBody>
          <a:bodyPr wrap="none">
            <a:spAutoFit/>
          </a:bodyPr>
          <a:lstStyle/>
          <a:p>
            <a:r>
              <a:rPr lang="en-GB" sz="1600" b="1" dirty="0">
                <a:cs typeface="Amatic SC"/>
                <a:sym typeface="Amatic SC"/>
              </a:rPr>
              <a:t>Figure 10</a:t>
            </a:r>
            <a:endParaRPr lang="en" sz="1600" b="1" dirty="0">
              <a:cs typeface="Amatic SC"/>
              <a:sym typeface="Amatic SC"/>
            </a:endParaRPr>
          </a:p>
        </p:txBody>
      </p:sp>
      <p:pic>
        <p:nvPicPr>
          <p:cNvPr id="21" name="Picture 20" descr="Map&#10;&#10;Description automatically generated">
            <a:extLst>
              <a:ext uri="{FF2B5EF4-FFF2-40B4-BE49-F238E27FC236}">
                <a16:creationId xmlns:a16="http://schemas.microsoft.com/office/drawing/2014/main" id="{56D9113D-15B6-D79F-CC63-0CCB0DFFB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007" y="3107503"/>
            <a:ext cx="6400800" cy="2971800"/>
          </a:xfrm>
          <a:prstGeom prst="rect">
            <a:avLst/>
          </a:prstGeom>
        </p:spPr>
      </p:pic>
    </p:spTree>
    <p:extLst>
      <p:ext uri="{BB962C8B-B14F-4D97-AF65-F5344CB8AC3E}">
        <p14:creationId xmlns:p14="http://schemas.microsoft.com/office/powerpoint/2010/main" val="24914459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631216"/>
          </a:xfrm>
          <a:prstGeom prst="rect">
            <a:avLst/>
          </a:prstGeom>
        </p:spPr>
        <p:txBody>
          <a:bodyPr wrap="square">
            <a:spAutoFit/>
          </a:bodyPr>
          <a:lstStyle/>
          <a:p>
            <a:r>
              <a:rPr lang="en" sz="2000" dirty="0">
                <a:cs typeface="Amatic SC"/>
                <a:sym typeface="Amatic SC"/>
              </a:rPr>
              <a:t>Study figure 11, </a:t>
            </a:r>
            <a:r>
              <a:rPr lang="en-GB" sz="2000" dirty="0">
                <a:cs typeface="Amatic SC"/>
                <a:sym typeface="Amatic SC"/>
              </a:rPr>
              <a:t>a map showing the track of Hurricane Ian from Sunday 25</a:t>
            </a:r>
            <a:r>
              <a:rPr lang="en-GB" sz="2000" baseline="30000" dirty="0">
                <a:cs typeface="Amatic SC"/>
                <a:sym typeface="Amatic SC"/>
              </a:rPr>
              <a:t>th</a:t>
            </a:r>
            <a:r>
              <a:rPr lang="en-GB" sz="2000" dirty="0">
                <a:cs typeface="Amatic SC"/>
                <a:sym typeface="Amatic SC"/>
              </a:rPr>
              <a:t> September 2022. </a:t>
            </a:r>
            <a:r>
              <a:rPr lang="en" sz="2000" dirty="0">
                <a:cs typeface="Amatic SC"/>
                <a:sym typeface="Amatic SC"/>
              </a:rPr>
              <a:t>Describe the track of Hurricane Ian between 25</a:t>
            </a:r>
            <a:r>
              <a:rPr lang="en" sz="2000" baseline="30000" dirty="0">
                <a:cs typeface="Amatic SC"/>
                <a:sym typeface="Amatic SC"/>
              </a:rPr>
              <a:t>th</a:t>
            </a:r>
            <a:r>
              <a:rPr lang="en" sz="2000" dirty="0">
                <a:cs typeface="Amatic SC"/>
                <a:sym typeface="Amatic SC"/>
              </a:rPr>
              <a:t> and 30</a:t>
            </a:r>
            <a:r>
              <a:rPr lang="en" sz="2000" baseline="30000" dirty="0">
                <a:cs typeface="Amatic SC"/>
                <a:sym typeface="Amatic SC"/>
              </a:rPr>
              <a:t>th</a:t>
            </a:r>
            <a:r>
              <a:rPr lang="en" sz="2000" dirty="0">
                <a:cs typeface="Amatic SC"/>
                <a:sym typeface="Amatic SC"/>
              </a:rPr>
              <a:t> September.                                                                                 [2 marks]</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11</a:t>
            </a:r>
            <a:endParaRPr lang="en" sz="1600" b="1" dirty="0">
              <a:cs typeface="Amatic SC"/>
              <a:sym typeface="Amatic SC"/>
            </a:endParaRPr>
          </a:p>
        </p:txBody>
      </p:sp>
      <p:pic>
        <p:nvPicPr>
          <p:cNvPr id="2" name="Picture 1" descr="Map&#10;&#10;Description automatically generated">
            <a:extLst>
              <a:ext uri="{FF2B5EF4-FFF2-40B4-BE49-F238E27FC236}">
                <a16:creationId xmlns:a16="http://schemas.microsoft.com/office/drawing/2014/main" id="{0FA08965-CC84-8164-836D-90EA125B8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2" y="2308236"/>
            <a:ext cx="6366362" cy="3668266"/>
          </a:xfrm>
          <a:prstGeom prst="rect">
            <a:avLst/>
          </a:prstGeom>
        </p:spPr>
      </p:pic>
      <p:pic>
        <p:nvPicPr>
          <p:cNvPr id="20" name="Picture 19" descr="Table&#10;&#10;Description automatically generated">
            <a:extLst>
              <a:ext uri="{FF2B5EF4-FFF2-40B4-BE49-F238E27FC236}">
                <a16:creationId xmlns:a16="http://schemas.microsoft.com/office/drawing/2014/main" id="{44488381-7D2A-5C40-1E1C-0761254968A2}"/>
              </a:ext>
            </a:extLst>
          </p:cNvPr>
          <p:cNvPicPr>
            <a:picLocks noChangeAspect="1"/>
          </p:cNvPicPr>
          <p:nvPr/>
        </p:nvPicPr>
        <p:blipFill>
          <a:blip r:embed="rId4"/>
          <a:stretch>
            <a:fillRect/>
          </a:stretch>
        </p:blipFill>
        <p:spPr>
          <a:xfrm>
            <a:off x="5559071" y="4731881"/>
            <a:ext cx="3238500" cy="1778000"/>
          </a:xfrm>
          <a:prstGeom prst="rect">
            <a:avLst/>
          </a:prstGeom>
        </p:spPr>
      </p:pic>
    </p:spTree>
    <p:extLst>
      <p:ext uri="{BB962C8B-B14F-4D97-AF65-F5344CB8AC3E}">
        <p14:creationId xmlns:p14="http://schemas.microsoft.com/office/powerpoint/2010/main" val="38701420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5265352" cy="1631216"/>
          </a:xfrm>
          <a:prstGeom prst="rect">
            <a:avLst/>
          </a:prstGeom>
        </p:spPr>
        <p:txBody>
          <a:bodyPr wrap="none">
            <a:spAutoFit/>
          </a:bodyPr>
          <a:lstStyle/>
          <a:p>
            <a:r>
              <a:rPr lang="en-GB" sz="2000" dirty="0">
                <a:cs typeface="Amatic SC"/>
                <a:sym typeface="Amatic SC"/>
              </a:rPr>
              <a:t>State what is meant by natural hazard. </a:t>
            </a:r>
            <a:r>
              <a:rPr lang="en" sz="2000" dirty="0">
                <a:cs typeface="Amatic SC"/>
                <a:sym typeface="Amatic SC"/>
              </a:rPr>
              <a:t>[1 mark]</a:t>
            </a:r>
          </a:p>
          <a:p>
            <a:endParaRPr lang="en" sz="2000" dirty="0">
              <a:cs typeface="Amatic SC"/>
              <a:sym typeface="Amatic SC"/>
            </a:endParaRPr>
          </a:p>
          <a:p>
            <a:r>
              <a:rPr lang="en" sz="2000" dirty="0">
                <a:cs typeface="Amatic SC"/>
                <a:sym typeface="Amatic SC"/>
              </a:rPr>
              <a:t>State what is meant by hazard risk. [1 mark]</a:t>
            </a: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1498321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323439"/>
          </a:xfrm>
          <a:prstGeom prst="rect">
            <a:avLst/>
          </a:prstGeom>
        </p:spPr>
        <p:txBody>
          <a:bodyPr wrap="square">
            <a:spAutoFit/>
          </a:bodyPr>
          <a:lstStyle/>
          <a:p>
            <a:r>
              <a:rPr lang="en-GB" sz="2000" dirty="0">
                <a:cs typeface="Amatic SC"/>
                <a:sym typeface="Amatic SC"/>
              </a:rPr>
              <a:t>Using Figure 11, describe what happened to the wind speed of Hurricane Ian between Tuesday and Wednesday?                                                </a:t>
            </a:r>
            <a:r>
              <a:rPr lang="en" sz="2000" dirty="0">
                <a:cs typeface="Amatic SC"/>
                <a:sym typeface="Amatic SC"/>
              </a:rPr>
              <a:t>[1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11</a:t>
            </a:r>
            <a:endParaRPr lang="en" sz="1600" b="1" dirty="0">
              <a:cs typeface="Amatic SC"/>
              <a:sym typeface="Amatic SC"/>
            </a:endParaRPr>
          </a:p>
        </p:txBody>
      </p:sp>
      <p:pic>
        <p:nvPicPr>
          <p:cNvPr id="2" name="Picture 1" descr="Map&#10;&#10;Description automatically generated">
            <a:extLst>
              <a:ext uri="{FF2B5EF4-FFF2-40B4-BE49-F238E27FC236}">
                <a16:creationId xmlns:a16="http://schemas.microsoft.com/office/drawing/2014/main" id="{0FA08965-CC84-8164-836D-90EA125B8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2" y="2125230"/>
            <a:ext cx="6366362" cy="3668266"/>
          </a:xfrm>
          <a:prstGeom prst="rect">
            <a:avLst/>
          </a:prstGeom>
        </p:spPr>
      </p:pic>
      <p:pic>
        <p:nvPicPr>
          <p:cNvPr id="20" name="Picture 19" descr="Table&#10;&#10;Description automatically generated">
            <a:extLst>
              <a:ext uri="{FF2B5EF4-FFF2-40B4-BE49-F238E27FC236}">
                <a16:creationId xmlns:a16="http://schemas.microsoft.com/office/drawing/2014/main" id="{44488381-7D2A-5C40-1E1C-0761254968A2}"/>
              </a:ext>
            </a:extLst>
          </p:cNvPr>
          <p:cNvPicPr>
            <a:picLocks noChangeAspect="1"/>
          </p:cNvPicPr>
          <p:nvPr/>
        </p:nvPicPr>
        <p:blipFill>
          <a:blip r:embed="rId4"/>
          <a:stretch>
            <a:fillRect/>
          </a:stretch>
        </p:blipFill>
        <p:spPr>
          <a:xfrm>
            <a:off x="5548692" y="4582703"/>
            <a:ext cx="3238500" cy="1778000"/>
          </a:xfrm>
          <a:prstGeom prst="rect">
            <a:avLst/>
          </a:prstGeom>
        </p:spPr>
      </p:pic>
    </p:spTree>
    <p:extLst>
      <p:ext uri="{BB962C8B-B14F-4D97-AF65-F5344CB8AC3E}">
        <p14:creationId xmlns:p14="http://schemas.microsoft.com/office/powerpoint/2010/main" val="29227776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8360480" cy="1015663"/>
          </a:xfrm>
          <a:prstGeom prst="rect">
            <a:avLst/>
          </a:prstGeom>
        </p:spPr>
        <p:txBody>
          <a:bodyPr wrap="square">
            <a:spAutoFit/>
          </a:bodyPr>
          <a:lstStyle/>
          <a:p>
            <a:r>
              <a:rPr lang="en-GB" sz="2000" dirty="0">
                <a:cs typeface="Amatic SC"/>
                <a:sym typeface="Amatic SC"/>
              </a:rPr>
              <a:t>Using Figure 11, state the wind speed of Hurricane Ian over Cuba. </a:t>
            </a:r>
          </a:p>
          <a:p>
            <a:pPr algn="r"/>
            <a:r>
              <a:rPr lang="en" sz="2000" dirty="0">
                <a:cs typeface="Amatic SC"/>
                <a:sym typeface="Amatic SC"/>
              </a:rPr>
              <a:t>[1 mark]</a:t>
            </a:r>
          </a:p>
          <a:p>
            <a:r>
              <a:rPr lang="en-GB" sz="2000" dirty="0">
                <a:cs typeface="Amatic SC"/>
                <a:sym typeface="Amatic SC"/>
              </a:rPr>
              <a:t>                                           </a:t>
            </a: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11</a:t>
            </a:r>
            <a:endParaRPr lang="en" sz="1600" b="1" dirty="0">
              <a:cs typeface="Amatic SC"/>
              <a:sym typeface="Amatic SC"/>
            </a:endParaRPr>
          </a:p>
        </p:txBody>
      </p:sp>
      <p:pic>
        <p:nvPicPr>
          <p:cNvPr id="2" name="Picture 1" descr="Map&#10;&#10;Description automatically generated">
            <a:extLst>
              <a:ext uri="{FF2B5EF4-FFF2-40B4-BE49-F238E27FC236}">
                <a16:creationId xmlns:a16="http://schemas.microsoft.com/office/drawing/2014/main" id="{0FA08965-CC84-8164-836D-90EA125B8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2" y="2125230"/>
            <a:ext cx="6366362" cy="3668266"/>
          </a:xfrm>
          <a:prstGeom prst="rect">
            <a:avLst/>
          </a:prstGeom>
        </p:spPr>
      </p:pic>
      <p:pic>
        <p:nvPicPr>
          <p:cNvPr id="20" name="Picture 19" descr="Table&#10;&#10;Description automatically generated">
            <a:extLst>
              <a:ext uri="{FF2B5EF4-FFF2-40B4-BE49-F238E27FC236}">
                <a16:creationId xmlns:a16="http://schemas.microsoft.com/office/drawing/2014/main" id="{44488381-7D2A-5C40-1E1C-0761254968A2}"/>
              </a:ext>
            </a:extLst>
          </p:cNvPr>
          <p:cNvPicPr>
            <a:picLocks noChangeAspect="1"/>
          </p:cNvPicPr>
          <p:nvPr/>
        </p:nvPicPr>
        <p:blipFill>
          <a:blip r:embed="rId4"/>
          <a:stretch>
            <a:fillRect/>
          </a:stretch>
        </p:blipFill>
        <p:spPr>
          <a:xfrm>
            <a:off x="5548692" y="4582703"/>
            <a:ext cx="3238500" cy="1778000"/>
          </a:xfrm>
          <a:prstGeom prst="rect">
            <a:avLst/>
          </a:prstGeom>
        </p:spPr>
      </p:pic>
    </p:spTree>
    <p:extLst>
      <p:ext uri="{BB962C8B-B14F-4D97-AF65-F5344CB8AC3E}">
        <p14:creationId xmlns:p14="http://schemas.microsoft.com/office/powerpoint/2010/main" val="351546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323439"/>
          </a:xfrm>
          <a:prstGeom prst="rect">
            <a:avLst/>
          </a:prstGeom>
        </p:spPr>
        <p:txBody>
          <a:bodyPr wrap="square">
            <a:spAutoFit/>
          </a:bodyPr>
          <a:lstStyle/>
          <a:p>
            <a:r>
              <a:rPr lang="en-GB" sz="2000" dirty="0">
                <a:cs typeface="Amatic SC"/>
                <a:sym typeface="Amatic SC"/>
              </a:rPr>
              <a:t>Study figure 12, a table listing some of the most severe tropical storms of the past 50 years.</a:t>
            </a:r>
            <a:endParaRPr lang="en" sz="2000" dirty="0">
              <a:cs typeface="Amatic SC"/>
              <a:sym typeface="Amatic SC"/>
            </a:endParaRP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12</a:t>
            </a:r>
            <a:endParaRPr lang="en" sz="1600" b="1" dirty="0">
              <a:cs typeface="Amatic SC"/>
              <a:sym typeface="Amatic SC"/>
            </a:endParaRPr>
          </a:p>
        </p:txBody>
      </p:sp>
      <p:sp>
        <p:nvSpPr>
          <p:cNvPr id="3" name="Rectangle 2">
            <a:extLst>
              <a:ext uri="{FF2B5EF4-FFF2-40B4-BE49-F238E27FC236}">
                <a16:creationId xmlns:a16="http://schemas.microsoft.com/office/drawing/2014/main" id="{42E97918-A57D-AF75-057E-0AE1A256A070}"/>
              </a:ext>
            </a:extLst>
          </p:cNvPr>
          <p:cNvSpPr/>
          <p:nvPr/>
        </p:nvSpPr>
        <p:spPr>
          <a:xfrm>
            <a:off x="473879" y="5186442"/>
            <a:ext cx="7885748" cy="1323439"/>
          </a:xfrm>
          <a:prstGeom prst="rect">
            <a:avLst/>
          </a:prstGeom>
        </p:spPr>
        <p:txBody>
          <a:bodyPr wrap="square">
            <a:spAutoFit/>
          </a:bodyPr>
          <a:lstStyle/>
          <a:p>
            <a:r>
              <a:rPr lang="en-GB" sz="2000" dirty="0">
                <a:cs typeface="Amatic SC"/>
                <a:sym typeface="Amatic SC"/>
              </a:rPr>
              <a:t>‘As maximum wind speeds increase, so does the number of deaths linked to tropical storms.’ Do you agree?</a:t>
            </a:r>
          </a:p>
          <a:p>
            <a:r>
              <a:rPr lang="en-GB" sz="2000" dirty="0">
                <a:cs typeface="Amatic SC"/>
                <a:sym typeface="Amatic SC"/>
              </a:rPr>
              <a:t>Use evidence from Figure 12 to support your answer.</a:t>
            </a:r>
          </a:p>
          <a:p>
            <a:pPr algn="r"/>
            <a:r>
              <a:rPr lang="en-GB" sz="2000" dirty="0">
                <a:cs typeface="Amatic SC"/>
                <a:sym typeface="Amatic SC"/>
              </a:rPr>
              <a:t>[2 marks]</a:t>
            </a:r>
            <a:endParaRPr lang="en-GB" sz="4000" dirty="0"/>
          </a:p>
        </p:txBody>
      </p:sp>
      <p:pic>
        <p:nvPicPr>
          <p:cNvPr id="10" name="Picture 9" descr="Table&#10;&#10;Description automatically generated">
            <a:extLst>
              <a:ext uri="{FF2B5EF4-FFF2-40B4-BE49-F238E27FC236}">
                <a16:creationId xmlns:a16="http://schemas.microsoft.com/office/drawing/2014/main" id="{D0D67A5B-C098-1770-0ED6-B0C96B3C8430}"/>
              </a:ext>
            </a:extLst>
          </p:cNvPr>
          <p:cNvPicPr>
            <a:picLocks noChangeAspect="1"/>
          </p:cNvPicPr>
          <p:nvPr/>
        </p:nvPicPr>
        <p:blipFill>
          <a:blip r:embed="rId3"/>
          <a:stretch>
            <a:fillRect/>
          </a:stretch>
        </p:blipFill>
        <p:spPr>
          <a:xfrm>
            <a:off x="1874367" y="2175703"/>
            <a:ext cx="5382079" cy="2882938"/>
          </a:xfrm>
          <a:prstGeom prst="rect">
            <a:avLst/>
          </a:prstGeom>
        </p:spPr>
      </p:pic>
    </p:spTree>
    <p:extLst>
      <p:ext uri="{BB962C8B-B14F-4D97-AF65-F5344CB8AC3E}">
        <p14:creationId xmlns:p14="http://schemas.microsoft.com/office/powerpoint/2010/main" val="1967907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38001" y="999189"/>
            <a:ext cx="7860945" cy="1323439"/>
          </a:xfrm>
          <a:prstGeom prst="rect">
            <a:avLst/>
          </a:prstGeom>
        </p:spPr>
        <p:txBody>
          <a:bodyPr wrap="square">
            <a:spAutoFit/>
          </a:bodyPr>
          <a:lstStyle/>
          <a:p>
            <a:r>
              <a:rPr lang="en-GB" sz="2000" dirty="0">
                <a:cs typeface="Amatic SC"/>
                <a:sym typeface="Amatic SC"/>
              </a:rPr>
              <a:t>Study figure 12, a table listing some of the most severe tropical storms of the past 50 years.</a:t>
            </a:r>
            <a:endParaRPr lang="en" sz="2000" dirty="0">
              <a:cs typeface="Amatic SC"/>
              <a:sym typeface="Amatic SC"/>
            </a:endParaRP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470959"/>
            <a:ext cx="966227" cy="338554"/>
          </a:xfrm>
          <a:prstGeom prst="rect">
            <a:avLst/>
          </a:prstGeom>
        </p:spPr>
        <p:txBody>
          <a:bodyPr wrap="none">
            <a:spAutoFit/>
          </a:bodyPr>
          <a:lstStyle/>
          <a:p>
            <a:r>
              <a:rPr lang="en-GB" sz="1600" b="1" dirty="0">
                <a:cs typeface="Amatic SC"/>
                <a:sym typeface="Amatic SC"/>
              </a:rPr>
              <a:t>Figure 12</a:t>
            </a:r>
            <a:endParaRPr lang="en" sz="1600" b="1" dirty="0">
              <a:cs typeface="Amatic SC"/>
              <a:sym typeface="Amatic SC"/>
            </a:endParaRPr>
          </a:p>
        </p:txBody>
      </p:sp>
      <p:sp>
        <p:nvSpPr>
          <p:cNvPr id="11" name="Rectangle 10">
            <a:extLst>
              <a:ext uri="{FF2B5EF4-FFF2-40B4-BE49-F238E27FC236}">
                <a16:creationId xmlns:a16="http://schemas.microsoft.com/office/drawing/2014/main" id="{33385D27-183D-F8CA-7879-BE49D1D05AC8}"/>
              </a:ext>
            </a:extLst>
          </p:cNvPr>
          <p:cNvSpPr/>
          <p:nvPr/>
        </p:nvSpPr>
        <p:spPr>
          <a:xfrm>
            <a:off x="420634" y="4347218"/>
            <a:ext cx="8376937" cy="2862322"/>
          </a:xfrm>
          <a:prstGeom prst="rect">
            <a:avLst/>
          </a:prstGeom>
        </p:spPr>
        <p:txBody>
          <a:bodyPr wrap="square">
            <a:spAutoFit/>
          </a:bodyPr>
          <a:lstStyle/>
          <a:p>
            <a:r>
              <a:rPr lang="en-GB" sz="2000" dirty="0">
                <a:cs typeface="Amatic SC"/>
                <a:sym typeface="Amatic SC"/>
              </a:rPr>
              <a:t>The total number of deaths caused by the five deadliest tropical storms over the past 50 years. </a:t>
            </a:r>
          </a:p>
          <a:p>
            <a:endParaRPr lang="en-GB" sz="2000" dirty="0">
              <a:cs typeface="Amatic SC"/>
              <a:sym typeface="Amatic SC"/>
            </a:endParaRPr>
          </a:p>
          <a:p>
            <a:r>
              <a:rPr lang="en-GB" sz="2000" dirty="0">
                <a:cs typeface="Amatic SC"/>
                <a:sym typeface="Amatic SC"/>
              </a:rPr>
              <a:t>What percentage of the total number of deaths occurred as the result of the Bhola cyclone, Bangladesh? Give your answer to the nearest whole percentage.  Show your working out. </a:t>
            </a:r>
          </a:p>
          <a:p>
            <a:pPr algn="r"/>
            <a:r>
              <a:rPr lang="en-GB" sz="2000" dirty="0">
                <a:cs typeface="Amatic SC"/>
                <a:sym typeface="Amatic SC"/>
              </a:rPr>
              <a:t>[2 marks]</a:t>
            </a:r>
            <a:endParaRPr lang="en" sz="2000" dirty="0">
              <a:cs typeface="Amatic SC"/>
              <a:sym typeface="Amatic SC"/>
            </a:endParaRPr>
          </a:p>
          <a:p>
            <a:pPr marL="342900" indent="-342900">
              <a:buFont typeface="Arial" panose="020B0604020202020204" pitchFamily="34" charset="0"/>
              <a:buChar char="•"/>
            </a:pPr>
            <a:endParaRPr lang="en-GB" sz="4000" dirty="0"/>
          </a:p>
        </p:txBody>
      </p:sp>
      <p:graphicFrame>
        <p:nvGraphicFramePr>
          <p:cNvPr id="2" name="Table 1">
            <a:extLst>
              <a:ext uri="{FF2B5EF4-FFF2-40B4-BE49-F238E27FC236}">
                <a16:creationId xmlns:a16="http://schemas.microsoft.com/office/drawing/2014/main" id="{513B18FD-C7FA-D9D9-9E24-2B767FA487E4}"/>
              </a:ext>
            </a:extLst>
          </p:cNvPr>
          <p:cNvGraphicFramePr>
            <a:graphicFrameLocks noGrp="1"/>
          </p:cNvGraphicFramePr>
          <p:nvPr>
            <p:extLst>
              <p:ext uri="{D42A27DB-BD31-4B8C-83A1-F6EECF244321}">
                <p14:modId xmlns:p14="http://schemas.microsoft.com/office/powerpoint/2010/main" val="4198240538"/>
              </p:ext>
            </p:extLst>
          </p:nvPr>
        </p:nvGraphicFramePr>
        <p:xfrm>
          <a:off x="822548" y="1868935"/>
          <a:ext cx="7069272" cy="2477959"/>
        </p:xfrm>
        <a:graphic>
          <a:graphicData uri="http://schemas.openxmlformats.org/drawingml/2006/table">
            <a:tbl>
              <a:tblPr>
                <a:tableStyleId>{5C22544A-7EE6-4342-B048-85BDC9FD1C3A}</a:tableStyleId>
              </a:tblPr>
              <a:tblGrid>
                <a:gridCol w="3831771">
                  <a:extLst>
                    <a:ext uri="{9D8B030D-6E8A-4147-A177-3AD203B41FA5}">
                      <a16:colId xmlns:a16="http://schemas.microsoft.com/office/drawing/2014/main" val="3425044319"/>
                    </a:ext>
                  </a:extLst>
                </a:gridCol>
                <a:gridCol w="1190171">
                  <a:extLst>
                    <a:ext uri="{9D8B030D-6E8A-4147-A177-3AD203B41FA5}">
                      <a16:colId xmlns:a16="http://schemas.microsoft.com/office/drawing/2014/main" val="4127757987"/>
                    </a:ext>
                  </a:extLst>
                </a:gridCol>
                <a:gridCol w="2047330">
                  <a:extLst>
                    <a:ext uri="{9D8B030D-6E8A-4147-A177-3AD203B41FA5}">
                      <a16:colId xmlns:a16="http://schemas.microsoft.com/office/drawing/2014/main" val="2848832615"/>
                    </a:ext>
                  </a:extLst>
                </a:gridCol>
              </a:tblGrid>
              <a:tr h="484293">
                <a:tc>
                  <a:txBody>
                    <a:bodyPr/>
                    <a:lstStyle/>
                    <a:p>
                      <a:pPr algn="l" fontAlgn="b"/>
                      <a:endParaRPr lang="en-GB" sz="1400" b="1"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mn-lt"/>
                        </a:rPr>
                        <a:t>Number of Deaths</a:t>
                      </a:r>
                      <a:endParaRPr lang="en-GB" sz="1400" b="1"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mn-lt"/>
                        </a:rPr>
                        <a:t>Maximum wind speed (km per hour)</a:t>
                      </a:r>
                      <a:endParaRPr lang="en-GB" sz="1400" b="1"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278167"/>
                  </a:ext>
                </a:extLst>
              </a:tr>
              <a:tr h="245934">
                <a:tc>
                  <a:txBody>
                    <a:bodyPr/>
                    <a:lstStyle/>
                    <a:p>
                      <a:pPr algn="l" fontAlgn="b"/>
                      <a:r>
                        <a:rPr lang="en-GB" sz="1400" u="none" strike="noStrike">
                          <a:effectLst/>
                          <a:latin typeface="+mn-lt"/>
                        </a:rPr>
                        <a:t>1970 Bhola cyclone, Bangladesh</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350000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205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1027903"/>
                  </a:ext>
                </a:extLst>
              </a:tr>
              <a:tr h="245934">
                <a:tc>
                  <a:txBody>
                    <a:bodyPr/>
                    <a:lstStyle/>
                    <a:p>
                      <a:pPr algn="l" fontAlgn="b"/>
                      <a:r>
                        <a:rPr lang="en-GB" sz="1400" u="none" strike="noStrike" dirty="0">
                          <a:effectLst/>
                          <a:latin typeface="+mn-lt"/>
                        </a:rPr>
                        <a:t>1975 Typhoon Nina, China</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230000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mn-lt"/>
                        </a:rPr>
                        <a:t>250</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0202562"/>
                  </a:ext>
                </a:extLst>
              </a:tr>
              <a:tr h="245934">
                <a:tc>
                  <a:txBody>
                    <a:bodyPr/>
                    <a:lstStyle/>
                    <a:p>
                      <a:pPr algn="l" fontAlgn="b"/>
                      <a:r>
                        <a:rPr lang="en-GB" sz="1400" u="none" strike="noStrike">
                          <a:effectLst/>
                          <a:latin typeface="+mn-lt"/>
                        </a:rPr>
                        <a:t>2008 Cyclone Nargis, Myanmar</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mn-lt"/>
                        </a:rPr>
                        <a:t>138000</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215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9665610"/>
                  </a:ext>
                </a:extLst>
              </a:tr>
              <a:tr h="245934">
                <a:tc>
                  <a:txBody>
                    <a:bodyPr/>
                    <a:lstStyle/>
                    <a:p>
                      <a:pPr algn="l" fontAlgn="b"/>
                      <a:r>
                        <a:rPr lang="en-GB" sz="1400" u="none" strike="noStrike">
                          <a:effectLst/>
                          <a:latin typeface="+mn-lt"/>
                        </a:rPr>
                        <a:t>1998 Hurricane Mitch, Caribbean</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19300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295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9539999"/>
                  </a:ext>
                </a:extLst>
              </a:tr>
              <a:tr h="245934">
                <a:tc>
                  <a:txBody>
                    <a:bodyPr/>
                    <a:lstStyle/>
                    <a:p>
                      <a:pPr algn="l" fontAlgn="b"/>
                      <a:r>
                        <a:rPr lang="en-GB" sz="1400" u="none" strike="noStrike">
                          <a:effectLst/>
                          <a:latin typeface="+mn-lt"/>
                        </a:rPr>
                        <a:t>2013 Typhoon Haiyan, Philippines</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7300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310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038806"/>
                  </a:ext>
                </a:extLst>
              </a:tr>
              <a:tr h="272128">
                <a:tc>
                  <a:txBody>
                    <a:bodyPr/>
                    <a:lstStyle/>
                    <a:p>
                      <a:pPr algn="l" fontAlgn="b"/>
                      <a:r>
                        <a:rPr lang="en-GB" sz="1400" u="none" strike="noStrike">
                          <a:effectLst/>
                          <a:latin typeface="+mn-lt"/>
                        </a:rPr>
                        <a:t>1980 Hurricane Allen, Caribbean, Mexico and USA</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260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305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057431"/>
                  </a:ext>
                </a:extLst>
              </a:tr>
              <a:tr h="245934">
                <a:tc>
                  <a:txBody>
                    <a:bodyPr/>
                    <a:lstStyle/>
                    <a:p>
                      <a:pPr algn="l" fontAlgn="b"/>
                      <a:r>
                        <a:rPr lang="en-GB" sz="1400" u="none" strike="noStrike" dirty="0">
                          <a:effectLst/>
                          <a:latin typeface="+mn-lt"/>
                        </a:rPr>
                        <a:t>2017 Hurricane Irma, Caribbean and USA</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mn-lt"/>
                        </a:rPr>
                        <a:t>134</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mn-lt"/>
                        </a:rPr>
                        <a:t>298</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9148224"/>
                  </a:ext>
                </a:extLst>
              </a:tr>
              <a:tr h="245934">
                <a:tc>
                  <a:txBody>
                    <a:bodyPr/>
                    <a:lstStyle/>
                    <a:p>
                      <a:pPr algn="r" fontAlgn="b"/>
                      <a:r>
                        <a:rPr lang="en-GB" sz="1400" b="0" i="0" u="none" strike="noStrike" dirty="0">
                          <a:solidFill>
                            <a:srgbClr val="000000"/>
                          </a:solidFill>
                          <a:effectLst/>
                          <a:latin typeface="+mn-lt"/>
                        </a:rPr>
                        <a:t>Total   </a:t>
                      </a: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744994</a:t>
                      </a: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9148383"/>
                  </a:ext>
                </a:extLst>
              </a:tr>
            </a:tbl>
          </a:graphicData>
        </a:graphic>
      </p:graphicFrame>
    </p:spTree>
    <p:extLst>
      <p:ext uri="{BB962C8B-B14F-4D97-AF65-F5344CB8AC3E}">
        <p14:creationId xmlns:p14="http://schemas.microsoft.com/office/powerpoint/2010/main" val="24465300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1258836"/>
            <a:ext cx="7314310" cy="1323439"/>
          </a:xfrm>
          <a:prstGeom prst="rect">
            <a:avLst/>
          </a:prstGeom>
        </p:spPr>
        <p:txBody>
          <a:bodyPr wrap="none">
            <a:spAutoFit/>
          </a:bodyPr>
          <a:lstStyle/>
          <a:p>
            <a:r>
              <a:rPr lang="en" sz="2000" dirty="0">
                <a:cs typeface="Amatic SC"/>
                <a:sym typeface="Amatic SC"/>
              </a:rPr>
              <a:t>Study figure </a:t>
            </a:r>
            <a:r>
              <a:rPr lang="en-GB" sz="2000" dirty="0">
                <a:cs typeface="Amatic SC"/>
                <a:sym typeface="Amatic SC"/>
              </a:rPr>
              <a:t>12, a table showing the five deadliest tropical storms of </a:t>
            </a:r>
            <a:br>
              <a:rPr lang="en-GB" sz="2000" dirty="0">
                <a:cs typeface="Amatic SC"/>
                <a:sym typeface="Amatic SC"/>
              </a:rPr>
            </a:br>
            <a:r>
              <a:rPr lang="en-GB" sz="2000" dirty="0">
                <a:cs typeface="Amatic SC"/>
                <a:sym typeface="Amatic SC"/>
              </a:rPr>
              <a:t>the past 50 years. </a:t>
            </a:r>
            <a:endParaRPr lang="en" sz="2000" dirty="0">
              <a:cs typeface="Amatic SC"/>
              <a:sym typeface="Amatic SC"/>
            </a:endParaRP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13</a:t>
            </a:r>
            <a:endParaRPr lang="en" sz="1600" b="1" dirty="0">
              <a:cs typeface="Amatic SC"/>
              <a:sym typeface="Amatic SC"/>
            </a:endParaRPr>
          </a:p>
        </p:txBody>
      </p:sp>
      <p:sp>
        <p:nvSpPr>
          <p:cNvPr id="11" name="Rectangle 10">
            <a:extLst>
              <a:ext uri="{FF2B5EF4-FFF2-40B4-BE49-F238E27FC236}">
                <a16:creationId xmlns:a16="http://schemas.microsoft.com/office/drawing/2014/main" id="{33385D27-183D-F8CA-7879-BE49D1D05AC8}"/>
              </a:ext>
            </a:extLst>
          </p:cNvPr>
          <p:cNvSpPr/>
          <p:nvPr/>
        </p:nvSpPr>
        <p:spPr>
          <a:xfrm>
            <a:off x="420634" y="5086744"/>
            <a:ext cx="8376937" cy="1631216"/>
          </a:xfrm>
          <a:prstGeom prst="rect">
            <a:avLst/>
          </a:prstGeom>
        </p:spPr>
        <p:txBody>
          <a:bodyPr wrap="square">
            <a:spAutoFit/>
          </a:bodyPr>
          <a:lstStyle/>
          <a:p>
            <a:r>
              <a:rPr lang="en-GB" sz="2000" dirty="0">
                <a:cs typeface="Amatic SC"/>
                <a:sym typeface="Amatic SC"/>
              </a:rPr>
              <a:t>Using figure 12 complete the graph by adding data for the tropical storm in Typhoon Nina in 1975. </a:t>
            </a:r>
          </a:p>
          <a:p>
            <a:pPr algn="r"/>
            <a:r>
              <a:rPr lang="en-GB" sz="2000" dirty="0">
                <a:cs typeface="Amatic SC"/>
                <a:sym typeface="Amatic SC"/>
              </a:rPr>
              <a:t>[1 mark]</a:t>
            </a:r>
            <a:endParaRPr lang="en" sz="2000" dirty="0">
              <a:cs typeface="Amatic SC"/>
              <a:sym typeface="Amatic SC"/>
            </a:endParaRPr>
          </a:p>
          <a:p>
            <a:pPr marL="342900" indent="-342900">
              <a:buFont typeface="Arial" panose="020B0604020202020204" pitchFamily="34" charset="0"/>
              <a:buChar char="•"/>
            </a:pPr>
            <a:endParaRPr lang="en-GB" sz="4000" dirty="0"/>
          </a:p>
        </p:txBody>
      </p:sp>
      <p:graphicFrame>
        <p:nvGraphicFramePr>
          <p:cNvPr id="3" name="Table 2">
            <a:extLst>
              <a:ext uri="{FF2B5EF4-FFF2-40B4-BE49-F238E27FC236}">
                <a16:creationId xmlns:a16="http://schemas.microsoft.com/office/drawing/2014/main" id="{0B855448-A570-666D-3A19-D08181871780}"/>
              </a:ext>
            </a:extLst>
          </p:cNvPr>
          <p:cNvGraphicFramePr>
            <a:graphicFrameLocks noGrp="1"/>
          </p:cNvGraphicFramePr>
          <p:nvPr>
            <p:extLst>
              <p:ext uri="{D42A27DB-BD31-4B8C-83A1-F6EECF244321}">
                <p14:modId xmlns:p14="http://schemas.microsoft.com/office/powerpoint/2010/main" val="3741962015"/>
              </p:ext>
            </p:extLst>
          </p:nvPr>
        </p:nvGraphicFramePr>
        <p:xfrm>
          <a:off x="740229" y="2226825"/>
          <a:ext cx="7069272" cy="2731931"/>
        </p:xfrm>
        <a:graphic>
          <a:graphicData uri="http://schemas.openxmlformats.org/drawingml/2006/table">
            <a:tbl>
              <a:tblPr>
                <a:tableStyleId>{5C22544A-7EE6-4342-B048-85BDC9FD1C3A}</a:tableStyleId>
              </a:tblPr>
              <a:tblGrid>
                <a:gridCol w="3831771">
                  <a:extLst>
                    <a:ext uri="{9D8B030D-6E8A-4147-A177-3AD203B41FA5}">
                      <a16:colId xmlns:a16="http://schemas.microsoft.com/office/drawing/2014/main" val="3425044319"/>
                    </a:ext>
                  </a:extLst>
                </a:gridCol>
                <a:gridCol w="1190171">
                  <a:extLst>
                    <a:ext uri="{9D8B030D-6E8A-4147-A177-3AD203B41FA5}">
                      <a16:colId xmlns:a16="http://schemas.microsoft.com/office/drawing/2014/main" val="4127757987"/>
                    </a:ext>
                  </a:extLst>
                </a:gridCol>
                <a:gridCol w="2047330">
                  <a:extLst>
                    <a:ext uri="{9D8B030D-6E8A-4147-A177-3AD203B41FA5}">
                      <a16:colId xmlns:a16="http://schemas.microsoft.com/office/drawing/2014/main" val="2848832615"/>
                    </a:ext>
                  </a:extLst>
                </a:gridCol>
              </a:tblGrid>
              <a:tr h="592759">
                <a:tc>
                  <a:txBody>
                    <a:bodyPr/>
                    <a:lstStyle/>
                    <a:p>
                      <a:pPr algn="l" fontAlgn="b"/>
                      <a:endParaRPr lang="en-GB" sz="1400" b="1"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mn-lt"/>
                        </a:rPr>
                        <a:t>Number of Deaths</a:t>
                      </a:r>
                      <a:endParaRPr lang="en-GB" sz="1400" b="1"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mn-lt"/>
                        </a:rPr>
                        <a:t>Maximum wind speed (km per hour)</a:t>
                      </a:r>
                      <a:endParaRPr lang="en-GB" sz="1400" b="1"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278167"/>
                  </a:ext>
                </a:extLst>
              </a:tr>
              <a:tr h="301016">
                <a:tc>
                  <a:txBody>
                    <a:bodyPr/>
                    <a:lstStyle/>
                    <a:p>
                      <a:pPr algn="l" fontAlgn="b"/>
                      <a:r>
                        <a:rPr lang="en-GB" sz="1400" u="none" strike="noStrike">
                          <a:effectLst/>
                          <a:latin typeface="+mn-lt"/>
                        </a:rPr>
                        <a:t>1970 Bhola cyclone, Bangladesh</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350000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205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1027903"/>
                  </a:ext>
                </a:extLst>
              </a:tr>
              <a:tr h="301016">
                <a:tc>
                  <a:txBody>
                    <a:bodyPr/>
                    <a:lstStyle/>
                    <a:p>
                      <a:pPr algn="l" fontAlgn="b"/>
                      <a:r>
                        <a:rPr lang="en-GB" sz="1400" u="none" strike="noStrike" dirty="0">
                          <a:effectLst/>
                          <a:latin typeface="+mn-lt"/>
                        </a:rPr>
                        <a:t>1975 Typhoon Nina, China</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230000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250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0202562"/>
                  </a:ext>
                </a:extLst>
              </a:tr>
              <a:tr h="301016">
                <a:tc>
                  <a:txBody>
                    <a:bodyPr/>
                    <a:lstStyle/>
                    <a:p>
                      <a:pPr algn="l" fontAlgn="b"/>
                      <a:r>
                        <a:rPr lang="en-GB" sz="1400" u="none" strike="noStrike">
                          <a:effectLst/>
                          <a:latin typeface="+mn-lt"/>
                        </a:rPr>
                        <a:t>2008 Cyclone Nargis, Myanmar</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mn-lt"/>
                        </a:rPr>
                        <a:t>138000</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215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9665610"/>
                  </a:ext>
                </a:extLst>
              </a:tr>
              <a:tr h="301016">
                <a:tc>
                  <a:txBody>
                    <a:bodyPr/>
                    <a:lstStyle/>
                    <a:p>
                      <a:pPr algn="l" fontAlgn="b"/>
                      <a:r>
                        <a:rPr lang="en-GB" sz="1400" u="none" strike="noStrike">
                          <a:effectLst/>
                          <a:latin typeface="+mn-lt"/>
                        </a:rPr>
                        <a:t>1998 Hurricane Mitch, Caribbean</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19300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295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9539999"/>
                  </a:ext>
                </a:extLst>
              </a:tr>
              <a:tr h="301016">
                <a:tc>
                  <a:txBody>
                    <a:bodyPr/>
                    <a:lstStyle/>
                    <a:p>
                      <a:pPr algn="l" fontAlgn="b"/>
                      <a:r>
                        <a:rPr lang="en-GB" sz="1400" u="none" strike="noStrike">
                          <a:effectLst/>
                          <a:latin typeface="+mn-lt"/>
                        </a:rPr>
                        <a:t>2013 Typhoon Haiyan, Philippines</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7300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310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038806"/>
                  </a:ext>
                </a:extLst>
              </a:tr>
              <a:tr h="333076">
                <a:tc>
                  <a:txBody>
                    <a:bodyPr/>
                    <a:lstStyle/>
                    <a:p>
                      <a:pPr algn="l" fontAlgn="b"/>
                      <a:r>
                        <a:rPr lang="en-GB" sz="1400" u="none" strike="noStrike">
                          <a:effectLst/>
                          <a:latin typeface="+mn-lt"/>
                        </a:rPr>
                        <a:t>1980 Hurricane Allen, Caribbean, Mexico and USA</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260</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305</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057431"/>
                  </a:ext>
                </a:extLst>
              </a:tr>
              <a:tr h="301016">
                <a:tc>
                  <a:txBody>
                    <a:bodyPr/>
                    <a:lstStyle/>
                    <a:p>
                      <a:pPr algn="l" fontAlgn="b"/>
                      <a:r>
                        <a:rPr lang="en-GB" sz="1400" u="none" strike="noStrike">
                          <a:effectLst/>
                          <a:latin typeface="+mn-lt"/>
                        </a:rPr>
                        <a:t>2017 Hurricane Irma, Caribbean and USA</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effectLst/>
                          <a:latin typeface="+mn-lt"/>
                        </a:rPr>
                        <a:t>134</a:t>
                      </a:r>
                      <a:endParaRPr lang="en-GB" sz="1400" b="0" i="0" u="none" strike="noStrike">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mn-lt"/>
                        </a:rPr>
                        <a:t>298</a:t>
                      </a:r>
                      <a:endParaRPr lang="en-GB" sz="1400" b="0" i="0" u="none" strike="noStrike" dirty="0">
                        <a:solidFill>
                          <a:srgbClr val="000000"/>
                        </a:solidFill>
                        <a:effectLst/>
                        <a:latin typeface="+mn-lt"/>
                      </a:endParaRPr>
                    </a:p>
                  </a:txBody>
                  <a:tcPr marL="6782" marR="6782" marT="67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9148224"/>
                  </a:ext>
                </a:extLst>
              </a:tr>
            </a:tbl>
          </a:graphicData>
        </a:graphic>
      </p:graphicFrame>
    </p:spTree>
    <p:extLst>
      <p:ext uri="{BB962C8B-B14F-4D97-AF65-F5344CB8AC3E}">
        <p14:creationId xmlns:p14="http://schemas.microsoft.com/office/powerpoint/2010/main" val="1333892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1307278" y="1041471"/>
            <a:ext cx="7305461" cy="584775"/>
          </a:xfrm>
          <a:prstGeom prst="rect">
            <a:avLst/>
          </a:prstGeom>
        </p:spPr>
        <p:txBody>
          <a:bodyPr wrap="none">
            <a:spAutoFit/>
          </a:bodyPr>
          <a:lstStyle/>
          <a:p>
            <a:r>
              <a:rPr lang="en-GB" sz="1600" dirty="0">
                <a:cs typeface="Amatic SC"/>
                <a:sym typeface="Amatic SC"/>
              </a:rPr>
              <a:t>A graph to show the number of deaths caused by the five deadliest tropical storms of </a:t>
            </a:r>
            <a:br>
              <a:rPr lang="en-GB" sz="1600" dirty="0">
                <a:cs typeface="Amatic SC"/>
                <a:sym typeface="Amatic SC"/>
              </a:rPr>
            </a:br>
            <a:r>
              <a:rPr lang="en-GB" sz="1600" dirty="0">
                <a:cs typeface="Amatic SC"/>
                <a:sym typeface="Amatic SC"/>
              </a:rPr>
              <a:t>the past 50 years</a:t>
            </a:r>
            <a:endParaRPr lang="en" sz="1600" dirty="0">
              <a:cs typeface="Amatic SC"/>
              <a:sym typeface="Amatic SC"/>
            </a:endParaRPr>
          </a:p>
        </p:txBody>
      </p:sp>
      <p:pic>
        <p:nvPicPr>
          <p:cNvPr id="11" name="Picture 10" descr="Chart, bar chart&#10;&#10;Description automatically generated">
            <a:extLst>
              <a:ext uri="{FF2B5EF4-FFF2-40B4-BE49-F238E27FC236}">
                <a16:creationId xmlns:a16="http://schemas.microsoft.com/office/drawing/2014/main" id="{49B12BC5-AB7E-3B85-A432-41D36E5566C0}"/>
              </a:ext>
            </a:extLst>
          </p:cNvPr>
          <p:cNvPicPr>
            <a:picLocks noChangeAspect="1"/>
          </p:cNvPicPr>
          <p:nvPr/>
        </p:nvPicPr>
        <p:blipFill>
          <a:blip r:embed="rId3"/>
          <a:stretch>
            <a:fillRect/>
          </a:stretch>
        </p:blipFill>
        <p:spPr>
          <a:xfrm>
            <a:off x="3177129" y="1453662"/>
            <a:ext cx="4316019" cy="5122308"/>
          </a:xfrm>
          <a:prstGeom prst="rect">
            <a:avLst/>
          </a:prstGeom>
        </p:spPr>
      </p:pic>
    </p:spTree>
    <p:extLst>
      <p:ext uri="{BB962C8B-B14F-4D97-AF65-F5344CB8AC3E}">
        <p14:creationId xmlns:p14="http://schemas.microsoft.com/office/powerpoint/2010/main" val="4112937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537029" y="1041471"/>
            <a:ext cx="8606971" cy="338554"/>
          </a:xfrm>
          <a:prstGeom prst="rect">
            <a:avLst/>
          </a:prstGeom>
        </p:spPr>
        <p:txBody>
          <a:bodyPr wrap="square">
            <a:spAutoFit/>
          </a:bodyPr>
          <a:lstStyle/>
          <a:p>
            <a:r>
              <a:rPr lang="en-GB" sz="1600" dirty="0">
                <a:cs typeface="Amatic SC"/>
                <a:sym typeface="Amatic SC"/>
              </a:rPr>
              <a:t>Figure 14 below shows the deaths caused by the five deadliest tropical storms of the past 50 years</a:t>
            </a:r>
            <a:endParaRPr lang="en" sz="1600" dirty="0">
              <a:cs typeface="Amatic SC"/>
              <a:sym typeface="Amatic SC"/>
            </a:endParaRPr>
          </a:p>
        </p:txBody>
      </p:sp>
      <p:graphicFrame>
        <p:nvGraphicFramePr>
          <p:cNvPr id="8" name="Chart 7">
            <a:extLst>
              <a:ext uri="{FF2B5EF4-FFF2-40B4-BE49-F238E27FC236}">
                <a16:creationId xmlns:a16="http://schemas.microsoft.com/office/drawing/2014/main" id="{DADBAA8A-8978-71D2-EE8B-D7CBDD84AE78}"/>
              </a:ext>
            </a:extLst>
          </p:cNvPr>
          <p:cNvGraphicFramePr>
            <a:graphicFrameLocks/>
          </p:cNvGraphicFramePr>
          <p:nvPr>
            <p:extLst>
              <p:ext uri="{D42A27DB-BD31-4B8C-83A1-F6EECF244321}">
                <p14:modId xmlns:p14="http://schemas.microsoft.com/office/powerpoint/2010/main" val="1002529464"/>
              </p:ext>
            </p:extLst>
          </p:nvPr>
        </p:nvGraphicFramePr>
        <p:xfrm>
          <a:off x="3532885" y="1687671"/>
          <a:ext cx="5264686" cy="41693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B22926E-FDEA-4981-3DD8-FED22C9594F9}"/>
              </a:ext>
            </a:extLst>
          </p:cNvPr>
          <p:cNvSpPr txBox="1"/>
          <p:nvPr/>
        </p:nvSpPr>
        <p:spPr>
          <a:xfrm>
            <a:off x="346429" y="5779357"/>
            <a:ext cx="8451142" cy="646331"/>
          </a:xfrm>
          <a:prstGeom prst="rect">
            <a:avLst/>
          </a:prstGeom>
          <a:noFill/>
        </p:spPr>
        <p:txBody>
          <a:bodyPr wrap="square">
            <a:spAutoFit/>
          </a:bodyPr>
          <a:lstStyle/>
          <a:p>
            <a:r>
              <a:rPr lang="en-GB" sz="1800" dirty="0">
                <a:cs typeface="Amatic SC"/>
                <a:sym typeface="Amatic SC"/>
              </a:rPr>
              <a:t>Give one limitation of </a:t>
            </a:r>
            <a:r>
              <a:rPr lang="en-GB" dirty="0">
                <a:cs typeface="Amatic SC"/>
                <a:sym typeface="Amatic SC"/>
              </a:rPr>
              <a:t>using this type of graph to present the data.</a:t>
            </a:r>
          </a:p>
          <a:p>
            <a:pPr algn="r"/>
            <a:r>
              <a:rPr lang="en-GB" dirty="0">
                <a:cs typeface="Amatic SC"/>
                <a:sym typeface="Amatic SC"/>
              </a:rPr>
              <a:t>[2 marks] </a:t>
            </a:r>
            <a:endParaRPr lang="en" sz="1800" dirty="0">
              <a:cs typeface="Amatic SC"/>
              <a:sym typeface="Amatic SC"/>
            </a:endParaRPr>
          </a:p>
        </p:txBody>
      </p:sp>
      <p:pic>
        <p:nvPicPr>
          <p:cNvPr id="10" name="Picture 9" descr="Table&#10;&#10;Description automatically generated">
            <a:extLst>
              <a:ext uri="{FF2B5EF4-FFF2-40B4-BE49-F238E27FC236}">
                <a16:creationId xmlns:a16="http://schemas.microsoft.com/office/drawing/2014/main" id="{A17D9CF5-8DEC-1E6C-9C7F-C1B248889620}"/>
              </a:ext>
            </a:extLst>
          </p:cNvPr>
          <p:cNvPicPr>
            <a:picLocks noChangeAspect="1"/>
          </p:cNvPicPr>
          <p:nvPr/>
        </p:nvPicPr>
        <p:blipFill>
          <a:blip r:embed="rId4"/>
          <a:stretch>
            <a:fillRect/>
          </a:stretch>
        </p:blipFill>
        <p:spPr>
          <a:xfrm>
            <a:off x="346429" y="1763086"/>
            <a:ext cx="3296657" cy="1765871"/>
          </a:xfrm>
          <a:prstGeom prst="rect">
            <a:avLst/>
          </a:prstGeom>
        </p:spPr>
      </p:pic>
      <p:sp>
        <p:nvSpPr>
          <p:cNvPr id="11" name="Rectangle 10">
            <a:extLst>
              <a:ext uri="{FF2B5EF4-FFF2-40B4-BE49-F238E27FC236}">
                <a16:creationId xmlns:a16="http://schemas.microsoft.com/office/drawing/2014/main" id="{D36BED40-38E5-CA23-3369-48BFE734227F}"/>
              </a:ext>
            </a:extLst>
          </p:cNvPr>
          <p:cNvSpPr/>
          <p:nvPr/>
        </p:nvSpPr>
        <p:spPr>
          <a:xfrm>
            <a:off x="3643086" y="1407277"/>
            <a:ext cx="966227" cy="338554"/>
          </a:xfrm>
          <a:prstGeom prst="rect">
            <a:avLst/>
          </a:prstGeom>
        </p:spPr>
        <p:txBody>
          <a:bodyPr wrap="none">
            <a:spAutoFit/>
          </a:bodyPr>
          <a:lstStyle/>
          <a:p>
            <a:r>
              <a:rPr lang="en-GB" sz="1600" b="1" dirty="0">
                <a:cs typeface="Amatic SC"/>
                <a:sym typeface="Amatic SC"/>
              </a:rPr>
              <a:t>Figure 14</a:t>
            </a:r>
            <a:endParaRPr lang="en" sz="1600" b="1" dirty="0">
              <a:cs typeface="Amatic SC"/>
              <a:sym typeface="Amatic SC"/>
            </a:endParaRPr>
          </a:p>
        </p:txBody>
      </p:sp>
    </p:spTree>
    <p:extLst>
      <p:ext uri="{BB962C8B-B14F-4D97-AF65-F5344CB8AC3E}">
        <p14:creationId xmlns:p14="http://schemas.microsoft.com/office/powerpoint/2010/main" val="41443437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8412488" cy="6247864"/>
          </a:xfrm>
          <a:prstGeom prst="rect">
            <a:avLst/>
          </a:prstGeom>
        </p:spPr>
        <p:txBody>
          <a:bodyPr wrap="square">
            <a:spAutoFit/>
          </a:bodyPr>
          <a:lstStyle/>
          <a:p>
            <a:r>
              <a:rPr lang="en-GB" sz="2000" dirty="0">
                <a:cs typeface="Amatic SC"/>
                <a:sym typeface="Amatic SC"/>
              </a:rPr>
              <a:t>Give one reason why the wind speed of a tropical storm (hurricane) may increase over open water.                                                                                  [1 mark]</a:t>
            </a:r>
          </a:p>
          <a:p>
            <a:endParaRPr lang="en-GB" sz="2000" dirty="0">
              <a:cs typeface="Amatic SC"/>
              <a:sym typeface="Amatic SC"/>
            </a:endParaRPr>
          </a:p>
          <a:p>
            <a:r>
              <a:rPr lang="en-GB" sz="2000" dirty="0">
                <a:cs typeface="Amatic SC"/>
                <a:sym typeface="Amatic SC"/>
              </a:rPr>
              <a:t>Give one reason why the wind speed of a tropical storm (hurricane) may decrease over land.                                                                                             [1 mark]</a:t>
            </a:r>
          </a:p>
          <a:p>
            <a:endParaRPr lang="en-GB" sz="2000" dirty="0">
              <a:cs typeface="Amatic SC"/>
              <a:sym typeface="Amatic SC"/>
            </a:endParaRPr>
          </a:p>
          <a:p>
            <a:r>
              <a:rPr lang="en-GB" sz="2000" dirty="0">
                <a:effectLst/>
                <a:ea typeface="Calibri" panose="020F0502020204030204" pitchFamily="34" charset="0"/>
                <a:cs typeface="Arial" panose="020B0604020202020204" pitchFamily="34" charset="0"/>
              </a:rPr>
              <a:t>Outline two conditions in which tropical storms form.                              </a:t>
            </a:r>
            <a:r>
              <a:rPr lang="en-GB" sz="2000" dirty="0">
                <a:cs typeface="Amatic SC"/>
                <a:sym typeface="Amatic SC"/>
              </a:rPr>
              <a:t>[2 marks]</a:t>
            </a:r>
          </a:p>
          <a:p>
            <a:endParaRPr lang="en-GB" sz="2000" dirty="0">
              <a:cs typeface="Amatic SC"/>
              <a:sym typeface="Amatic SC"/>
            </a:endParaRPr>
          </a:p>
          <a:p>
            <a:r>
              <a:rPr lang="en-GB" sz="2000" dirty="0">
                <a:effectLst/>
                <a:ea typeface="Calibri" panose="020F0502020204030204" pitchFamily="34" charset="0"/>
                <a:cs typeface="Arial" panose="020B0604020202020204" pitchFamily="34" charset="0"/>
              </a:rPr>
              <a:t>Give one reason why tropical storms have a seasonal pattern.                 </a:t>
            </a:r>
            <a:r>
              <a:rPr lang="en-GB" sz="2000" dirty="0">
                <a:cs typeface="Amatic SC"/>
                <a:sym typeface="Amatic SC"/>
              </a:rPr>
              <a:t>[1 mark]</a:t>
            </a:r>
          </a:p>
          <a:p>
            <a:endParaRPr lang="en-GB" sz="2000" dirty="0">
              <a:cs typeface="Amatic SC"/>
              <a:sym typeface="Amatic SC"/>
            </a:endParaRPr>
          </a:p>
          <a:p>
            <a:r>
              <a:rPr lang="en-GB" sz="2000" dirty="0">
                <a:cs typeface="Amatic SC"/>
                <a:sym typeface="Amatic SC"/>
              </a:rPr>
              <a:t>Describe one effect of a tropical storm.                                                        [2 marks]</a:t>
            </a:r>
          </a:p>
          <a:p>
            <a:endParaRPr lang="en-GB" sz="2000" dirty="0">
              <a:cs typeface="Amatic SC"/>
              <a:sym typeface="Amatic SC"/>
            </a:endParaRPr>
          </a:p>
          <a:p>
            <a:r>
              <a:rPr lang="en-GB" sz="2000" dirty="0">
                <a:cs typeface="Amatic SC"/>
                <a:sym typeface="Amatic SC"/>
              </a:rPr>
              <a:t>Describe one way people can prepare for a tropical storm                       [2 marks]</a:t>
            </a:r>
          </a:p>
          <a:p>
            <a:endParaRPr lang="en-GB" sz="2000" dirty="0">
              <a:cs typeface="Amatic SC"/>
              <a:sym typeface="Amatic SC"/>
            </a:endParaRPr>
          </a:p>
          <a:p>
            <a:r>
              <a:rPr lang="en-GB" sz="2000" dirty="0">
                <a:cs typeface="Amatic SC"/>
                <a:sym typeface="Amatic SC"/>
              </a:rPr>
              <a:t>State two ways in which climate change might affect tropical storms.   [2 marks]</a:t>
            </a:r>
          </a:p>
          <a:p>
            <a:endParaRPr lang="en-GB" sz="2000" dirty="0">
              <a:cs typeface="Amatic SC"/>
              <a:sym typeface="Amatic SC"/>
            </a:endParaRPr>
          </a:p>
          <a:p>
            <a:endParaRPr lang="en-GB" sz="2000" dirty="0">
              <a:cs typeface="Amatic SC"/>
              <a:sym typeface="Amatic SC"/>
            </a:endParaRPr>
          </a:p>
          <a:p>
            <a:r>
              <a:rPr lang="en-GB" sz="2000" dirty="0">
                <a:cs typeface="Amatic SC"/>
                <a:sym typeface="Amatic SC"/>
              </a:rPr>
              <a:t>                                                                           </a:t>
            </a: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19942696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346429" y="5381243"/>
            <a:ext cx="8404096" cy="400110"/>
          </a:xfrm>
          <a:prstGeom prst="rect">
            <a:avLst/>
          </a:prstGeom>
        </p:spPr>
        <p:txBody>
          <a:bodyPr wrap="none">
            <a:spAutoFit/>
          </a:bodyPr>
          <a:lstStyle/>
          <a:p>
            <a:r>
              <a:rPr lang="en-GB" sz="2000" dirty="0"/>
              <a:t>Describe the structure of Hurricane Ian shown in Figure 15.                    [2 marks]</a:t>
            </a:r>
            <a:endParaRPr lang="en" sz="2000" dirty="0">
              <a:cs typeface="Amatic SC"/>
              <a:sym typeface="Amatic SC"/>
            </a:endParaRPr>
          </a:p>
        </p:txBody>
      </p:sp>
      <p:sp>
        <p:nvSpPr>
          <p:cNvPr id="7" name="Rectangle 6">
            <a:extLst>
              <a:ext uri="{FF2B5EF4-FFF2-40B4-BE49-F238E27FC236}">
                <a16:creationId xmlns:a16="http://schemas.microsoft.com/office/drawing/2014/main" id="{AA894A67-36DE-ED01-0AE0-8EEC096EC623}"/>
              </a:ext>
            </a:extLst>
          </p:cNvPr>
          <p:cNvSpPr/>
          <p:nvPr/>
        </p:nvSpPr>
        <p:spPr>
          <a:xfrm>
            <a:off x="426712" y="1258836"/>
            <a:ext cx="7860945" cy="707886"/>
          </a:xfrm>
          <a:prstGeom prst="rect">
            <a:avLst/>
          </a:prstGeom>
        </p:spPr>
        <p:txBody>
          <a:bodyPr wrap="square">
            <a:spAutoFit/>
          </a:bodyPr>
          <a:lstStyle/>
          <a:p>
            <a:r>
              <a:rPr lang="en-GB" sz="2000" dirty="0">
                <a:cs typeface="Amatic SC"/>
                <a:sym typeface="Amatic SC"/>
              </a:rPr>
              <a:t>Study Figure 15, a satellite image showing Hurricane Ian making landfall in the USA in September 2022.</a:t>
            </a:r>
            <a:endParaRPr lang="en-GB" sz="4000" dirty="0"/>
          </a:p>
        </p:txBody>
      </p:sp>
      <p:sp>
        <p:nvSpPr>
          <p:cNvPr id="10" name="Rectangle 9">
            <a:extLst>
              <a:ext uri="{FF2B5EF4-FFF2-40B4-BE49-F238E27FC236}">
                <a16:creationId xmlns:a16="http://schemas.microsoft.com/office/drawing/2014/main" id="{2293C598-B359-7858-1AE6-60D3B1E3EA03}"/>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15</a:t>
            </a:r>
            <a:endParaRPr lang="en" sz="1600" b="1" dirty="0">
              <a:cs typeface="Amatic SC"/>
              <a:sym typeface="Amatic SC"/>
            </a:endParaRPr>
          </a:p>
        </p:txBody>
      </p:sp>
      <p:pic>
        <p:nvPicPr>
          <p:cNvPr id="12" name="Picture 11">
            <a:extLst>
              <a:ext uri="{FF2B5EF4-FFF2-40B4-BE49-F238E27FC236}">
                <a16:creationId xmlns:a16="http://schemas.microsoft.com/office/drawing/2014/main" id="{056F9ACF-51E4-BBD1-13EA-98B233E1FBB3}"/>
              </a:ext>
            </a:extLst>
          </p:cNvPr>
          <p:cNvPicPr>
            <a:picLocks noChangeAspect="1"/>
          </p:cNvPicPr>
          <p:nvPr/>
        </p:nvPicPr>
        <p:blipFill>
          <a:blip r:embed="rId3"/>
          <a:stretch>
            <a:fillRect/>
          </a:stretch>
        </p:blipFill>
        <p:spPr>
          <a:xfrm>
            <a:off x="2268128" y="2136349"/>
            <a:ext cx="4934076" cy="3032795"/>
          </a:xfrm>
          <a:prstGeom prst="rect">
            <a:avLst/>
          </a:prstGeom>
        </p:spPr>
      </p:pic>
    </p:spTree>
    <p:extLst>
      <p:ext uri="{BB962C8B-B14F-4D97-AF65-F5344CB8AC3E}">
        <p14:creationId xmlns:p14="http://schemas.microsoft.com/office/powerpoint/2010/main" val="3381521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346429" y="207875"/>
            <a:ext cx="5830699" cy="923330"/>
          </a:xfrm>
          <a:prstGeom prst="rect">
            <a:avLst/>
          </a:prstGeom>
        </p:spPr>
        <p:txBody>
          <a:bodyPr wrap="none">
            <a:spAutoFit/>
          </a:bodyPr>
          <a:lstStyle/>
          <a:p>
            <a:r>
              <a:rPr lang="en" sz="5400" b="1" dirty="0">
                <a:ea typeface="Amatic SC"/>
                <a:cs typeface="Amatic SC"/>
                <a:sym typeface="Amatic SC"/>
              </a:rPr>
              <a:t>1-3 Mark Questions</a:t>
            </a:r>
            <a:endParaRPr lang="en-GB" sz="60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1140120" y="1300832"/>
            <a:ext cx="6948312" cy="4524315"/>
          </a:xfrm>
          <a:prstGeom prst="rect">
            <a:avLst/>
          </a:prstGeom>
        </p:spPr>
        <p:txBody>
          <a:bodyPr wrap="none">
            <a:spAutoFit/>
          </a:bodyPr>
          <a:lstStyle/>
          <a:p>
            <a:pPr algn="ctr"/>
            <a:r>
              <a:rPr lang="en" sz="9600" b="1" dirty="0">
                <a:ea typeface="Amatic SC"/>
                <a:cs typeface="Amatic SC"/>
                <a:sym typeface="Amatic SC"/>
              </a:rPr>
              <a:t>Global </a:t>
            </a:r>
          </a:p>
          <a:p>
            <a:pPr algn="ctr"/>
            <a:r>
              <a:rPr lang="en" sz="9600" b="1" dirty="0">
                <a:cs typeface="Amatic SC"/>
                <a:sym typeface="Amatic SC"/>
              </a:rPr>
              <a:t>Atmospheric </a:t>
            </a:r>
          </a:p>
          <a:p>
            <a:pPr algn="ctr"/>
            <a:r>
              <a:rPr lang="en" sz="9600" b="1" dirty="0">
                <a:cs typeface="Amatic SC"/>
                <a:sym typeface="Amatic SC"/>
              </a:rPr>
              <a:t>Circulation</a:t>
            </a:r>
            <a:endParaRPr lang="en-GB" sz="23900" b="1" dirty="0"/>
          </a:p>
        </p:txBody>
      </p:sp>
    </p:spTree>
    <p:extLst>
      <p:ext uri="{BB962C8B-B14F-4D97-AF65-F5344CB8AC3E}">
        <p14:creationId xmlns:p14="http://schemas.microsoft.com/office/powerpoint/2010/main" val="101096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346429" y="207875"/>
            <a:ext cx="5830699" cy="923330"/>
          </a:xfrm>
          <a:prstGeom prst="rect">
            <a:avLst/>
          </a:prstGeom>
        </p:spPr>
        <p:txBody>
          <a:bodyPr wrap="none">
            <a:spAutoFit/>
          </a:bodyPr>
          <a:lstStyle/>
          <a:p>
            <a:r>
              <a:rPr lang="en" sz="5400" b="1" dirty="0">
                <a:ea typeface="Amatic SC"/>
                <a:cs typeface="Amatic SC"/>
                <a:sym typeface="Amatic SC"/>
              </a:rPr>
              <a:t>1-3 Mark Questions</a:t>
            </a:r>
            <a:endParaRPr lang="en-GB" sz="60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1307278" y="1300832"/>
            <a:ext cx="6613990" cy="4339650"/>
          </a:xfrm>
          <a:prstGeom prst="rect">
            <a:avLst/>
          </a:prstGeom>
        </p:spPr>
        <p:txBody>
          <a:bodyPr wrap="none">
            <a:spAutoFit/>
          </a:bodyPr>
          <a:lstStyle/>
          <a:p>
            <a:pPr algn="ctr"/>
            <a:r>
              <a:rPr lang="en" sz="13800" b="1" dirty="0">
                <a:ea typeface="Amatic SC"/>
                <a:cs typeface="Amatic SC"/>
                <a:sym typeface="Amatic SC"/>
              </a:rPr>
              <a:t>Tectonic </a:t>
            </a:r>
          </a:p>
          <a:p>
            <a:pPr algn="ctr"/>
            <a:r>
              <a:rPr lang="en" sz="13800" b="1" dirty="0">
                <a:ea typeface="Amatic SC"/>
                <a:cs typeface="Amatic SC"/>
                <a:sym typeface="Amatic SC"/>
              </a:rPr>
              <a:t>Hazards</a:t>
            </a:r>
            <a:endParaRPr lang="en-GB" sz="34400" b="1" dirty="0"/>
          </a:p>
        </p:txBody>
      </p:sp>
    </p:spTree>
    <p:extLst>
      <p:ext uri="{BB962C8B-B14F-4D97-AF65-F5344CB8AC3E}">
        <p14:creationId xmlns:p14="http://schemas.microsoft.com/office/powerpoint/2010/main" val="108207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346429" y="5381243"/>
            <a:ext cx="8657178" cy="400110"/>
          </a:xfrm>
          <a:prstGeom prst="rect">
            <a:avLst/>
          </a:prstGeom>
        </p:spPr>
        <p:txBody>
          <a:bodyPr wrap="none">
            <a:spAutoFit/>
          </a:bodyPr>
          <a:lstStyle/>
          <a:p>
            <a:r>
              <a:rPr lang="en-GB" sz="2000" dirty="0"/>
              <a:t>Using figure 16, explain why there is low pressure at the equator.             [2 marks]</a:t>
            </a:r>
            <a:endParaRPr lang="en" sz="2000" dirty="0">
              <a:cs typeface="Amatic SC"/>
              <a:sym typeface="Amatic SC"/>
            </a:endParaRPr>
          </a:p>
        </p:txBody>
      </p:sp>
      <p:sp>
        <p:nvSpPr>
          <p:cNvPr id="7" name="Rectangle 6">
            <a:extLst>
              <a:ext uri="{FF2B5EF4-FFF2-40B4-BE49-F238E27FC236}">
                <a16:creationId xmlns:a16="http://schemas.microsoft.com/office/drawing/2014/main" id="{AA894A67-36DE-ED01-0AE0-8EEC096EC623}"/>
              </a:ext>
            </a:extLst>
          </p:cNvPr>
          <p:cNvSpPr/>
          <p:nvPr/>
        </p:nvSpPr>
        <p:spPr>
          <a:xfrm>
            <a:off x="426712" y="968549"/>
            <a:ext cx="7860945" cy="707886"/>
          </a:xfrm>
          <a:prstGeom prst="rect">
            <a:avLst/>
          </a:prstGeom>
        </p:spPr>
        <p:txBody>
          <a:bodyPr wrap="square">
            <a:spAutoFit/>
          </a:bodyPr>
          <a:lstStyle/>
          <a:p>
            <a:r>
              <a:rPr lang="en-GB" sz="2000" dirty="0">
                <a:cs typeface="Amatic SC"/>
                <a:sym typeface="Amatic SC"/>
              </a:rPr>
              <a:t>Study figure 16, a diagram showing the main features of global atmospheric circulation. </a:t>
            </a:r>
            <a:endParaRPr lang="en-GB" sz="4000" dirty="0"/>
          </a:p>
        </p:txBody>
      </p:sp>
      <p:sp>
        <p:nvSpPr>
          <p:cNvPr id="8" name="Rectangle 7">
            <a:extLst>
              <a:ext uri="{FF2B5EF4-FFF2-40B4-BE49-F238E27FC236}">
                <a16:creationId xmlns:a16="http://schemas.microsoft.com/office/drawing/2014/main" id="{59762717-E4AD-CC04-DBF4-0C5FD1082098}"/>
              </a:ext>
            </a:extLst>
          </p:cNvPr>
          <p:cNvSpPr/>
          <p:nvPr/>
        </p:nvSpPr>
        <p:spPr>
          <a:xfrm>
            <a:off x="4140982" y="1437729"/>
            <a:ext cx="966227" cy="338554"/>
          </a:xfrm>
          <a:prstGeom prst="rect">
            <a:avLst/>
          </a:prstGeom>
        </p:spPr>
        <p:txBody>
          <a:bodyPr wrap="none">
            <a:spAutoFit/>
          </a:bodyPr>
          <a:lstStyle/>
          <a:p>
            <a:r>
              <a:rPr lang="en-GB" sz="1600" b="1" dirty="0">
                <a:cs typeface="Amatic SC"/>
                <a:sym typeface="Amatic SC"/>
              </a:rPr>
              <a:t>Figure 16</a:t>
            </a:r>
            <a:endParaRPr lang="en" sz="1600" b="1" dirty="0">
              <a:cs typeface="Amatic SC"/>
              <a:sym typeface="Amatic SC"/>
            </a:endParaRPr>
          </a:p>
        </p:txBody>
      </p:sp>
      <p:pic>
        <p:nvPicPr>
          <p:cNvPr id="12" name="Picture 11">
            <a:extLst>
              <a:ext uri="{FF2B5EF4-FFF2-40B4-BE49-F238E27FC236}">
                <a16:creationId xmlns:a16="http://schemas.microsoft.com/office/drawing/2014/main" id="{08D8D766-0B05-51F5-DE18-6F05C684F7CB}"/>
              </a:ext>
            </a:extLst>
          </p:cNvPr>
          <p:cNvPicPr>
            <a:picLocks noChangeAspect="1"/>
          </p:cNvPicPr>
          <p:nvPr/>
        </p:nvPicPr>
        <p:blipFill rotWithShape="1">
          <a:blip r:embed="rId3"/>
          <a:srcRect t="15699"/>
          <a:stretch/>
        </p:blipFill>
        <p:spPr>
          <a:xfrm>
            <a:off x="2483642" y="1770316"/>
            <a:ext cx="4425158" cy="3610927"/>
          </a:xfrm>
          <a:prstGeom prst="rect">
            <a:avLst/>
          </a:prstGeom>
        </p:spPr>
      </p:pic>
    </p:spTree>
    <p:extLst>
      <p:ext uri="{BB962C8B-B14F-4D97-AF65-F5344CB8AC3E}">
        <p14:creationId xmlns:p14="http://schemas.microsoft.com/office/powerpoint/2010/main" val="1664734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346429" y="5381243"/>
            <a:ext cx="7914795" cy="707886"/>
          </a:xfrm>
          <a:prstGeom prst="rect">
            <a:avLst/>
          </a:prstGeom>
        </p:spPr>
        <p:txBody>
          <a:bodyPr wrap="none">
            <a:spAutoFit/>
          </a:bodyPr>
          <a:lstStyle/>
          <a:p>
            <a:r>
              <a:rPr lang="en-GB" sz="2000" dirty="0"/>
              <a:t>Using figure 16, describe the link between air pressure and surface winds. </a:t>
            </a:r>
          </a:p>
          <a:p>
            <a:pPr algn="r"/>
            <a:r>
              <a:rPr lang="en-GB" sz="2000" dirty="0"/>
              <a:t>[2 marks]</a:t>
            </a:r>
            <a:endParaRPr lang="en" sz="2000" dirty="0">
              <a:cs typeface="Amatic SC"/>
              <a:sym typeface="Amatic SC"/>
            </a:endParaRPr>
          </a:p>
        </p:txBody>
      </p:sp>
      <p:sp>
        <p:nvSpPr>
          <p:cNvPr id="7" name="Rectangle 6">
            <a:extLst>
              <a:ext uri="{FF2B5EF4-FFF2-40B4-BE49-F238E27FC236}">
                <a16:creationId xmlns:a16="http://schemas.microsoft.com/office/drawing/2014/main" id="{AA894A67-36DE-ED01-0AE0-8EEC096EC623}"/>
              </a:ext>
            </a:extLst>
          </p:cNvPr>
          <p:cNvSpPr/>
          <p:nvPr/>
        </p:nvSpPr>
        <p:spPr>
          <a:xfrm>
            <a:off x="426712" y="925009"/>
            <a:ext cx="7860945" cy="707886"/>
          </a:xfrm>
          <a:prstGeom prst="rect">
            <a:avLst/>
          </a:prstGeom>
        </p:spPr>
        <p:txBody>
          <a:bodyPr wrap="square">
            <a:spAutoFit/>
          </a:bodyPr>
          <a:lstStyle/>
          <a:p>
            <a:r>
              <a:rPr lang="en-GB" sz="2000" dirty="0">
                <a:cs typeface="Amatic SC"/>
                <a:sym typeface="Amatic SC"/>
              </a:rPr>
              <a:t>Study figure 16, a diagram showing the main features of global atmospheric circulation. </a:t>
            </a:r>
            <a:endParaRPr lang="en-GB" sz="4000" dirty="0"/>
          </a:p>
        </p:txBody>
      </p:sp>
      <p:sp>
        <p:nvSpPr>
          <p:cNvPr id="8" name="Rectangle 7">
            <a:extLst>
              <a:ext uri="{FF2B5EF4-FFF2-40B4-BE49-F238E27FC236}">
                <a16:creationId xmlns:a16="http://schemas.microsoft.com/office/drawing/2014/main" id="{40D5ABBA-E4CF-D057-D2DB-F7D62E5FBF36}"/>
              </a:ext>
            </a:extLst>
          </p:cNvPr>
          <p:cNvSpPr/>
          <p:nvPr/>
        </p:nvSpPr>
        <p:spPr>
          <a:xfrm>
            <a:off x="4140982" y="1437729"/>
            <a:ext cx="966227" cy="338554"/>
          </a:xfrm>
          <a:prstGeom prst="rect">
            <a:avLst/>
          </a:prstGeom>
        </p:spPr>
        <p:txBody>
          <a:bodyPr wrap="none">
            <a:spAutoFit/>
          </a:bodyPr>
          <a:lstStyle/>
          <a:p>
            <a:r>
              <a:rPr lang="en-GB" sz="1600" b="1" dirty="0">
                <a:cs typeface="Amatic SC"/>
                <a:sym typeface="Amatic SC"/>
              </a:rPr>
              <a:t>Figure 16</a:t>
            </a:r>
            <a:endParaRPr lang="en" sz="1600" b="1" dirty="0">
              <a:cs typeface="Amatic SC"/>
              <a:sym typeface="Amatic SC"/>
            </a:endParaRPr>
          </a:p>
        </p:txBody>
      </p:sp>
      <p:pic>
        <p:nvPicPr>
          <p:cNvPr id="12" name="Picture 11">
            <a:extLst>
              <a:ext uri="{FF2B5EF4-FFF2-40B4-BE49-F238E27FC236}">
                <a16:creationId xmlns:a16="http://schemas.microsoft.com/office/drawing/2014/main" id="{7D6F891C-B638-D5B9-5A6B-DACA04F872B5}"/>
              </a:ext>
            </a:extLst>
          </p:cNvPr>
          <p:cNvPicPr>
            <a:picLocks noChangeAspect="1"/>
          </p:cNvPicPr>
          <p:nvPr/>
        </p:nvPicPr>
        <p:blipFill rotWithShape="1">
          <a:blip r:embed="rId3"/>
          <a:srcRect t="15699"/>
          <a:stretch/>
        </p:blipFill>
        <p:spPr>
          <a:xfrm>
            <a:off x="2483642" y="1770316"/>
            <a:ext cx="4425158" cy="3610927"/>
          </a:xfrm>
          <a:prstGeom prst="rect">
            <a:avLst/>
          </a:prstGeom>
        </p:spPr>
      </p:pic>
    </p:spTree>
    <p:extLst>
      <p:ext uri="{BB962C8B-B14F-4D97-AF65-F5344CB8AC3E}">
        <p14:creationId xmlns:p14="http://schemas.microsoft.com/office/powerpoint/2010/main" val="1126508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346429" y="5381243"/>
            <a:ext cx="8405685" cy="707886"/>
          </a:xfrm>
          <a:prstGeom prst="rect">
            <a:avLst/>
          </a:prstGeom>
        </p:spPr>
        <p:txBody>
          <a:bodyPr wrap="square">
            <a:spAutoFit/>
          </a:bodyPr>
          <a:lstStyle/>
          <a:p>
            <a:r>
              <a:rPr lang="en-GB" sz="2000" dirty="0"/>
              <a:t>Suggest why areas close to the Equator usually have high rainfall. </a:t>
            </a:r>
          </a:p>
          <a:p>
            <a:r>
              <a:rPr lang="en-GB" sz="2000" dirty="0"/>
              <a:t>Use figure 16 and your own understanding.                                                 [2 marks]</a:t>
            </a:r>
            <a:endParaRPr lang="en" sz="2000" dirty="0">
              <a:cs typeface="Amatic SC"/>
              <a:sym typeface="Amatic SC"/>
            </a:endParaRPr>
          </a:p>
        </p:txBody>
      </p:sp>
      <p:sp>
        <p:nvSpPr>
          <p:cNvPr id="7" name="Rectangle 6">
            <a:extLst>
              <a:ext uri="{FF2B5EF4-FFF2-40B4-BE49-F238E27FC236}">
                <a16:creationId xmlns:a16="http://schemas.microsoft.com/office/drawing/2014/main" id="{AA894A67-36DE-ED01-0AE0-8EEC096EC623}"/>
              </a:ext>
            </a:extLst>
          </p:cNvPr>
          <p:cNvSpPr/>
          <p:nvPr/>
        </p:nvSpPr>
        <p:spPr>
          <a:xfrm>
            <a:off x="426712" y="939889"/>
            <a:ext cx="7860945" cy="707886"/>
          </a:xfrm>
          <a:prstGeom prst="rect">
            <a:avLst/>
          </a:prstGeom>
        </p:spPr>
        <p:txBody>
          <a:bodyPr wrap="square">
            <a:spAutoFit/>
          </a:bodyPr>
          <a:lstStyle/>
          <a:p>
            <a:r>
              <a:rPr lang="en-GB" sz="2000" dirty="0">
                <a:cs typeface="Amatic SC"/>
                <a:sym typeface="Amatic SC"/>
              </a:rPr>
              <a:t>Study figure 16, a diagram showing the main features of global atmospheric circulation. </a:t>
            </a:r>
            <a:endParaRPr lang="en-GB" sz="4000" dirty="0"/>
          </a:p>
        </p:txBody>
      </p:sp>
      <p:sp>
        <p:nvSpPr>
          <p:cNvPr id="10" name="Rectangle 9">
            <a:extLst>
              <a:ext uri="{FF2B5EF4-FFF2-40B4-BE49-F238E27FC236}">
                <a16:creationId xmlns:a16="http://schemas.microsoft.com/office/drawing/2014/main" id="{2293C598-B359-7858-1AE6-60D3B1E3EA03}"/>
              </a:ext>
            </a:extLst>
          </p:cNvPr>
          <p:cNvSpPr/>
          <p:nvPr/>
        </p:nvSpPr>
        <p:spPr>
          <a:xfrm>
            <a:off x="4140982" y="1437729"/>
            <a:ext cx="966227" cy="338554"/>
          </a:xfrm>
          <a:prstGeom prst="rect">
            <a:avLst/>
          </a:prstGeom>
        </p:spPr>
        <p:txBody>
          <a:bodyPr wrap="none">
            <a:spAutoFit/>
          </a:bodyPr>
          <a:lstStyle/>
          <a:p>
            <a:r>
              <a:rPr lang="en-GB" sz="1600" b="1" dirty="0">
                <a:cs typeface="Amatic SC"/>
                <a:sym typeface="Amatic SC"/>
              </a:rPr>
              <a:t>Figure 16</a:t>
            </a:r>
            <a:endParaRPr lang="en" sz="1600" b="1" dirty="0">
              <a:cs typeface="Amatic SC"/>
              <a:sym typeface="Amatic SC"/>
            </a:endParaRPr>
          </a:p>
        </p:txBody>
      </p:sp>
      <p:pic>
        <p:nvPicPr>
          <p:cNvPr id="2" name="Picture 1">
            <a:extLst>
              <a:ext uri="{FF2B5EF4-FFF2-40B4-BE49-F238E27FC236}">
                <a16:creationId xmlns:a16="http://schemas.microsoft.com/office/drawing/2014/main" id="{EC6A081B-AF71-0183-1D83-DC98AA5F2865}"/>
              </a:ext>
            </a:extLst>
          </p:cNvPr>
          <p:cNvPicPr>
            <a:picLocks noChangeAspect="1"/>
          </p:cNvPicPr>
          <p:nvPr/>
        </p:nvPicPr>
        <p:blipFill rotWithShape="1">
          <a:blip r:embed="rId3"/>
          <a:srcRect t="15699"/>
          <a:stretch/>
        </p:blipFill>
        <p:spPr>
          <a:xfrm>
            <a:off x="2483642" y="1770316"/>
            <a:ext cx="4425158" cy="3610927"/>
          </a:xfrm>
          <a:prstGeom prst="rect">
            <a:avLst/>
          </a:prstGeom>
        </p:spPr>
      </p:pic>
    </p:spTree>
    <p:extLst>
      <p:ext uri="{BB962C8B-B14F-4D97-AF65-F5344CB8AC3E}">
        <p14:creationId xmlns:p14="http://schemas.microsoft.com/office/powerpoint/2010/main" val="35728365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346429" y="5381243"/>
            <a:ext cx="8548559" cy="1015663"/>
          </a:xfrm>
          <a:prstGeom prst="rect">
            <a:avLst/>
          </a:prstGeom>
        </p:spPr>
        <p:txBody>
          <a:bodyPr wrap="none">
            <a:spAutoFit/>
          </a:bodyPr>
          <a:lstStyle/>
          <a:p>
            <a:r>
              <a:rPr lang="en-GB" sz="2000" dirty="0"/>
              <a:t>Using figure 16, explain why there is high pressure at 30° north and south of the </a:t>
            </a:r>
          </a:p>
          <a:p>
            <a:r>
              <a:rPr lang="en-GB" sz="2000" dirty="0"/>
              <a:t>Equator. </a:t>
            </a:r>
          </a:p>
          <a:p>
            <a:pPr algn="r"/>
            <a:r>
              <a:rPr lang="en-GB" sz="2000" dirty="0"/>
              <a:t>[2 marks]</a:t>
            </a:r>
            <a:endParaRPr lang="en" sz="2000" dirty="0">
              <a:cs typeface="Amatic SC"/>
              <a:sym typeface="Amatic SC"/>
            </a:endParaRPr>
          </a:p>
        </p:txBody>
      </p:sp>
      <p:sp>
        <p:nvSpPr>
          <p:cNvPr id="7" name="Rectangle 6">
            <a:extLst>
              <a:ext uri="{FF2B5EF4-FFF2-40B4-BE49-F238E27FC236}">
                <a16:creationId xmlns:a16="http://schemas.microsoft.com/office/drawing/2014/main" id="{AA894A67-36DE-ED01-0AE0-8EEC096EC623}"/>
              </a:ext>
            </a:extLst>
          </p:cNvPr>
          <p:cNvSpPr/>
          <p:nvPr/>
        </p:nvSpPr>
        <p:spPr>
          <a:xfrm>
            <a:off x="426712" y="968549"/>
            <a:ext cx="7860945" cy="707886"/>
          </a:xfrm>
          <a:prstGeom prst="rect">
            <a:avLst/>
          </a:prstGeom>
        </p:spPr>
        <p:txBody>
          <a:bodyPr wrap="square">
            <a:spAutoFit/>
          </a:bodyPr>
          <a:lstStyle/>
          <a:p>
            <a:r>
              <a:rPr lang="en-GB" sz="2000" dirty="0">
                <a:cs typeface="Amatic SC"/>
                <a:sym typeface="Amatic SC"/>
              </a:rPr>
              <a:t>Study figure 16, a diagram showing the main features of global atmospheric circulation. </a:t>
            </a:r>
            <a:endParaRPr lang="en-GB" sz="4000" dirty="0"/>
          </a:p>
        </p:txBody>
      </p:sp>
      <p:sp>
        <p:nvSpPr>
          <p:cNvPr id="8" name="Rectangle 7">
            <a:extLst>
              <a:ext uri="{FF2B5EF4-FFF2-40B4-BE49-F238E27FC236}">
                <a16:creationId xmlns:a16="http://schemas.microsoft.com/office/drawing/2014/main" id="{59762717-E4AD-CC04-DBF4-0C5FD1082098}"/>
              </a:ext>
            </a:extLst>
          </p:cNvPr>
          <p:cNvSpPr/>
          <p:nvPr/>
        </p:nvSpPr>
        <p:spPr>
          <a:xfrm>
            <a:off x="4140982" y="1437729"/>
            <a:ext cx="966227" cy="338554"/>
          </a:xfrm>
          <a:prstGeom prst="rect">
            <a:avLst/>
          </a:prstGeom>
        </p:spPr>
        <p:txBody>
          <a:bodyPr wrap="none">
            <a:spAutoFit/>
          </a:bodyPr>
          <a:lstStyle/>
          <a:p>
            <a:r>
              <a:rPr lang="en-GB" sz="1600" b="1" dirty="0">
                <a:cs typeface="Amatic SC"/>
                <a:sym typeface="Amatic SC"/>
              </a:rPr>
              <a:t>Figure 16</a:t>
            </a:r>
            <a:endParaRPr lang="en" sz="1600" b="1" dirty="0">
              <a:cs typeface="Amatic SC"/>
              <a:sym typeface="Amatic SC"/>
            </a:endParaRPr>
          </a:p>
        </p:txBody>
      </p:sp>
      <p:pic>
        <p:nvPicPr>
          <p:cNvPr id="12" name="Picture 11">
            <a:extLst>
              <a:ext uri="{FF2B5EF4-FFF2-40B4-BE49-F238E27FC236}">
                <a16:creationId xmlns:a16="http://schemas.microsoft.com/office/drawing/2014/main" id="{08D8D766-0B05-51F5-DE18-6F05C684F7CB}"/>
              </a:ext>
            </a:extLst>
          </p:cNvPr>
          <p:cNvPicPr>
            <a:picLocks noChangeAspect="1"/>
          </p:cNvPicPr>
          <p:nvPr/>
        </p:nvPicPr>
        <p:blipFill rotWithShape="1">
          <a:blip r:embed="rId3"/>
          <a:srcRect t="15699"/>
          <a:stretch/>
        </p:blipFill>
        <p:spPr>
          <a:xfrm>
            <a:off x="2483642" y="1770316"/>
            <a:ext cx="4425158" cy="3610927"/>
          </a:xfrm>
          <a:prstGeom prst="rect">
            <a:avLst/>
          </a:prstGeom>
        </p:spPr>
      </p:pic>
    </p:spTree>
    <p:extLst>
      <p:ext uri="{BB962C8B-B14F-4D97-AF65-F5344CB8AC3E}">
        <p14:creationId xmlns:p14="http://schemas.microsoft.com/office/powerpoint/2010/main" val="29519176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346429" y="5381243"/>
            <a:ext cx="8405685" cy="1015663"/>
          </a:xfrm>
          <a:prstGeom prst="rect">
            <a:avLst/>
          </a:prstGeom>
        </p:spPr>
        <p:txBody>
          <a:bodyPr wrap="square">
            <a:spAutoFit/>
          </a:bodyPr>
          <a:lstStyle/>
          <a:p>
            <a:r>
              <a:rPr lang="en-GB" sz="2000" dirty="0"/>
              <a:t>Suggest why areas close to 30° north and south of the Equator usually have low  rainfall. Use figure 16 and your own understanding.                                   </a:t>
            </a:r>
          </a:p>
          <a:p>
            <a:pPr algn="r"/>
            <a:r>
              <a:rPr lang="en-GB" sz="2000" dirty="0"/>
              <a:t>[2 marks]</a:t>
            </a:r>
            <a:endParaRPr lang="en" sz="2000" dirty="0">
              <a:cs typeface="Amatic SC"/>
              <a:sym typeface="Amatic SC"/>
            </a:endParaRPr>
          </a:p>
        </p:txBody>
      </p:sp>
      <p:sp>
        <p:nvSpPr>
          <p:cNvPr id="7" name="Rectangle 6">
            <a:extLst>
              <a:ext uri="{FF2B5EF4-FFF2-40B4-BE49-F238E27FC236}">
                <a16:creationId xmlns:a16="http://schemas.microsoft.com/office/drawing/2014/main" id="{AA894A67-36DE-ED01-0AE0-8EEC096EC623}"/>
              </a:ext>
            </a:extLst>
          </p:cNvPr>
          <p:cNvSpPr/>
          <p:nvPr/>
        </p:nvSpPr>
        <p:spPr>
          <a:xfrm>
            <a:off x="426712" y="939889"/>
            <a:ext cx="7860945" cy="707886"/>
          </a:xfrm>
          <a:prstGeom prst="rect">
            <a:avLst/>
          </a:prstGeom>
        </p:spPr>
        <p:txBody>
          <a:bodyPr wrap="square">
            <a:spAutoFit/>
          </a:bodyPr>
          <a:lstStyle/>
          <a:p>
            <a:r>
              <a:rPr lang="en-GB" sz="2000" dirty="0">
                <a:cs typeface="Amatic SC"/>
                <a:sym typeface="Amatic SC"/>
              </a:rPr>
              <a:t>Study figure 16, a diagram showing the main features of global atmospheric circulation. </a:t>
            </a:r>
            <a:endParaRPr lang="en-GB" sz="4000" dirty="0"/>
          </a:p>
        </p:txBody>
      </p:sp>
      <p:sp>
        <p:nvSpPr>
          <p:cNvPr id="10" name="Rectangle 9">
            <a:extLst>
              <a:ext uri="{FF2B5EF4-FFF2-40B4-BE49-F238E27FC236}">
                <a16:creationId xmlns:a16="http://schemas.microsoft.com/office/drawing/2014/main" id="{2293C598-B359-7858-1AE6-60D3B1E3EA03}"/>
              </a:ext>
            </a:extLst>
          </p:cNvPr>
          <p:cNvSpPr/>
          <p:nvPr/>
        </p:nvSpPr>
        <p:spPr>
          <a:xfrm>
            <a:off x="4140982" y="1437729"/>
            <a:ext cx="966227" cy="338554"/>
          </a:xfrm>
          <a:prstGeom prst="rect">
            <a:avLst/>
          </a:prstGeom>
        </p:spPr>
        <p:txBody>
          <a:bodyPr wrap="none">
            <a:spAutoFit/>
          </a:bodyPr>
          <a:lstStyle/>
          <a:p>
            <a:r>
              <a:rPr lang="en-GB" sz="1600" b="1" dirty="0">
                <a:cs typeface="Amatic SC"/>
                <a:sym typeface="Amatic SC"/>
              </a:rPr>
              <a:t>Figure 16</a:t>
            </a:r>
            <a:endParaRPr lang="en" sz="1600" b="1" dirty="0">
              <a:cs typeface="Amatic SC"/>
              <a:sym typeface="Amatic SC"/>
            </a:endParaRPr>
          </a:p>
        </p:txBody>
      </p:sp>
      <p:pic>
        <p:nvPicPr>
          <p:cNvPr id="2" name="Picture 1">
            <a:extLst>
              <a:ext uri="{FF2B5EF4-FFF2-40B4-BE49-F238E27FC236}">
                <a16:creationId xmlns:a16="http://schemas.microsoft.com/office/drawing/2014/main" id="{EC6A081B-AF71-0183-1D83-DC98AA5F2865}"/>
              </a:ext>
            </a:extLst>
          </p:cNvPr>
          <p:cNvPicPr>
            <a:picLocks noChangeAspect="1"/>
          </p:cNvPicPr>
          <p:nvPr/>
        </p:nvPicPr>
        <p:blipFill rotWithShape="1">
          <a:blip r:embed="rId3"/>
          <a:srcRect t="15699"/>
          <a:stretch/>
        </p:blipFill>
        <p:spPr>
          <a:xfrm>
            <a:off x="2483642" y="1770316"/>
            <a:ext cx="4425158" cy="3610927"/>
          </a:xfrm>
          <a:prstGeom prst="rect">
            <a:avLst/>
          </a:prstGeom>
        </p:spPr>
      </p:pic>
    </p:spTree>
    <p:extLst>
      <p:ext uri="{BB962C8B-B14F-4D97-AF65-F5344CB8AC3E}">
        <p14:creationId xmlns:p14="http://schemas.microsoft.com/office/powerpoint/2010/main" val="902524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3" name="Rectangle 2">
            <a:extLst>
              <a:ext uri="{FF2B5EF4-FFF2-40B4-BE49-F238E27FC236}">
                <a16:creationId xmlns:a16="http://schemas.microsoft.com/office/drawing/2014/main" id="{FA398ABE-0E4E-DAB7-FA33-FD605EED9446}"/>
              </a:ext>
            </a:extLst>
          </p:cNvPr>
          <p:cNvSpPr/>
          <p:nvPr/>
        </p:nvSpPr>
        <p:spPr>
          <a:xfrm>
            <a:off x="346429" y="5381243"/>
            <a:ext cx="8405685" cy="400110"/>
          </a:xfrm>
          <a:prstGeom prst="rect">
            <a:avLst/>
          </a:prstGeom>
        </p:spPr>
        <p:txBody>
          <a:bodyPr wrap="square">
            <a:spAutoFit/>
          </a:bodyPr>
          <a:lstStyle/>
          <a:p>
            <a:r>
              <a:rPr lang="en-GB" sz="2000" dirty="0"/>
              <a:t>Using figure 16, explain one effect of global atmospheric circulation. [2 marks]</a:t>
            </a:r>
            <a:endParaRPr lang="en" sz="2000" dirty="0">
              <a:cs typeface="Amatic SC"/>
              <a:sym typeface="Amatic SC"/>
            </a:endParaRPr>
          </a:p>
        </p:txBody>
      </p:sp>
      <p:sp>
        <p:nvSpPr>
          <p:cNvPr id="7" name="Rectangle 6">
            <a:extLst>
              <a:ext uri="{FF2B5EF4-FFF2-40B4-BE49-F238E27FC236}">
                <a16:creationId xmlns:a16="http://schemas.microsoft.com/office/drawing/2014/main" id="{AA894A67-36DE-ED01-0AE0-8EEC096EC623}"/>
              </a:ext>
            </a:extLst>
          </p:cNvPr>
          <p:cNvSpPr/>
          <p:nvPr/>
        </p:nvSpPr>
        <p:spPr>
          <a:xfrm>
            <a:off x="426712" y="939889"/>
            <a:ext cx="7860945" cy="707886"/>
          </a:xfrm>
          <a:prstGeom prst="rect">
            <a:avLst/>
          </a:prstGeom>
        </p:spPr>
        <p:txBody>
          <a:bodyPr wrap="square">
            <a:spAutoFit/>
          </a:bodyPr>
          <a:lstStyle/>
          <a:p>
            <a:r>
              <a:rPr lang="en-GB" sz="2000" dirty="0">
                <a:cs typeface="Amatic SC"/>
                <a:sym typeface="Amatic SC"/>
              </a:rPr>
              <a:t>Study figure 16, a diagram showing the main features of global atmospheric circulation. </a:t>
            </a:r>
            <a:endParaRPr lang="en-GB" sz="4000" dirty="0"/>
          </a:p>
        </p:txBody>
      </p:sp>
      <p:sp>
        <p:nvSpPr>
          <p:cNvPr id="10" name="Rectangle 9">
            <a:extLst>
              <a:ext uri="{FF2B5EF4-FFF2-40B4-BE49-F238E27FC236}">
                <a16:creationId xmlns:a16="http://schemas.microsoft.com/office/drawing/2014/main" id="{2293C598-B359-7858-1AE6-60D3B1E3EA03}"/>
              </a:ext>
            </a:extLst>
          </p:cNvPr>
          <p:cNvSpPr/>
          <p:nvPr/>
        </p:nvSpPr>
        <p:spPr>
          <a:xfrm>
            <a:off x="4140982" y="1437729"/>
            <a:ext cx="966227" cy="338554"/>
          </a:xfrm>
          <a:prstGeom prst="rect">
            <a:avLst/>
          </a:prstGeom>
        </p:spPr>
        <p:txBody>
          <a:bodyPr wrap="none">
            <a:spAutoFit/>
          </a:bodyPr>
          <a:lstStyle/>
          <a:p>
            <a:r>
              <a:rPr lang="en-GB" sz="1600" b="1" dirty="0">
                <a:cs typeface="Amatic SC"/>
                <a:sym typeface="Amatic SC"/>
              </a:rPr>
              <a:t>Figure 16</a:t>
            </a:r>
            <a:endParaRPr lang="en" sz="1600" b="1" dirty="0">
              <a:cs typeface="Amatic SC"/>
              <a:sym typeface="Amatic SC"/>
            </a:endParaRPr>
          </a:p>
        </p:txBody>
      </p:sp>
      <p:pic>
        <p:nvPicPr>
          <p:cNvPr id="2" name="Picture 1">
            <a:extLst>
              <a:ext uri="{FF2B5EF4-FFF2-40B4-BE49-F238E27FC236}">
                <a16:creationId xmlns:a16="http://schemas.microsoft.com/office/drawing/2014/main" id="{EC6A081B-AF71-0183-1D83-DC98AA5F2865}"/>
              </a:ext>
            </a:extLst>
          </p:cNvPr>
          <p:cNvPicPr>
            <a:picLocks noChangeAspect="1"/>
          </p:cNvPicPr>
          <p:nvPr/>
        </p:nvPicPr>
        <p:blipFill rotWithShape="1">
          <a:blip r:embed="rId3"/>
          <a:srcRect t="15699"/>
          <a:stretch/>
        </p:blipFill>
        <p:spPr>
          <a:xfrm>
            <a:off x="2483642" y="1770316"/>
            <a:ext cx="4425158" cy="3610927"/>
          </a:xfrm>
          <a:prstGeom prst="rect">
            <a:avLst/>
          </a:prstGeom>
        </p:spPr>
      </p:pic>
    </p:spTree>
    <p:extLst>
      <p:ext uri="{BB962C8B-B14F-4D97-AF65-F5344CB8AC3E}">
        <p14:creationId xmlns:p14="http://schemas.microsoft.com/office/powerpoint/2010/main" val="3212569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346429" y="207875"/>
            <a:ext cx="5830699" cy="923330"/>
          </a:xfrm>
          <a:prstGeom prst="rect">
            <a:avLst/>
          </a:prstGeom>
        </p:spPr>
        <p:txBody>
          <a:bodyPr wrap="none">
            <a:spAutoFit/>
          </a:bodyPr>
          <a:lstStyle/>
          <a:p>
            <a:r>
              <a:rPr lang="en" sz="5400" b="1" dirty="0">
                <a:ea typeface="Amatic SC"/>
                <a:cs typeface="Amatic SC"/>
                <a:sym typeface="Amatic SC"/>
              </a:rPr>
              <a:t>1-3 Mark Questions</a:t>
            </a:r>
            <a:endParaRPr lang="en-GB" sz="60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1729285" y="1300832"/>
            <a:ext cx="5769977" cy="4339650"/>
          </a:xfrm>
          <a:prstGeom prst="rect">
            <a:avLst/>
          </a:prstGeom>
        </p:spPr>
        <p:txBody>
          <a:bodyPr wrap="none">
            <a:spAutoFit/>
          </a:bodyPr>
          <a:lstStyle/>
          <a:p>
            <a:pPr algn="ctr"/>
            <a:r>
              <a:rPr lang="en" sz="13800" b="1" dirty="0">
                <a:ea typeface="Amatic SC"/>
                <a:cs typeface="Amatic SC"/>
                <a:sym typeface="Amatic SC"/>
              </a:rPr>
              <a:t>Climate</a:t>
            </a:r>
          </a:p>
          <a:p>
            <a:pPr algn="ctr"/>
            <a:r>
              <a:rPr lang="en" sz="13800" b="1" dirty="0">
                <a:cs typeface="Amatic SC"/>
                <a:sym typeface="Amatic SC"/>
              </a:rPr>
              <a:t>Change</a:t>
            </a:r>
            <a:endParaRPr lang="en-GB" sz="34400" b="1" dirty="0"/>
          </a:p>
        </p:txBody>
      </p:sp>
    </p:spTree>
    <p:extLst>
      <p:ext uri="{BB962C8B-B14F-4D97-AF65-F5344CB8AC3E}">
        <p14:creationId xmlns:p14="http://schemas.microsoft.com/office/powerpoint/2010/main" val="41822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61554" y="1115623"/>
            <a:ext cx="8354431" cy="1323439"/>
          </a:xfrm>
          <a:prstGeom prst="rect">
            <a:avLst/>
          </a:prstGeom>
        </p:spPr>
        <p:txBody>
          <a:bodyPr wrap="square">
            <a:spAutoFit/>
          </a:bodyPr>
          <a:lstStyle/>
          <a:p>
            <a:r>
              <a:rPr lang="en-GB" sz="2000" dirty="0">
                <a:cs typeface="Amatic SC"/>
                <a:sym typeface="Amatic SC"/>
              </a:rPr>
              <a:t>State what is meant by climate change. </a:t>
            </a:r>
          </a:p>
          <a:p>
            <a:pPr algn="r"/>
            <a:r>
              <a:rPr lang="en" sz="2000" dirty="0">
                <a:cs typeface="Amatic SC"/>
                <a:sym typeface="Amatic SC"/>
              </a:rPr>
              <a:t>   [1 mark]</a:t>
            </a:r>
          </a:p>
          <a:p>
            <a:pPr algn="r"/>
            <a:endParaRPr lang="en" sz="2000" dirty="0">
              <a:cs typeface="Amatic SC"/>
              <a:sym typeface="Amatic SC"/>
            </a:endParaRPr>
          </a:p>
          <a:p>
            <a:endParaRPr lang="en" sz="2000" dirty="0">
              <a:cs typeface="Amatic SC"/>
              <a:sym typeface="Amatic SC"/>
            </a:endParaRPr>
          </a:p>
        </p:txBody>
      </p:sp>
    </p:spTree>
    <p:extLst>
      <p:ext uri="{BB962C8B-B14F-4D97-AF65-F5344CB8AC3E}">
        <p14:creationId xmlns:p14="http://schemas.microsoft.com/office/powerpoint/2010/main" val="11781738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631216"/>
          </a:xfrm>
          <a:prstGeom prst="rect">
            <a:avLst/>
          </a:prstGeom>
        </p:spPr>
        <p:txBody>
          <a:bodyPr wrap="square">
            <a:spAutoFit/>
          </a:bodyPr>
          <a:lstStyle/>
          <a:p>
            <a:r>
              <a:rPr lang="en" sz="2000" dirty="0">
                <a:cs typeface="Amatic SC"/>
                <a:sym typeface="Amatic SC"/>
              </a:rPr>
              <a:t>Study figure 17, </a:t>
            </a:r>
            <a:r>
              <a:rPr lang="en-GB" sz="2000" dirty="0">
                <a:cs typeface="Amatic SC"/>
                <a:sym typeface="Amatic SC"/>
              </a:rPr>
              <a:t>a graph showing variation in average global temperatures, 1880-2017</a:t>
            </a:r>
            <a:r>
              <a:rPr lang="en" sz="2000" dirty="0">
                <a:cs typeface="Amatic SC"/>
                <a:sym typeface="Amatic SC"/>
              </a:rPr>
              <a:t>. Give one natural cause of changes in global temperatures.   </a:t>
            </a:r>
            <a:br>
              <a:rPr lang="en" sz="2000" dirty="0">
                <a:cs typeface="Amatic SC"/>
                <a:sym typeface="Amatic SC"/>
              </a:rPr>
            </a:br>
            <a:r>
              <a:rPr lang="en" sz="2000" dirty="0">
                <a:cs typeface="Amatic SC"/>
                <a:sym typeface="Amatic SC"/>
              </a:rPr>
              <a:t>[1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17</a:t>
            </a:r>
            <a:endParaRPr lang="en" sz="1600" b="1" dirty="0">
              <a:cs typeface="Amatic SC"/>
              <a:sym typeface="Amatic SC"/>
            </a:endParaRPr>
          </a:p>
        </p:txBody>
      </p:sp>
      <p:pic>
        <p:nvPicPr>
          <p:cNvPr id="3" name="Picture 2" descr="Chart, bar chart&#10;&#10;Description automatically generated">
            <a:extLst>
              <a:ext uri="{FF2B5EF4-FFF2-40B4-BE49-F238E27FC236}">
                <a16:creationId xmlns:a16="http://schemas.microsoft.com/office/drawing/2014/main" id="{EF28A7B9-8BA2-27BB-98C5-6315FB8CE3E0}"/>
              </a:ext>
            </a:extLst>
          </p:cNvPr>
          <p:cNvPicPr>
            <a:picLocks noChangeAspect="1"/>
          </p:cNvPicPr>
          <p:nvPr/>
        </p:nvPicPr>
        <p:blipFill>
          <a:blip r:embed="rId3"/>
          <a:stretch>
            <a:fillRect/>
          </a:stretch>
        </p:blipFill>
        <p:spPr>
          <a:xfrm>
            <a:off x="1224409" y="2114316"/>
            <a:ext cx="6681995" cy="4025544"/>
          </a:xfrm>
          <a:prstGeom prst="rect">
            <a:avLst/>
          </a:prstGeom>
        </p:spPr>
      </p:pic>
    </p:spTree>
    <p:extLst>
      <p:ext uri="{BB962C8B-B14F-4D97-AF65-F5344CB8AC3E}">
        <p14:creationId xmlns:p14="http://schemas.microsoft.com/office/powerpoint/2010/main" val="23294526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631216"/>
          </a:xfrm>
          <a:prstGeom prst="rect">
            <a:avLst/>
          </a:prstGeom>
        </p:spPr>
        <p:txBody>
          <a:bodyPr wrap="square">
            <a:spAutoFit/>
          </a:bodyPr>
          <a:lstStyle/>
          <a:p>
            <a:r>
              <a:rPr lang="en" sz="2000" dirty="0">
                <a:cs typeface="Amatic SC"/>
                <a:sym typeface="Amatic SC"/>
              </a:rPr>
              <a:t>Study figure 17, </a:t>
            </a:r>
            <a:r>
              <a:rPr lang="en-GB" sz="2000" dirty="0">
                <a:cs typeface="Amatic SC"/>
                <a:sym typeface="Amatic SC"/>
              </a:rPr>
              <a:t>a graph showing variation in average global temperatures, 1880-2017</a:t>
            </a:r>
            <a:r>
              <a:rPr lang="en" sz="2000" dirty="0">
                <a:cs typeface="Amatic SC"/>
                <a:sym typeface="Amatic SC"/>
              </a:rPr>
              <a:t>. Give one human cause of changes in global temperatures.   </a:t>
            </a:r>
            <a:br>
              <a:rPr lang="en" sz="2000" dirty="0">
                <a:cs typeface="Amatic SC"/>
                <a:sym typeface="Amatic SC"/>
              </a:rPr>
            </a:br>
            <a:r>
              <a:rPr lang="en" sz="2000" dirty="0">
                <a:cs typeface="Amatic SC"/>
                <a:sym typeface="Amatic SC"/>
              </a:rPr>
              <a:t>[1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966227" cy="338554"/>
          </a:xfrm>
          <a:prstGeom prst="rect">
            <a:avLst/>
          </a:prstGeom>
        </p:spPr>
        <p:txBody>
          <a:bodyPr wrap="none">
            <a:spAutoFit/>
          </a:bodyPr>
          <a:lstStyle/>
          <a:p>
            <a:r>
              <a:rPr lang="en-GB" sz="1600" b="1" dirty="0">
                <a:cs typeface="Amatic SC"/>
                <a:sym typeface="Amatic SC"/>
              </a:rPr>
              <a:t>Figure 17</a:t>
            </a:r>
            <a:endParaRPr lang="en" sz="1600" b="1" dirty="0">
              <a:cs typeface="Amatic SC"/>
              <a:sym typeface="Amatic SC"/>
            </a:endParaRPr>
          </a:p>
        </p:txBody>
      </p:sp>
      <p:pic>
        <p:nvPicPr>
          <p:cNvPr id="3" name="Picture 2" descr="Chart, bar chart&#10;&#10;Description automatically generated">
            <a:extLst>
              <a:ext uri="{FF2B5EF4-FFF2-40B4-BE49-F238E27FC236}">
                <a16:creationId xmlns:a16="http://schemas.microsoft.com/office/drawing/2014/main" id="{EF28A7B9-8BA2-27BB-98C5-6315FB8CE3E0}"/>
              </a:ext>
            </a:extLst>
          </p:cNvPr>
          <p:cNvPicPr>
            <a:picLocks noChangeAspect="1"/>
          </p:cNvPicPr>
          <p:nvPr/>
        </p:nvPicPr>
        <p:blipFill>
          <a:blip r:embed="rId3"/>
          <a:stretch>
            <a:fillRect/>
          </a:stretch>
        </p:blipFill>
        <p:spPr>
          <a:xfrm>
            <a:off x="1224409" y="2114316"/>
            <a:ext cx="6681995" cy="4025544"/>
          </a:xfrm>
          <a:prstGeom prst="rect">
            <a:avLst/>
          </a:prstGeom>
        </p:spPr>
      </p:pic>
    </p:spTree>
    <p:extLst>
      <p:ext uri="{BB962C8B-B14F-4D97-AF65-F5344CB8AC3E}">
        <p14:creationId xmlns:p14="http://schemas.microsoft.com/office/powerpoint/2010/main" val="865038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3594830" cy="2246769"/>
          </a:xfrm>
          <a:prstGeom prst="rect">
            <a:avLst/>
          </a:prstGeom>
        </p:spPr>
        <p:txBody>
          <a:bodyPr wrap="none">
            <a:spAutoFit/>
          </a:bodyPr>
          <a:lstStyle/>
          <a:p>
            <a:r>
              <a:rPr lang="en-GB" sz="2000" dirty="0">
                <a:cs typeface="Amatic SC"/>
                <a:sym typeface="Amatic SC"/>
              </a:rPr>
              <a:t>Define tectonic hazard. </a:t>
            </a:r>
            <a:r>
              <a:rPr lang="en" sz="2000" dirty="0">
                <a:cs typeface="Amatic SC"/>
                <a:sym typeface="Amatic SC"/>
              </a:rPr>
              <a:t>[1 mark]</a:t>
            </a:r>
          </a:p>
          <a:p>
            <a:endParaRPr lang="en" sz="2000" dirty="0">
              <a:cs typeface="Amatic SC"/>
              <a:sym typeface="Amatic SC"/>
            </a:endParaRPr>
          </a:p>
          <a:p>
            <a:r>
              <a:rPr lang="en" sz="2000" dirty="0">
                <a:cs typeface="Amatic SC"/>
                <a:sym typeface="Amatic SC"/>
              </a:rPr>
              <a:t>What is an earthquake? [1 mark]</a:t>
            </a:r>
          </a:p>
          <a:p>
            <a:endParaRPr lang="en" sz="2000" dirty="0">
              <a:cs typeface="Amatic SC"/>
              <a:sym typeface="Amatic SC"/>
            </a:endParaRPr>
          </a:p>
          <a:p>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2758287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61554" y="1115623"/>
            <a:ext cx="8354431" cy="5940088"/>
          </a:xfrm>
          <a:prstGeom prst="rect">
            <a:avLst/>
          </a:prstGeom>
        </p:spPr>
        <p:txBody>
          <a:bodyPr wrap="square">
            <a:spAutoFit/>
          </a:bodyPr>
          <a:lstStyle/>
          <a:p>
            <a:r>
              <a:rPr lang="en-GB" sz="2000" dirty="0">
                <a:cs typeface="Amatic SC"/>
                <a:sym typeface="Amatic SC"/>
              </a:rPr>
              <a:t>Describe one way in which volcanic eruptions can affect climate change. </a:t>
            </a:r>
          </a:p>
          <a:p>
            <a:pPr algn="r"/>
            <a:r>
              <a:rPr lang="en" sz="2000" dirty="0">
                <a:cs typeface="Amatic SC"/>
                <a:sym typeface="Amatic SC"/>
              </a:rPr>
              <a:t>   [2 marks]</a:t>
            </a:r>
          </a:p>
          <a:p>
            <a:pPr algn="r"/>
            <a:endParaRPr lang="en" sz="2000" dirty="0">
              <a:cs typeface="Amatic SC"/>
              <a:sym typeface="Amatic SC"/>
            </a:endParaRPr>
          </a:p>
          <a:p>
            <a:r>
              <a:rPr lang="en-GB" sz="2000" dirty="0">
                <a:cs typeface="Amatic SC"/>
                <a:sym typeface="Amatic SC"/>
              </a:rPr>
              <a:t>Describe one way in which solar output can affect climate change. </a:t>
            </a:r>
          </a:p>
          <a:p>
            <a:pPr algn="r"/>
            <a:r>
              <a:rPr lang="en" sz="2000" dirty="0">
                <a:cs typeface="Amatic SC"/>
                <a:sym typeface="Amatic SC"/>
              </a:rPr>
              <a:t>   [2 marks]</a:t>
            </a:r>
          </a:p>
          <a:p>
            <a:pPr algn="r"/>
            <a:endParaRPr lang="en-GB" sz="2000" dirty="0">
              <a:cs typeface="Amatic SC"/>
              <a:sym typeface="Amatic SC"/>
            </a:endParaRPr>
          </a:p>
          <a:p>
            <a:r>
              <a:rPr lang="en-GB" sz="2000" dirty="0">
                <a:cs typeface="Amatic SC"/>
                <a:sym typeface="Amatic SC"/>
              </a:rPr>
              <a:t>Describe one way in which orbital changes can affect climate change. </a:t>
            </a:r>
          </a:p>
          <a:p>
            <a:pPr algn="r"/>
            <a:r>
              <a:rPr lang="en" sz="2000" dirty="0">
                <a:cs typeface="Amatic SC"/>
                <a:sym typeface="Amatic SC"/>
              </a:rPr>
              <a:t>   [2 marks]</a:t>
            </a:r>
            <a:endParaRPr lang="en-GB" sz="2000" dirty="0">
              <a:cs typeface="Amatic SC"/>
              <a:sym typeface="Amatic SC"/>
            </a:endParaRPr>
          </a:p>
          <a:p>
            <a:pPr algn="r"/>
            <a:endParaRPr lang="en-GB" sz="2000" dirty="0">
              <a:cs typeface="Amatic SC"/>
              <a:sym typeface="Amatic SC"/>
            </a:endParaRPr>
          </a:p>
          <a:p>
            <a:r>
              <a:rPr lang="en-GB" sz="2000" dirty="0">
                <a:cs typeface="Amatic SC"/>
                <a:sym typeface="Amatic SC"/>
              </a:rPr>
              <a:t>Describe one way in which the use of fossil fuels can affect climate change. </a:t>
            </a:r>
          </a:p>
          <a:p>
            <a:pPr algn="r"/>
            <a:r>
              <a:rPr lang="en" sz="2000" dirty="0">
                <a:cs typeface="Amatic SC"/>
                <a:sym typeface="Amatic SC"/>
              </a:rPr>
              <a:t>   [2 marks]</a:t>
            </a:r>
          </a:p>
          <a:p>
            <a:pPr algn="r"/>
            <a:endParaRPr lang="en" sz="2000" dirty="0">
              <a:cs typeface="Amatic SC"/>
              <a:sym typeface="Amatic SC"/>
            </a:endParaRPr>
          </a:p>
          <a:p>
            <a:r>
              <a:rPr lang="en-GB" sz="2000" dirty="0">
                <a:cs typeface="Amatic SC"/>
                <a:sym typeface="Amatic SC"/>
              </a:rPr>
              <a:t>Describe one way in which agriculture can affect climate change. </a:t>
            </a:r>
          </a:p>
          <a:p>
            <a:pPr algn="r"/>
            <a:r>
              <a:rPr lang="en" sz="2000" dirty="0">
                <a:cs typeface="Amatic SC"/>
                <a:sym typeface="Amatic SC"/>
              </a:rPr>
              <a:t>   [2 marks]</a:t>
            </a:r>
            <a:br>
              <a:rPr lang="en" sz="2000" dirty="0">
                <a:cs typeface="Amatic SC"/>
                <a:sym typeface="Amatic SC"/>
              </a:rPr>
            </a:br>
            <a:endParaRPr lang="en" sz="2000" dirty="0">
              <a:cs typeface="Amatic SC"/>
              <a:sym typeface="Amatic SC"/>
            </a:endParaRPr>
          </a:p>
          <a:p>
            <a:r>
              <a:rPr lang="en-GB" sz="2000" dirty="0">
                <a:cs typeface="Amatic SC"/>
                <a:sym typeface="Amatic SC"/>
              </a:rPr>
              <a:t>Describe one way in which deforestation can affect climate change. </a:t>
            </a:r>
          </a:p>
          <a:p>
            <a:pPr algn="r"/>
            <a:r>
              <a:rPr lang="en" sz="2000" dirty="0">
                <a:cs typeface="Amatic SC"/>
                <a:sym typeface="Amatic SC"/>
              </a:rPr>
              <a:t>   [2 marks]</a:t>
            </a:r>
          </a:p>
          <a:p>
            <a:pPr algn="r"/>
            <a:endParaRPr lang="en" sz="2000" dirty="0">
              <a:cs typeface="Amatic SC"/>
              <a:sym typeface="Amatic SC"/>
            </a:endParaRPr>
          </a:p>
          <a:p>
            <a:endParaRPr lang="en" sz="2000" dirty="0">
              <a:cs typeface="Amatic SC"/>
              <a:sym typeface="Amatic SC"/>
            </a:endParaRPr>
          </a:p>
        </p:txBody>
      </p:sp>
    </p:spTree>
    <p:extLst>
      <p:ext uri="{BB962C8B-B14F-4D97-AF65-F5344CB8AC3E}">
        <p14:creationId xmlns:p14="http://schemas.microsoft.com/office/powerpoint/2010/main" val="34997540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1" y="1488274"/>
            <a:ext cx="8354431" cy="6247864"/>
          </a:xfrm>
          <a:prstGeom prst="rect">
            <a:avLst/>
          </a:prstGeom>
        </p:spPr>
        <p:txBody>
          <a:bodyPr wrap="square">
            <a:spAutoFit/>
          </a:bodyPr>
          <a:lstStyle/>
          <a:p>
            <a:r>
              <a:rPr lang="en-GB" sz="2000" dirty="0">
                <a:cs typeface="Amatic SC"/>
                <a:sym typeface="Amatic SC"/>
              </a:rPr>
              <a:t>Give two pieces of evidence that show climate change is occurring.</a:t>
            </a:r>
          </a:p>
          <a:p>
            <a:pPr algn="r"/>
            <a:r>
              <a:rPr lang="en" sz="2000" dirty="0">
                <a:cs typeface="Amatic SC"/>
                <a:sym typeface="Amatic SC"/>
              </a:rPr>
              <a:t>   [2 marks]</a:t>
            </a:r>
          </a:p>
          <a:p>
            <a:pPr algn="r"/>
            <a:endParaRPr lang="en" sz="2000" dirty="0">
              <a:cs typeface="Amatic SC"/>
              <a:sym typeface="Amatic SC"/>
            </a:endParaRPr>
          </a:p>
          <a:p>
            <a:r>
              <a:rPr lang="en-GB" sz="2000" dirty="0">
                <a:cs typeface="Amatic SC"/>
                <a:sym typeface="Amatic SC"/>
              </a:rPr>
              <a:t>Explain how alternative energy production may help to reduce the rate of climate change. </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Explain how planting trees may help to reduce the rate of climate change. </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Explain how carbon capture may help to reduce the rate of climate change. </a:t>
            </a:r>
          </a:p>
          <a:p>
            <a:pPr algn="r"/>
            <a:r>
              <a:rPr lang="en-GB" sz="2000" dirty="0">
                <a:cs typeface="Amatic SC"/>
                <a:sym typeface="Amatic SC"/>
              </a:rPr>
              <a:t>[2 marks]</a:t>
            </a:r>
            <a:endParaRPr lang="en" sz="2000" dirty="0">
              <a:cs typeface="Amatic SC"/>
              <a:sym typeface="Amatic SC"/>
            </a:endParaRPr>
          </a:p>
          <a:p>
            <a:pPr algn="r"/>
            <a:endParaRPr lang="en-GB" sz="2000" dirty="0">
              <a:cs typeface="Amatic SC"/>
              <a:sym typeface="Amatic SC"/>
            </a:endParaRPr>
          </a:p>
          <a:p>
            <a:r>
              <a:rPr lang="en-GB" sz="2000" dirty="0">
                <a:cs typeface="Amatic SC"/>
                <a:sym typeface="Amatic SC"/>
              </a:rPr>
              <a:t>Explain how international agreements may help to reduce the rate of climate change. </a:t>
            </a:r>
          </a:p>
          <a:p>
            <a:pPr algn="r"/>
            <a:r>
              <a:rPr lang="en-GB" sz="2000" dirty="0">
                <a:cs typeface="Amatic SC"/>
                <a:sym typeface="Amatic SC"/>
              </a:rPr>
              <a:t>[2 marks]</a:t>
            </a:r>
            <a:endParaRPr lang="en" sz="2000" dirty="0">
              <a:cs typeface="Amatic SC"/>
              <a:sym typeface="Amatic SC"/>
            </a:endParaRPr>
          </a:p>
          <a:p>
            <a:pPr algn="r"/>
            <a:endParaRPr lang="en" sz="2000" dirty="0">
              <a:cs typeface="Amatic SC"/>
              <a:sym typeface="Amatic SC"/>
            </a:endParaRPr>
          </a:p>
          <a:p>
            <a:pPr algn="r"/>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1210190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1" y="1488274"/>
            <a:ext cx="8354431" cy="6247864"/>
          </a:xfrm>
          <a:prstGeom prst="rect">
            <a:avLst/>
          </a:prstGeom>
        </p:spPr>
        <p:txBody>
          <a:bodyPr wrap="square">
            <a:spAutoFit/>
          </a:bodyPr>
          <a:lstStyle/>
          <a:p>
            <a:r>
              <a:rPr lang="en-GB" sz="2000" dirty="0">
                <a:cs typeface="Amatic SC"/>
                <a:sym typeface="Amatic SC"/>
              </a:rPr>
              <a:t>Outline one difference between climate change mitigation and adaptation. </a:t>
            </a:r>
          </a:p>
          <a:p>
            <a:pPr algn="r"/>
            <a:r>
              <a:rPr lang="en" sz="2000" dirty="0">
                <a:cs typeface="Amatic SC"/>
                <a:sym typeface="Amatic SC"/>
              </a:rPr>
              <a:t>   [2 marks]</a:t>
            </a:r>
          </a:p>
          <a:p>
            <a:pPr algn="r"/>
            <a:endParaRPr lang="en" sz="2000" dirty="0">
              <a:cs typeface="Amatic SC"/>
              <a:sym typeface="Amatic SC"/>
            </a:endParaRPr>
          </a:p>
          <a:p>
            <a:r>
              <a:rPr lang="en-GB" sz="2000" dirty="0">
                <a:cs typeface="Amatic SC"/>
                <a:sym typeface="Amatic SC"/>
              </a:rPr>
              <a:t>Explain how changes in agricultural systems may help to reduce the impact of climate change. </a:t>
            </a:r>
          </a:p>
          <a:p>
            <a:pPr algn="r"/>
            <a:r>
              <a:rPr lang="en-GB" sz="2000" dirty="0">
                <a:cs typeface="Amatic SC"/>
                <a:sym typeface="Amatic SC"/>
              </a:rPr>
              <a:t>[2 marks]</a:t>
            </a:r>
          </a:p>
          <a:p>
            <a:endParaRPr lang="en-GB" sz="2000" dirty="0">
              <a:cs typeface="Amatic SC"/>
              <a:sym typeface="Amatic SC"/>
            </a:endParaRPr>
          </a:p>
          <a:p>
            <a:r>
              <a:rPr lang="en-GB" sz="2000" dirty="0">
                <a:cs typeface="Amatic SC"/>
                <a:sym typeface="Amatic SC"/>
              </a:rPr>
              <a:t>Explain how managing water supplies may help to reduce the impact of climate change. </a:t>
            </a:r>
          </a:p>
          <a:p>
            <a:pPr algn="r"/>
            <a:r>
              <a:rPr lang="en-GB" sz="2000" dirty="0">
                <a:cs typeface="Amatic SC"/>
                <a:sym typeface="Amatic SC"/>
              </a:rPr>
              <a:t>[2 marks]</a:t>
            </a:r>
          </a:p>
          <a:p>
            <a:endParaRPr lang="en-GB" sz="2000" dirty="0">
              <a:cs typeface="Amatic SC"/>
              <a:sym typeface="Amatic SC"/>
            </a:endParaRPr>
          </a:p>
          <a:p>
            <a:r>
              <a:rPr lang="en-GB" sz="2000" dirty="0">
                <a:cs typeface="Amatic SC"/>
                <a:sym typeface="Amatic SC"/>
              </a:rPr>
              <a:t>Explain how reducing risk may help to reduce the impact of climate change. </a:t>
            </a:r>
          </a:p>
          <a:p>
            <a:pPr algn="r"/>
            <a:r>
              <a:rPr lang="en-GB" sz="2000" dirty="0">
                <a:cs typeface="Amatic SC"/>
                <a:sym typeface="Amatic SC"/>
              </a:rPr>
              <a:t>[2 marks]</a:t>
            </a:r>
          </a:p>
          <a:p>
            <a:endParaRPr lang="en-GB" sz="2000" dirty="0">
              <a:cs typeface="Amatic SC"/>
              <a:sym typeface="Amatic SC"/>
            </a:endParaRPr>
          </a:p>
          <a:p>
            <a:pPr algn="r"/>
            <a:endParaRPr lang="en" sz="2000" dirty="0">
              <a:cs typeface="Amatic SC"/>
              <a:sym typeface="Amatic SC"/>
            </a:endParaRPr>
          </a:p>
          <a:p>
            <a:pPr algn="r"/>
            <a:endParaRPr lang="en" sz="2000" dirty="0">
              <a:cs typeface="Amatic SC"/>
              <a:sym typeface="Amatic SC"/>
            </a:endParaRPr>
          </a:p>
          <a:p>
            <a:pPr algn="r"/>
            <a:endParaRPr lang="en" sz="2000" dirty="0">
              <a:cs typeface="Amatic SC"/>
              <a:sym typeface="Amatic SC"/>
            </a:endParaRPr>
          </a:p>
          <a:p>
            <a:pPr algn="r"/>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5863860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1" y="1488274"/>
            <a:ext cx="8354431" cy="3785652"/>
          </a:xfrm>
          <a:prstGeom prst="rect">
            <a:avLst/>
          </a:prstGeom>
        </p:spPr>
        <p:txBody>
          <a:bodyPr wrap="square">
            <a:spAutoFit/>
          </a:bodyPr>
          <a:lstStyle/>
          <a:p>
            <a:r>
              <a:rPr lang="en-GB" sz="2000" dirty="0">
                <a:cs typeface="Amatic SC"/>
                <a:sym typeface="Amatic SC"/>
              </a:rPr>
              <a:t>State two forms of mitigation to manage climate change. </a:t>
            </a:r>
          </a:p>
          <a:p>
            <a:pPr algn="r"/>
            <a:r>
              <a:rPr lang="en" sz="2000" dirty="0">
                <a:cs typeface="Amatic SC"/>
                <a:sym typeface="Amatic SC"/>
              </a:rPr>
              <a:t>   [2 marks]</a:t>
            </a:r>
          </a:p>
          <a:p>
            <a:pPr algn="r"/>
            <a:endParaRPr lang="en" sz="2000" dirty="0">
              <a:cs typeface="Amatic SC"/>
              <a:sym typeface="Amatic SC"/>
            </a:endParaRPr>
          </a:p>
          <a:p>
            <a:r>
              <a:rPr lang="en-GB" sz="2000" dirty="0">
                <a:cs typeface="Amatic SC"/>
                <a:sym typeface="Amatic SC"/>
              </a:rPr>
              <a:t>State two forms of adaptation to manage climate change. </a:t>
            </a:r>
          </a:p>
          <a:p>
            <a:pPr algn="r"/>
            <a:r>
              <a:rPr lang="en" sz="2000" dirty="0">
                <a:cs typeface="Amatic SC"/>
                <a:sym typeface="Amatic SC"/>
              </a:rPr>
              <a:t>   [2 marks]</a:t>
            </a:r>
          </a:p>
          <a:p>
            <a:endParaRPr lang="en-GB" sz="2000" dirty="0">
              <a:cs typeface="Amatic SC"/>
              <a:sym typeface="Amatic SC"/>
            </a:endParaRPr>
          </a:p>
          <a:p>
            <a:pPr algn="r"/>
            <a:endParaRPr lang="en" sz="2000" dirty="0">
              <a:cs typeface="Amatic SC"/>
              <a:sym typeface="Amatic SC"/>
            </a:endParaRPr>
          </a:p>
          <a:p>
            <a:pPr algn="r"/>
            <a:endParaRPr lang="en" sz="2000" dirty="0">
              <a:cs typeface="Amatic SC"/>
              <a:sym typeface="Amatic SC"/>
            </a:endParaRPr>
          </a:p>
          <a:p>
            <a:pPr algn="r"/>
            <a:endParaRPr lang="en" sz="2000" dirty="0">
              <a:cs typeface="Amatic SC"/>
              <a:sym typeface="Amatic SC"/>
            </a:endParaRPr>
          </a:p>
          <a:p>
            <a:pPr algn="r"/>
            <a:endParaRPr lang="en" sz="2000" dirty="0">
              <a:cs typeface="Amatic SC"/>
              <a:sym typeface="Amatic SC"/>
            </a:endParaRP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6258669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7" name="Rectangle 6">
            <a:extLst>
              <a:ext uri="{FF2B5EF4-FFF2-40B4-BE49-F238E27FC236}">
                <a16:creationId xmlns:a16="http://schemas.microsoft.com/office/drawing/2014/main" id="{548776ED-C9E5-3FD1-C826-1A666DC668EF}"/>
              </a:ext>
            </a:extLst>
          </p:cNvPr>
          <p:cNvSpPr/>
          <p:nvPr/>
        </p:nvSpPr>
        <p:spPr>
          <a:xfrm>
            <a:off x="9583897" y="1488274"/>
            <a:ext cx="530915" cy="707886"/>
          </a:xfrm>
          <a:prstGeom prst="rect">
            <a:avLst/>
          </a:prstGeom>
          <a:solidFill>
            <a:srgbClr val="FF0000"/>
          </a:solidFill>
        </p:spPr>
        <p:txBody>
          <a:bodyPr wrap="none">
            <a:spAutoFit/>
          </a:bodyPr>
          <a:lstStyle/>
          <a:p>
            <a:pPr marL="342900" indent="-342900">
              <a:buFont typeface="Arial" panose="020B0604020202020204" pitchFamily="34" charset="0"/>
              <a:buChar char="•"/>
            </a:pPr>
            <a:endParaRPr lang="en-GB" sz="4000" dirty="0"/>
          </a:p>
        </p:txBody>
      </p:sp>
      <p:pic>
        <p:nvPicPr>
          <p:cNvPr id="2" name="Picture 1">
            <a:extLst>
              <a:ext uri="{FF2B5EF4-FFF2-40B4-BE49-F238E27FC236}">
                <a16:creationId xmlns:a16="http://schemas.microsoft.com/office/drawing/2014/main" id="{6686F4CF-BFF9-B224-884C-2AB17427C1E4}"/>
              </a:ext>
            </a:extLst>
          </p:cNvPr>
          <p:cNvPicPr>
            <a:picLocks noChangeAspect="1"/>
          </p:cNvPicPr>
          <p:nvPr/>
        </p:nvPicPr>
        <p:blipFill>
          <a:blip r:embed="rId3"/>
          <a:stretch>
            <a:fillRect/>
          </a:stretch>
        </p:blipFill>
        <p:spPr>
          <a:xfrm>
            <a:off x="540657" y="2637294"/>
            <a:ext cx="10555884" cy="3700489"/>
          </a:xfrm>
          <a:prstGeom prst="rect">
            <a:avLst/>
          </a:prstGeom>
        </p:spPr>
      </p:pic>
      <p:sp>
        <p:nvSpPr>
          <p:cNvPr id="10" name="TextBox 9">
            <a:extLst>
              <a:ext uri="{FF2B5EF4-FFF2-40B4-BE49-F238E27FC236}">
                <a16:creationId xmlns:a16="http://schemas.microsoft.com/office/drawing/2014/main" id="{EF974C22-9293-C95A-1340-6E1C24C38217}"/>
              </a:ext>
            </a:extLst>
          </p:cNvPr>
          <p:cNvSpPr txBox="1"/>
          <p:nvPr/>
        </p:nvSpPr>
        <p:spPr>
          <a:xfrm>
            <a:off x="426712" y="941796"/>
            <a:ext cx="8290576" cy="1477328"/>
          </a:xfrm>
          <a:prstGeom prst="rect">
            <a:avLst/>
          </a:prstGeom>
          <a:noFill/>
        </p:spPr>
        <p:txBody>
          <a:bodyPr wrap="square">
            <a:spAutoFit/>
          </a:bodyPr>
          <a:lstStyle/>
          <a:p>
            <a:r>
              <a:rPr lang="en" sz="1800" dirty="0">
                <a:cs typeface="Amatic SC"/>
                <a:sym typeface="Amatic SC"/>
              </a:rPr>
              <a:t>Study figure 18, </a:t>
            </a:r>
            <a:r>
              <a:rPr lang="en-GB" sz="1800" dirty="0">
                <a:cs typeface="Amatic SC"/>
                <a:sym typeface="Amatic SC"/>
              </a:rPr>
              <a:t>a graph showing variation in average global temperatures, 1980-2019</a:t>
            </a:r>
            <a:r>
              <a:rPr lang="en" sz="1800" dirty="0">
                <a:cs typeface="Amatic SC"/>
                <a:sym typeface="Amatic SC"/>
              </a:rPr>
              <a:t>. In 1980 global temperatures were 0.09 degrees higher than average. In 2019 global temperatures were 0.73 degrees higher than average. Calculate the percentage increase in average temperatures between 1980 and 2019. Show your working out. </a:t>
            </a:r>
            <a:endParaRPr lang="en" dirty="0">
              <a:cs typeface="Amatic SC"/>
              <a:sym typeface="Amatic SC"/>
            </a:endParaRPr>
          </a:p>
          <a:p>
            <a:pPr algn="r"/>
            <a:r>
              <a:rPr lang="en" sz="1800" dirty="0">
                <a:cs typeface="Amatic SC"/>
                <a:sym typeface="Amatic SC"/>
              </a:rPr>
              <a:t>[2 marks]</a:t>
            </a:r>
          </a:p>
        </p:txBody>
      </p:sp>
      <p:sp>
        <p:nvSpPr>
          <p:cNvPr id="11" name="Rectangle 10">
            <a:extLst>
              <a:ext uri="{FF2B5EF4-FFF2-40B4-BE49-F238E27FC236}">
                <a16:creationId xmlns:a16="http://schemas.microsoft.com/office/drawing/2014/main" id="{2467ED07-C068-AE5F-1B9B-9EC61BAD5223}"/>
              </a:ext>
            </a:extLst>
          </p:cNvPr>
          <p:cNvSpPr/>
          <p:nvPr/>
        </p:nvSpPr>
        <p:spPr>
          <a:xfrm>
            <a:off x="4088886" y="2358932"/>
            <a:ext cx="966227" cy="338554"/>
          </a:xfrm>
          <a:prstGeom prst="rect">
            <a:avLst/>
          </a:prstGeom>
        </p:spPr>
        <p:txBody>
          <a:bodyPr wrap="none">
            <a:spAutoFit/>
          </a:bodyPr>
          <a:lstStyle/>
          <a:p>
            <a:r>
              <a:rPr lang="en-GB" sz="1600" b="1" dirty="0">
                <a:cs typeface="Amatic SC"/>
                <a:sym typeface="Amatic SC"/>
              </a:rPr>
              <a:t>Figure 18</a:t>
            </a:r>
            <a:endParaRPr lang="en" sz="1600" b="1" dirty="0">
              <a:cs typeface="Amatic SC"/>
              <a:sym typeface="Amatic SC"/>
            </a:endParaRPr>
          </a:p>
        </p:txBody>
      </p:sp>
    </p:spTree>
    <p:extLst>
      <p:ext uri="{BB962C8B-B14F-4D97-AF65-F5344CB8AC3E}">
        <p14:creationId xmlns:p14="http://schemas.microsoft.com/office/powerpoint/2010/main" val="38087628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346429" y="207875"/>
            <a:ext cx="5830699" cy="923330"/>
          </a:xfrm>
          <a:prstGeom prst="rect">
            <a:avLst/>
          </a:prstGeom>
        </p:spPr>
        <p:txBody>
          <a:bodyPr wrap="none">
            <a:spAutoFit/>
          </a:bodyPr>
          <a:lstStyle/>
          <a:p>
            <a:r>
              <a:rPr lang="en" sz="5400" b="1" dirty="0">
                <a:ea typeface="Amatic SC"/>
                <a:cs typeface="Amatic SC"/>
                <a:sym typeface="Amatic SC"/>
              </a:rPr>
              <a:t>1-3 Mark Questions</a:t>
            </a:r>
            <a:endParaRPr lang="en-GB" sz="60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1288273" y="1300832"/>
            <a:ext cx="6652014" cy="3693319"/>
          </a:xfrm>
          <a:prstGeom prst="rect">
            <a:avLst/>
          </a:prstGeom>
        </p:spPr>
        <p:txBody>
          <a:bodyPr wrap="none">
            <a:spAutoFit/>
          </a:bodyPr>
          <a:lstStyle/>
          <a:p>
            <a:pPr algn="ctr"/>
            <a:r>
              <a:rPr lang="en" sz="9600" b="1" dirty="0">
                <a:ea typeface="Amatic SC"/>
                <a:cs typeface="Amatic SC"/>
                <a:sym typeface="Amatic SC"/>
              </a:rPr>
              <a:t>UK Weather </a:t>
            </a:r>
            <a:br>
              <a:rPr lang="en" sz="13800" b="1" dirty="0">
                <a:ea typeface="Amatic SC"/>
                <a:cs typeface="Amatic SC"/>
                <a:sym typeface="Amatic SC"/>
              </a:rPr>
            </a:br>
            <a:r>
              <a:rPr lang="en" sz="13800" b="1" dirty="0">
                <a:ea typeface="Amatic SC"/>
                <a:cs typeface="Amatic SC"/>
                <a:sym typeface="Amatic SC"/>
              </a:rPr>
              <a:t>Hazards</a:t>
            </a:r>
            <a:endParaRPr lang="en-GB" sz="34400" b="1" dirty="0"/>
          </a:p>
        </p:txBody>
      </p:sp>
    </p:spTree>
    <p:extLst>
      <p:ext uri="{BB962C8B-B14F-4D97-AF65-F5344CB8AC3E}">
        <p14:creationId xmlns:p14="http://schemas.microsoft.com/office/powerpoint/2010/main" val="998949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8412488" cy="6863417"/>
          </a:xfrm>
          <a:prstGeom prst="rect">
            <a:avLst/>
          </a:prstGeom>
        </p:spPr>
        <p:txBody>
          <a:bodyPr wrap="square">
            <a:spAutoFit/>
          </a:bodyPr>
          <a:lstStyle/>
          <a:p>
            <a:r>
              <a:rPr lang="en-GB" sz="2000" dirty="0">
                <a:cs typeface="Amatic SC"/>
                <a:sym typeface="Amatic SC"/>
              </a:rPr>
              <a:t>State what is meant by extreme weather.                                          </a:t>
            </a:r>
          </a:p>
          <a:p>
            <a:pPr algn="r"/>
            <a:r>
              <a:rPr lang="en-GB" sz="2000" dirty="0">
                <a:cs typeface="Amatic SC"/>
                <a:sym typeface="Amatic SC"/>
              </a:rPr>
              <a:t>[1 mark]</a:t>
            </a:r>
          </a:p>
          <a:p>
            <a:pPr algn="r"/>
            <a:endParaRPr lang="en-GB" sz="2000" dirty="0">
              <a:cs typeface="Amatic SC"/>
              <a:sym typeface="Amatic SC"/>
            </a:endParaRPr>
          </a:p>
          <a:p>
            <a:r>
              <a:rPr lang="en-GB" sz="2000" dirty="0">
                <a:cs typeface="Amatic SC"/>
                <a:sym typeface="Amatic SC"/>
              </a:rPr>
              <a:t>Give one example of a weather hazard that affects the UK. </a:t>
            </a:r>
          </a:p>
          <a:p>
            <a:pPr algn="r"/>
            <a:r>
              <a:rPr lang="en-GB" sz="2000" dirty="0">
                <a:cs typeface="Amatic SC"/>
                <a:sym typeface="Amatic SC"/>
              </a:rPr>
              <a:t>[1 mark]</a:t>
            </a:r>
          </a:p>
          <a:p>
            <a:pPr algn="r"/>
            <a:endParaRPr lang="en-GB" sz="2000" dirty="0">
              <a:cs typeface="Amatic SC"/>
              <a:sym typeface="Amatic SC"/>
            </a:endParaRPr>
          </a:p>
          <a:p>
            <a:r>
              <a:rPr lang="en-GB" sz="2000" dirty="0">
                <a:cs typeface="Amatic SC"/>
                <a:sym typeface="Amatic SC"/>
              </a:rPr>
              <a:t>Give one example of a weather hazard that affects the UK. </a:t>
            </a:r>
          </a:p>
          <a:p>
            <a:pPr algn="r"/>
            <a:r>
              <a:rPr lang="en-GB" sz="2000" dirty="0">
                <a:cs typeface="Amatic SC"/>
                <a:sym typeface="Amatic SC"/>
              </a:rPr>
              <a:t>[1 mark]</a:t>
            </a:r>
          </a:p>
          <a:p>
            <a:pPr algn="r"/>
            <a:endParaRPr lang="en-GB" sz="2000" dirty="0">
              <a:cs typeface="Amatic SC"/>
              <a:sym typeface="Amatic SC"/>
            </a:endParaRPr>
          </a:p>
          <a:p>
            <a:r>
              <a:rPr lang="en-GB" sz="2000" dirty="0">
                <a:cs typeface="Amatic SC"/>
                <a:sym typeface="Amatic SC"/>
              </a:rPr>
              <a:t>Give one piece of evidence to support the argument that the UK’s climate is getting more extreme. </a:t>
            </a:r>
          </a:p>
          <a:p>
            <a:pPr algn="r"/>
            <a:r>
              <a:rPr lang="en-GB" sz="2000" dirty="0">
                <a:cs typeface="Amatic SC"/>
                <a:sym typeface="Amatic SC"/>
              </a:rPr>
              <a:t>[2 marks]</a:t>
            </a:r>
          </a:p>
          <a:p>
            <a:pPr algn="r"/>
            <a:endParaRPr lang="en-GB" sz="2000" dirty="0">
              <a:cs typeface="Amatic SC"/>
              <a:sym typeface="Amatic SC"/>
            </a:endParaRPr>
          </a:p>
          <a:p>
            <a:r>
              <a:rPr lang="en-GB" sz="2000" dirty="0">
                <a:cs typeface="Amatic SC"/>
                <a:sym typeface="Amatic SC"/>
              </a:rPr>
              <a:t>Give one prediction for future UK weather. </a:t>
            </a:r>
          </a:p>
          <a:p>
            <a:pPr algn="r"/>
            <a:r>
              <a:rPr lang="en-GB" sz="2000">
                <a:cs typeface="Amatic SC"/>
                <a:sym typeface="Amatic SC"/>
              </a:rPr>
              <a:t>[1 </a:t>
            </a:r>
            <a:r>
              <a:rPr lang="en-GB" sz="2000" dirty="0">
                <a:cs typeface="Amatic SC"/>
                <a:sym typeface="Amatic SC"/>
              </a:rPr>
              <a:t>marks]</a:t>
            </a:r>
          </a:p>
          <a:p>
            <a:pPr algn="r"/>
            <a:endParaRPr lang="en-GB" sz="2000" dirty="0">
              <a:cs typeface="Amatic SC"/>
              <a:sym typeface="Amatic SC"/>
            </a:endParaRPr>
          </a:p>
          <a:p>
            <a:pPr algn="r"/>
            <a:endParaRPr lang="en-GB" sz="2000" dirty="0">
              <a:cs typeface="Amatic SC"/>
              <a:sym typeface="Amatic SC"/>
            </a:endParaRPr>
          </a:p>
          <a:p>
            <a:pPr algn="r"/>
            <a:endParaRPr lang="en-GB" sz="2000" dirty="0">
              <a:cs typeface="Amatic SC"/>
              <a:sym typeface="Amatic SC"/>
            </a:endParaRPr>
          </a:p>
          <a:p>
            <a:endParaRPr lang="en-GB" sz="2000" dirty="0">
              <a:cs typeface="Amatic SC"/>
              <a:sym typeface="Amatic SC"/>
            </a:endParaRPr>
          </a:p>
          <a:p>
            <a:r>
              <a:rPr lang="en-GB" sz="2000" dirty="0">
                <a:cs typeface="Amatic SC"/>
                <a:sym typeface="Amatic SC"/>
              </a:rPr>
              <a:t>                                                                           </a:t>
            </a:r>
          </a:p>
          <a:p>
            <a:pPr marL="342900" indent="-342900">
              <a:buFont typeface="Arial" panose="020B0604020202020204" pitchFamily="34" charset="0"/>
              <a:buChar char="•"/>
            </a:pPr>
            <a:endParaRPr lang="en-GB" sz="4000" dirty="0"/>
          </a:p>
        </p:txBody>
      </p:sp>
    </p:spTree>
    <p:extLst>
      <p:ext uri="{BB962C8B-B14F-4D97-AF65-F5344CB8AC3E}">
        <p14:creationId xmlns:p14="http://schemas.microsoft.com/office/powerpoint/2010/main" val="16723131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323439"/>
          </a:xfrm>
          <a:prstGeom prst="rect">
            <a:avLst/>
          </a:prstGeom>
        </p:spPr>
        <p:txBody>
          <a:bodyPr wrap="none">
            <a:spAutoFit/>
          </a:bodyPr>
          <a:lstStyle/>
          <a:p>
            <a:r>
              <a:rPr lang="en" sz="2000" dirty="0">
                <a:cs typeface="Amatic SC"/>
                <a:sym typeface="Amatic SC"/>
              </a:rPr>
              <a:t>Study figure 1, a world map showing tec</a:t>
            </a:r>
            <a:r>
              <a:rPr lang="en-GB" sz="2000" dirty="0">
                <a:cs typeface="Amatic SC"/>
                <a:sym typeface="Amatic SC"/>
              </a:rPr>
              <a:t>to</a:t>
            </a:r>
            <a:r>
              <a:rPr lang="en" sz="2000" dirty="0" err="1">
                <a:cs typeface="Amatic SC"/>
                <a:sym typeface="Amatic SC"/>
              </a:rPr>
              <a:t>nic</a:t>
            </a:r>
            <a:r>
              <a:rPr lang="en" sz="2000" dirty="0">
                <a:cs typeface="Amatic SC"/>
                <a:sym typeface="Amatic SC"/>
              </a:rPr>
              <a:t> plates and their direction of </a:t>
            </a:r>
            <a:br>
              <a:rPr lang="en" sz="2000" dirty="0">
                <a:cs typeface="Amatic SC"/>
                <a:sym typeface="Amatic SC"/>
              </a:rPr>
            </a:br>
            <a:r>
              <a:rPr lang="en" sz="2000" dirty="0">
                <a:cs typeface="Amatic SC"/>
                <a:sym typeface="Amatic SC"/>
              </a:rPr>
              <a:t>movement. Identify the plate margin labelled A.  [1 mark]</a:t>
            </a:r>
          </a:p>
          <a:p>
            <a:pPr marL="342900" indent="-342900">
              <a:buFont typeface="Arial" panose="020B0604020202020204" pitchFamily="34" charset="0"/>
              <a:buChar char="•"/>
            </a:pPr>
            <a:endParaRPr lang="en-GB" sz="4000" dirty="0"/>
          </a:p>
        </p:txBody>
      </p:sp>
      <p:pic>
        <p:nvPicPr>
          <p:cNvPr id="13" name="Picture 12" descr="Map&#10;&#10;Description automatically generated">
            <a:extLst>
              <a:ext uri="{FF2B5EF4-FFF2-40B4-BE49-F238E27FC236}">
                <a16:creationId xmlns:a16="http://schemas.microsoft.com/office/drawing/2014/main" id="{55644292-0935-7527-D04F-0B0AEA5D9D17}"/>
              </a:ext>
            </a:extLst>
          </p:cNvPr>
          <p:cNvPicPr>
            <a:picLocks noChangeAspect="1"/>
          </p:cNvPicPr>
          <p:nvPr/>
        </p:nvPicPr>
        <p:blipFill rotWithShape="1">
          <a:blip r:embed="rId3"/>
          <a:srcRect t="11751"/>
          <a:stretch/>
        </p:blipFill>
        <p:spPr>
          <a:xfrm>
            <a:off x="498312" y="2080591"/>
            <a:ext cx="8327636" cy="4125198"/>
          </a:xfrm>
          <a:prstGeom prst="rect">
            <a:avLst/>
          </a:prstGeom>
        </p:spPr>
      </p:pic>
      <p:sp>
        <p:nvSpPr>
          <p:cNvPr id="14" name="Oval 13">
            <a:extLst>
              <a:ext uri="{FF2B5EF4-FFF2-40B4-BE49-F238E27FC236}">
                <a16:creationId xmlns:a16="http://schemas.microsoft.com/office/drawing/2014/main" id="{6C785AE1-CB16-986A-4B8D-254E8B8875D7}"/>
              </a:ext>
            </a:extLst>
          </p:cNvPr>
          <p:cNvSpPr/>
          <p:nvPr/>
        </p:nvSpPr>
        <p:spPr>
          <a:xfrm>
            <a:off x="3750365" y="2719445"/>
            <a:ext cx="424070" cy="424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a:t>
            </a:r>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1</a:t>
            </a:r>
            <a:endParaRPr lang="en" sz="1600" b="1" dirty="0">
              <a:cs typeface="Amatic SC"/>
              <a:sym typeface="Amatic SC"/>
            </a:endParaRPr>
          </a:p>
        </p:txBody>
      </p:sp>
    </p:spTree>
    <p:extLst>
      <p:ext uri="{BB962C8B-B14F-4D97-AF65-F5344CB8AC3E}">
        <p14:creationId xmlns:p14="http://schemas.microsoft.com/office/powerpoint/2010/main" val="3871549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323439"/>
          </a:xfrm>
          <a:prstGeom prst="rect">
            <a:avLst/>
          </a:prstGeom>
        </p:spPr>
        <p:txBody>
          <a:bodyPr wrap="none">
            <a:spAutoFit/>
          </a:bodyPr>
          <a:lstStyle/>
          <a:p>
            <a:r>
              <a:rPr lang="en" sz="2000" dirty="0">
                <a:cs typeface="Amatic SC"/>
                <a:sym typeface="Amatic SC"/>
              </a:rPr>
              <a:t>Study figure 1, a world map showing tec</a:t>
            </a:r>
            <a:r>
              <a:rPr lang="en-GB" sz="2000" dirty="0">
                <a:cs typeface="Amatic SC"/>
                <a:sym typeface="Amatic SC"/>
              </a:rPr>
              <a:t>to</a:t>
            </a:r>
            <a:r>
              <a:rPr lang="en" sz="2000" dirty="0" err="1">
                <a:cs typeface="Amatic SC"/>
                <a:sym typeface="Amatic SC"/>
              </a:rPr>
              <a:t>nic</a:t>
            </a:r>
            <a:r>
              <a:rPr lang="en" sz="2000" dirty="0">
                <a:cs typeface="Amatic SC"/>
                <a:sym typeface="Amatic SC"/>
              </a:rPr>
              <a:t> plates and their direction of </a:t>
            </a:r>
            <a:br>
              <a:rPr lang="en" sz="2000" dirty="0">
                <a:cs typeface="Amatic SC"/>
                <a:sym typeface="Amatic SC"/>
              </a:rPr>
            </a:br>
            <a:r>
              <a:rPr lang="en" sz="2000" dirty="0">
                <a:cs typeface="Amatic SC"/>
                <a:sym typeface="Amatic SC"/>
              </a:rPr>
              <a:t>movement. Identify the plate margin labelled A.  [1 mark]</a:t>
            </a:r>
          </a:p>
          <a:p>
            <a:pPr marL="342900" indent="-342900">
              <a:buFont typeface="Arial" panose="020B0604020202020204" pitchFamily="34" charset="0"/>
              <a:buChar char="•"/>
            </a:pPr>
            <a:endParaRPr lang="en-GB" sz="4000" dirty="0"/>
          </a:p>
        </p:txBody>
      </p:sp>
      <p:pic>
        <p:nvPicPr>
          <p:cNvPr id="13" name="Picture 12" descr="Map&#10;&#10;Description automatically generated">
            <a:extLst>
              <a:ext uri="{FF2B5EF4-FFF2-40B4-BE49-F238E27FC236}">
                <a16:creationId xmlns:a16="http://schemas.microsoft.com/office/drawing/2014/main" id="{55644292-0935-7527-D04F-0B0AEA5D9D17}"/>
              </a:ext>
            </a:extLst>
          </p:cNvPr>
          <p:cNvPicPr>
            <a:picLocks noChangeAspect="1"/>
          </p:cNvPicPr>
          <p:nvPr/>
        </p:nvPicPr>
        <p:blipFill rotWithShape="1">
          <a:blip r:embed="rId3"/>
          <a:srcRect t="11751"/>
          <a:stretch/>
        </p:blipFill>
        <p:spPr>
          <a:xfrm>
            <a:off x="498312" y="2080591"/>
            <a:ext cx="8327636" cy="4125198"/>
          </a:xfrm>
          <a:prstGeom prst="rect">
            <a:avLst/>
          </a:prstGeom>
        </p:spPr>
      </p:pic>
      <p:sp>
        <p:nvSpPr>
          <p:cNvPr id="14" name="Oval 13">
            <a:extLst>
              <a:ext uri="{FF2B5EF4-FFF2-40B4-BE49-F238E27FC236}">
                <a16:creationId xmlns:a16="http://schemas.microsoft.com/office/drawing/2014/main" id="{6C785AE1-CB16-986A-4B8D-254E8B8875D7}"/>
              </a:ext>
            </a:extLst>
          </p:cNvPr>
          <p:cNvSpPr/>
          <p:nvPr/>
        </p:nvSpPr>
        <p:spPr>
          <a:xfrm>
            <a:off x="2775667" y="4738745"/>
            <a:ext cx="424070" cy="424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a:t>
            </a:r>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1</a:t>
            </a:r>
            <a:endParaRPr lang="en" sz="1600" b="1" dirty="0">
              <a:cs typeface="Amatic SC"/>
              <a:sym typeface="Amatic SC"/>
            </a:endParaRPr>
          </a:p>
        </p:txBody>
      </p:sp>
    </p:spTree>
    <p:extLst>
      <p:ext uri="{BB962C8B-B14F-4D97-AF65-F5344CB8AC3E}">
        <p14:creationId xmlns:p14="http://schemas.microsoft.com/office/powerpoint/2010/main" val="3548343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7885748" cy="1323439"/>
          </a:xfrm>
          <a:prstGeom prst="rect">
            <a:avLst/>
          </a:prstGeom>
        </p:spPr>
        <p:txBody>
          <a:bodyPr wrap="none">
            <a:spAutoFit/>
          </a:bodyPr>
          <a:lstStyle/>
          <a:p>
            <a:r>
              <a:rPr lang="en" sz="2000" dirty="0">
                <a:cs typeface="Amatic SC"/>
                <a:sym typeface="Amatic SC"/>
              </a:rPr>
              <a:t>Study figure 1, a world map showing tec</a:t>
            </a:r>
            <a:r>
              <a:rPr lang="en-GB" sz="2000" dirty="0">
                <a:cs typeface="Amatic SC"/>
                <a:sym typeface="Amatic SC"/>
              </a:rPr>
              <a:t>to</a:t>
            </a:r>
            <a:r>
              <a:rPr lang="en" sz="2000" dirty="0" err="1">
                <a:cs typeface="Amatic SC"/>
                <a:sym typeface="Amatic SC"/>
              </a:rPr>
              <a:t>nic</a:t>
            </a:r>
            <a:r>
              <a:rPr lang="en" sz="2000" dirty="0">
                <a:cs typeface="Amatic SC"/>
                <a:sym typeface="Amatic SC"/>
              </a:rPr>
              <a:t> plates and their direction of </a:t>
            </a:r>
            <a:br>
              <a:rPr lang="en" sz="2000" dirty="0">
                <a:cs typeface="Amatic SC"/>
                <a:sym typeface="Amatic SC"/>
              </a:rPr>
            </a:br>
            <a:r>
              <a:rPr lang="en" sz="2000" dirty="0">
                <a:cs typeface="Amatic SC"/>
                <a:sym typeface="Amatic SC"/>
              </a:rPr>
              <a:t>movement. Identify the plate margin labelled A.  [1 mark]</a:t>
            </a:r>
          </a:p>
          <a:p>
            <a:pPr marL="342900" indent="-342900">
              <a:buFont typeface="Arial" panose="020B0604020202020204" pitchFamily="34" charset="0"/>
              <a:buChar char="•"/>
            </a:pPr>
            <a:endParaRPr lang="en-GB" sz="4000" dirty="0"/>
          </a:p>
        </p:txBody>
      </p:sp>
      <p:pic>
        <p:nvPicPr>
          <p:cNvPr id="13" name="Picture 12" descr="Map&#10;&#10;Description automatically generated">
            <a:extLst>
              <a:ext uri="{FF2B5EF4-FFF2-40B4-BE49-F238E27FC236}">
                <a16:creationId xmlns:a16="http://schemas.microsoft.com/office/drawing/2014/main" id="{55644292-0935-7527-D04F-0B0AEA5D9D17}"/>
              </a:ext>
            </a:extLst>
          </p:cNvPr>
          <p:cNvPicPr>
            <a:picLocks noChangeAspect="1"/>
          </p:cNvPicPr>
          <p:nvPr/>
        </p:nvPicPr>
        <p:blipFill rotWithShape="1">
          <a:blip r:embed="rId3"/>
          <a:srcRect t="11751"/>
          <a:stretch/>
        </p:blipFill>
        <p:spPr>
          <a:xfrm>
            <a:off x="498312" y="2080591"/>
            <a:ext cx="8327636" cy="4125198"/>
          </a:xfrm>
          <a:prstGeom prst="rect">
            <a:avLst/>
          </a:prstGeom>
        </p:spPr>
      </p:pic>
      <p:sp>
        <p:nvSpPr>
          <p:cNvPr id="14" name="Oval 13">
            <a:extLst>
              <a:ext uri="{FF2B5EF4-FFF2-40B4-BE49-F238E27FC236}">
                <a16:creationId xmlns:a16="http://schemas.microsoft.com/office/drawing/2014/main" id="{6C785AE1-CB16-986A-4B8D-254E8B8875D7}"/>
              </a:ext>
            </a:extLst>
          </p:cNvPr>
          <p:cNvSpPr/>
          <p:nvPr/>
        </p:nvSpPr>
        <p:spPr>
          <a:xfrm>
            <a:off x="1759667" y="3234794"/>
            <a:ext cx="424070" cy="424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a:t>
            </a:r>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1</a:t>
            </a:r>
            <a:endParaRPr lang="en" sz="1600" b="1" dirty="0">
              <a:cs typeface="Amatic SC"/>
              <a:sym typeface="Amatic SC"/>
            </a:endParaRPr>
          </a:p>
        </p:txBody>
      </p:sp>
    </p:spTree>
    <p:extLst>
      <p:ext uri="{BB962C8B-B14F-4D97-AF65-F5344CB8AC3E}">
        <p14:creationId xmlns:p14="http://schemas.microsoft.com/office/powerpoint/2010/main" val="3173233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535E80D4-D8F9-0CDF-69C0-5A90E5D8D905}"/>
              </a:ext>
            </a:extLst>
          </p:cNvPr>
          <p:cNvSpPr/>
          <p:nvPr/>
        </p:nvSpPr>
        <p:spPr>
          <a:xfrm>
            <a:off x="-13186" y="1"/>
            <a:ext cx="9157186" cy="68580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680ED803-66E7-B5AF-83D3-E592C79F4921}"/>
              </a:ext>
            </a:extLst>
          </p:cNvPr>
          <p:cNvSpPr/>
          <p:nvPr/>
        </p:nvSpPr>
        <p:spPr>
          <a:xfrm>
            <a:off x="193562" y="169628"/>
            <a:ext cx="8764148" cy="6468240"/>
          </a:xfrm>
          <a:custGeom>
            <a:avLst/>
            <a:gdLst>
              <a:gd name="connsiteX0" fmla="*/ 0 w 8764148"/>
              <a:gd name="connsiteY0" fmla="*/ 59249 h 6468240"/>
              <a:gd name="connsiteX1" fmla="*/ 59249 w 8764148"/>
              <a:gd name="connsiteY1" fmla="*/ 0 h 6468240"/>
              <a:gd name="connsiteX2" fmla="*/ 897212 w 8764148"/>
              <a:gd name="connsiteY2" fmla="*/ 0 h 6468240"/>
              <a:gd name="connsiteX3" fmla="*/ 1389349 w 8764148"/>
              <a:gd name="connsiteY3" fmla="*/ 0 h 6468240"/>
              <a:gd name="connsiteX4" fmla="*/ 2054399 w 8764148"/>
              <a:gd name="connsiteY4" fmla="*/ 0 h 6468240"/>
              <a:gd name="connsiteX5" fmla="*/ 2805906 w 8764148"/>
              <a:gd name="connsiteY5" fmla="*/ 0 h 6468240"/>
              <a:gd name="connsiteX6" fmla="*/ 3643869 w 8764148"/>
              <a:gd name="connsiteY6" fmla="*/ 0 h 6468240"/>
              <a:gd name="connsiteX7" fmla="*/ 4395375 w 8764148"/>
              <a:gd name="connsiteY7" fmla="*/ 0 h 6468240"/>
              <a:gd name="connsiteX8" fmla="*/ 5233338 w 8764148"/>
              <a:gd name="connsiteY8" fmla="*/ 0 h 6468240"/>
              <a:gd name="connsiteX9" fmla="*/ 5984845 w 8764148"/>
              <a:gd name="connsiteY9" fmla="*/ 0 h 6468240"/>
              <a:gd name="connsiteX10" fmla="*/ 6476982 w 8764148"/>
              <a:gd name="connsiteY10" fmla="*/ 0 h 6468240"/>
              <a:gd name="connsiteX11" fmla="*/ 7228488 w 8764148"/>
              <a:gd name="connsiteY11" fmla="*/ 0 h 6468240"/>
              <a:gd name="connsiteX12" fmla="*/ 7807082 w 8764148"/>
              <a:gd name="connsiteY12" fmla="*/ 0 h 6468240"/>
              <a:gd name="connsiteX13" fmla="*/ 8704899 w 8764148"/>
              <a:gd name="connsiteY13" fmla="*/ 0 h 6468240"/>
              <a:gd name="connsiteX14" fmla="*/ 8764148 w 8764148"/>
              <a:gd name="connsiteY14" fmla="*/ 59249 h 6468240"/>
              <a:gd name="connsiteX15" fmla="*/ 8764148 w 8764148"/>
              <a:gd name="connsiteY15" fmla="*/ 503731 h 6468240"/>
              <a:gd name="connsiteX16" fmla="*/ 8764148 w 8764148"/>
              <a:gd name="connsiteY16" fmla="*/ 1138705 h 6468240"/>
              <a:gd name="connsiteX17" fmla="*/ 8764148 w 8764148"/>
              <a:gd name="connsiteY17" fmla="*/ 1773679 h 6468240"/>
              <a:gd name="connsiteX18" fmla="*/ 8764148 w 8764148"/>
              <a:gd name="connsiteY18" fmla="*/ 2345156 h 6468240"/>
              <a:gd name="connsiteX19" fmla="*/ 8764148 w 8764148"/>
              <a:gd name="connsiteY19" fmla="*/ 3107125 h 6468240"/>
              <a:gd name="connsiteX20" fmla="*/ 8764148 w 8764148"/>
              <a:gd name="connsiteY20" fmla="*/ 3615105 h 6468240"/>
              <a:gd name="connsiteX21" fmla="*/ 8764148 w 8764148"/>
              <a:gd name="connsiteY21" fmla="*/ 4377074 h 6468240"/>
              <a:gd name="connsiteX22" fmla="*/ 8764148 w 8764148"/>
              <a:gd name="connsiteY22" fmla="*/ 4885053 h 6468240"/>
              <a:gd name="connsiteX23" fmla="*/ 8764148 w 8764148"/>
              <a:gd name="connsiteY23" fmla="*/ 5583525 h 6468240"/>
              <a:gd name="connsiteX24" fmla="*/ 8764148 w 8764148"/>
              <a:gd name="connsiteY24" fmla="*/ 6408991 h 6468240"/>
              <a:gd name="connsiteX25" fmla="*/ 8704899 w 8764148"/>
              <a:gd name="connsiteY25" fmla="*/ 6468240 h 6468240"/>
              <a:gd name="connsiteX26" fmla="*/ 8212762 w 8764148"/>
              <a:gd name="connsiteY26" fmla="*/ 6468240 h 6468240"/>
              <a:gd name="connsiteX27" fmla="*/ 7807082 w 8764148"/>
              <a:gd name="connsiteY27" fmla="*/ 6468240 h 6468240"/>
              <a:gd name="connsiteX28" fmla="*/ 7142031 w 8764148"/>
              <a:gd name="connsiteY28" fmla="*/ 6468240 h 6468240"/>
              <a:gd name="connsiteX29" fmla="*/ 6563438 w 8764148"/>
              <a:gd name="connsiteY29" fmla="*/ 6468240 h 6468240"/>
              <a:gd name="connsiteX30" fmla="*/ 5984845 w 8764148"/>
              <a:gd name="connsiteY30" fmla="*/ 6468240 h 6468240"/>
              <a:gd name="connsiteX31" fmla="*/ 5406251 w 8764148"/>
              <a:gd name="connsiteY31" fmla="*/ 6468240 h 6468240"/>
              <a:gd name="connsiteX32" fmla="*/ 5000571 w 8764148"/>
              <a:gd name="connsiteY32" fmla="*/ 6468240 h 6468240"/>
              <a:gd name="connsiteX33" fmla="*/ 4162608 w 8764148"/>
              <a:gd name="connsiteY33" fmla="*/ 6468240 h 6468240"/>
              <a:gd name="connsiteX34" fmla="*/ 3324645 w 8764148"/>
              <a:gd name="connsiteY34" fmla="*/ 6468240 h 6468240"/>
              <a:gd name="connsiteX35" fmla="*/ 2918964 w 8764148"/>
              <a:gd name="connsiteY35" fmla="*/ 6468240 h 6468240"/>
              <a:gd name="connsiteX36" fmla="*/ 2426827 w 8764148"/>
              <a:gd name="connsiteY36" fmla="*/ 6468240 h 6468240"/>
              <a:gd name="connsiteX37" fmla="*/ 1761777 w 8764148"/>
              <a:gd name="connsiteY37" fmla="*/ 6468240 h 6468240"/>
              <a:gd name="connsiteX38" fmla="*/ 1010271 w 8764148"/>
              <a:gd name="connsiteY38" fmla="*/ 6468240 h 6468240"/>
              <a:gd name="connsiteX39" fmla="*/ 59249 w 8764148"/>
              <a:gd name="connsiteY39" fmla="*/ 6468240 h 6468240"/>
              <a:gd name="connsiteX40" fmla="*/ 0 w 8764148"/>
              <a:gd name="connsiteY40" fmla="*/ 6408991 h 6468240"/>
              <a:gd name="connsiteX41" fmla="*/ 0 w 8764148"/>
              <a:gd name="connsiteY41" fmla="*/ 5710519 h 6468240"/>
              <a:gd name="connsiteX42" fmla="*/ 0 w 8764148"/>
              <a:gd name="connsiteY42" fmla="*/ 5266037 h 6468240"/>
              <a:gd name="connsiteX43" fmla="*/ 0 w 8764148"/>
              <a:gd name="connsiteY43" fmla="*/ 4694561 h 6468240"/>
              <a:gd name="connsiteX44" fmla="*/ 0 w 8764148"/>
              <a:gd name="connsiteY44" fmla="*/ 4059586 h 6468240"/>
              <a:gd name="connsiteX45" fmla="*/ 0 w 8764148"/>
              <a:gd name="connsiteY45" fmla="*/ 3551607 h 6468240"/>
              <a:gd name="connsiteX46" fmla="*/ 0 w 8764148"/>
              <a:gd name="connsiteY46" fmla="*/ 2789638 h 6468240"/>
              <a:gd name="connsiteX47" fmla="*/ 0 w 8764148"/>
              <a:gd name="connsiteY47" fmla="*/ 2345156 h 6468240"/>
              <a:gd name="connsiteX48" fmla="*/ 0 w 8764148"/>
              <a:gd name="connsiteY48" fmla="*/ 1900674 h 6468240"/>
              <a:gd name="connsiteX49" fmla="*/ 0 w 8764148"/>
              <a:gd name="connsiteY49" fmla="*/ 1329197 h 6468240"/>
              <a:gd name="connsiteX50" fmla="*/ 0 w 8764148"/>
              <a:gd name="connsiteY50" fmla="*/ 694223 h 6468240"/>
              <a:gd name="connsiteX51" fmla="*/ 0 w 8764148"/>
              <a:gd name="connsiteY51" fmla="*/ 59249 h 64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64148" h="6468240" fill="none" extrusionOk="0">
                <a:moveTo>
                  <a:pt x="0" y="59249"/>
                </a:moveTo>
                <a:cubicBezTo>
                  <a:pt x="1794" y="20225"/>
                  <a:pt x="24933" y="-2833"/>
                  <a:pt x="59249" y="0"/>
                </a:cubicBezTo>
                <a:cubicBezTo>
                  <a:pt x="239016" y="-6136"/>
                  <a:pt x="634648" y="14671"/>
                  <a:pt x="897212" y="0"/>
                </a:cubicBezTo>
                <a:cubicBezTo>
                  <a:pt x="1159776" y="-14671"/>
                  <a:pt x="1172894" y="-20914"/>
                  <a:pt x="1389349" y="0"/>
                </a:cubicBezTo>
                <a:cubicBezTo>
                  <a:pt x="1605804" y="20914"/>
                  <a:pt x="1818201" y="-19351"/>
                  <a:pt x="2054399" y="0"/>
                </a:cubicBezTo>
                <a:cubicBezTo>
                  <a:pt x="2290597" y="19351"/>
                  <a:pt x="2449433" y="15106"/>
                  <a:pt x="2805906" y="0"/>
                </a:cubicBezTo>
                <a:cubicBezTo>
                  <a:pt x="3162379" y="-15106"/>
                  <a:pt x="3404258" y="-1062"/>
                  <a:pt x="3643869" y="0"/>
                </a:cubicBezTo>
                <a:cubicBezTo>
                  <a:pt x="3883480" y="1062"/>
                  <a:pt x="4121783" y="11412"/>
                  <a:pt x="4395375" y="0"/>
                </a:cubicBezTo>
                <a:cubicBezTo>
                  <a:pt x="4668967" y="-11412"/>
                  <a:pt x="4837786" y="27422"/>
                  <a:pt x="5233338" y="0"/>
                </a:cubicBezTo>
                <a:cubicBezTo>
                  <a:pt x="5628890" y="-27422"/>
                  <a:pt x="5799509" y="9743"/>
                  <a:pt x="5984845" y="0"/>
                </a:cubicBezTo>
                <a:cubicBezTo>
                  <a:pt x="6170181" y="-9743"/>
                  <a:pt x="6294483" y="16614"/>
                  <a:pt x="6476982" y="0"/>
                </a:cubicBezTo>
                <a:cubicBezTo>
                  <a:pt x="6659481" y="-16614"/>
                  <a:pt x="6895799" y="-11136"/>
                  <a:pt x="7228488" y="0"/>
                </a:cubicBezTo>
                <a:cubicBezTo>
                  <a:pt x="7561177" y="11136"/>
                  <a:pt x="7572358" y="27038"/>
                  <a:pt x="7807082" y="0"/>
                </a:cubicBezTo>
                <a:cubicBezTo>
                  <a:pt x="8041806" y="-27038"/>
                  <a:pt x="8431029" y="-38704"/>
                  <a:pt x="8704899" y="0"/>
                </a:cubicBezTo>
                <a:cubicBezTo>
                  <a:pt x="8740087" y="498"/>
                  <a:pt x="8757167" y="25686"/>
                  <a:pt x="8764148" y="59249"/>
                </a:cubicBezTo>
                <a:cubicBezTo>
                  <a:pt x="8747932" y="278541"/>
                  <a:pt x="8770969" y="284338"/>
                  <a:pt x="8764148" y="503731"/>
                </a:cubicBezTo>
                <a:cubicBezTo>
                  <a:pt x="8757327" y="723124"/>
                  <a:pt x="8738658" y="823251"/>
                  <a:pt x="8764148" y="1138705"/>
                </a:cubicBezTo>
                <a:cubicBezTo>
                  <a:pt x="8789638" y="1454159"/>
                  <a:pt x="8771148" y="1485227"/>
                  <a:pt x="8764148" y="1773679"/>
                </a:cubicBezTo>
                <a:cubicBezTo>
                  <a:pt x="8757148" y="2062131"/>
                  <a:pt x="8742444" y="2182009"/>
                  <a:pt x="8764148" y="2345156"/>
                </a:cubicBezTo>
                <a:cubicBezTo>
                  <a:pt x="8785852" y="2508303"/>
                  <a:pt x="8773678" y="2928270"/>
                  <a:pt x="8764148" y="3107125"/>
                </a:cubicBezTo>
                <a:cubicBezTo>
                  <a:pt x="8754618" y="3285980"/>
                  <a:pt x="8756988" y="3400667"/>
                  <a:pt x="8764148" y="3615105"/>
                </a:cubicBezTo>
                <a:cubicBezTo>
                  <a:pt x="8771308" y="3829543"/>
                  <a:pt x="8784339" y="4054847"/>
                  <a:pt x="8764148" y="4377074"/>
                </a:cubicBezTo>
                <a:cubicBezTo>
                  <a:pt x="8743957" y="4699301"/>
                  <a:pt x="8762773" y="4760222"/>
                  <a:pt x="8764148" y="4885053"/>
                </a:cubicBezTo>
                <a:cubicBezTo>
                  <a:pt x="8765523" y="5009884"/>
                  <a:pt x="8730896" y="5322531"/>
                  <a:pt x="8764148" y="5583525"/>
                </a:cubicBezTo>
                <a:cubicBezTo>
                  <a:pt x="8797400" y="5844519"/>
                  <a:pt x="8731046" y="6220455"/>
                  <a:pt x="8764148" y="6408991"/>
                </a:cubicBezTo>
                <a:cubicBezTo>
                  <a:pt x="8763130" y="6441021"/>
                  <a:pt x="8745068" y="6468845"/>
                  <a:pt x="8704899" y="6468240"/>
                </a:cubicBezTo>
                <a:cubicBezTo>
                  <a:pt x="8518417" y="6483760"/>
                  <a:pt x="8311530" y="6444080"/>
                  <a:pt x="8212762" y="6468240"/>
                </a:cubicBezTo>
                <a:cubicBezTo>
                  <a:pt x="8113994" y="6492400"/>
                  <a:pt x="7950298" y="6459887"/>
                  <a:pt x="7807082" y="6468240"/>
                </a:cubicBezTo>
                <a:cubicBezTo>
                  <a:pt x="7663866" y="6476593"/>
                  <a:pt x="7409819" y="6461150"/>
                  <a:pt x="7142031" y="6468240"/>
                </a:cubicBezTo>
                <a:cubicBezTo>
                  <a:pt x="6874243" y="6475330"/>
                  <a:pt x="6716604" y="6457582"/>
                  <a:pt x="6563438" y="6468240"/>
                </a:cubicBezTo>
                <a:cubicBezTo>
                  <a:pt x="6410272" y="6478898"/>
                  <a:pt x="6177090" y="6440100"/>
                  <a:pt x="5984845" y="6468240"/>
                </a:cubicBezTo>
                <a:cubicBezTo>
                  <a:pt x="5792600" y="6496380"/>
                  <a:pt x="5649278" y="6453748"/>
                  <a:pt x="5406251" y="6468240"/>
                </a:cubicBezTo>
                <a:cubicBezTo>
                  <a:pt x="5163224" y="6482732"/>
                  <a:pt x="5114196" y="6449261"/>
                  <a:pt x="5000571" y="6468240"/>
                </a:cubicBezTo>
                <a:cubicBezTo>
                  <a:pt x="4886946" y="6487219"/>
                  <a:pt x="4411968" y="6478330"/>
                  <a:pt x="4162608" y="6468240"/>
                </a:cubicBezTo>
                <a:cubicBezTo>
                  <a:pt x="3913248" y="6458150"/>
                  <a:pt x="3712900" y="6466003"/>
                  <a:pt x="3324645" y="6468240"/>
                </a:cubicBezTo>
                <a:cubicBezTo>
                  <a:pt x="2936390" y="6470477"/>
                  <a:pt x="3077611" y="6479978"/>
                  <a:pt x="2918964" y="6468240"/>
                </a:cubicBezTo>
                <a:cubicBezTo>
                  <a:pt x="2760317" y="6456502"/>
                  <a:pt x="2565095" y="6489781"/>
                  <a:pt x="2426827" y="6468240"/>
                </a:cubicBezTo>
                <a:cubicBezTo>
                  <a:pt x="2288559" y="6446699"/>
                  <a:pt x="1967425" y="6500308"/>
                  <a:pt x="1761777" y="6468240"/>
                </a:cubicBezTo>
                <a:cubicBezTo>
                  <a:pt x="1556129" y="6436173"/>
                  <a:pt x="1243886" y="6478592"/>
                  <a:pt x="1010271" y="6468240"/>
                </a:cubicBezTo>
                <a:cubicBezTo>
                  <a:pt x="776656" y="6457888"/>
                  <a:pt x="392621" y="6501599"/>
                  <a:pt x="59249" y="6468240"/>
                </a:cubicBezTo>
                <a:cubicBezTo>
                  <a:pt x="19447" y="6468746"/>
                  <a:pt x="2121" y="6445386"/>
                  <a:pt x="0" y="6408991"/>
                </a:cubicBezTo>
                <a:cubicBezTo>
                  <a:pt x="17748" y="6066429"/>
                  <a:pt x="-34527" y="5857099"/>
                  <a:pt x="0" y="5710519"/>
                </a:cubicBezTo>
                <a:cubicBezTo>
                  <a:pt x="34527" y="5563939"/>
                  <a:pt x="-2541" y="5477883"/>
                  <a:pt x="0" y="5266037"/>
                </a:cubicBezTo>
                <a:cubicBezTo>
                  <a:pt x="2541" y="5054191"/>
                  <a:pt x="13376" y="4963133"/>
                  <a:pt x="0" y="4694561"/>
                </a:cubicBezTo>
                <a:cubicBezTo>
                  <a:pt x="-13376" y="4425989"/>
                  <a:pt x="-18278" y="4337349"/>
                  <a:pt x="0" y="4059586"/>
                </a:cubicBezTo>
                <a:cubicBezTo>
                  <a:pt x="18278" y="3781824"/>
                  <a:pt x="19206" y="3805408"/>
                  <a:pt x="0" y="3551607"/>
                </a:cubicBezTo>
                <a:cubicBezTo>
                  <a:pt x="-19206" y="3297806"/>
                  <a:pt x="-10068" y="3020652"/>
                  <a:pt x="0" y="2789638"/>
                </a:cubicBezTo>
                <a:cubicBezTo>
                  <a:pt x="10068" y="2558624"/>
                  <a:pt x="3158" y="2544143"/>
                  <a:pt x="0" y="2345156"/>
                </a:cubicBezTo>
                <a:cubicBezTo>
                  <a:pt x="-3158" y="2146169"/>
                  <a:pt x="-12458" y="2015298"/>
                  <a:pt x="0" y="1900674"/>
                </a:cubicBezTo>
                <a:cubicBezTo>
                  <a:pt x="12458" y="1786050"/>
                  <a:pt x="24471" y="1447400"/>
                  <a:pt x="0" y="1329197"/>
                </a:cubicBezTo>
                <a:cubicBezTo>
                  <a:pt x="-24471" y="1210994"/>
                  <a:pt x="-16255" y="985479"/>
                  <a:pt x="0" y="694223"/>
                </a:cubicBezTo>
                <a:cubicBezTo>
                  <a:pt x="16255" y="402967"/>
                  <a:pt x="29555" y="327468"/>
                  <a:pt x="0" y="59249"/>
                </a:cubicBezTo>
                <a:close/>
              </a:path>
              <a:path w="8764148" h="6468240" stroke="0" extrusionOk="0">
                <a:moveTo>
                  <a:pt x="0" y="59249"/>
                </a:moveTo>
                <a:cubicBezTo>
                  <a:pt x="-6118" y="22753"/>
                  <a:pt x="19956" y="2466"/>
                  <a:pt x="59249" y="0"/>
                </a:cubicBezTo>
                <a:cubicBezTo>
                  <a:pt x="464061" y="-29423"/>
                  <a:pt x="727425" y="-19891"/>
                  <a:pt x="897212" y="0"/>
                </a:cubicBezTo>
                <a:cubicBezTo>
                  <a:pt x="1066999" y="19891"/>
                  <a:pt x="1284936" y="-15396"/>
                  <a:pt x="1475806" y="0"/>
                </a:cubicBezTo>
                <a:cubicBezTo>
                  <a:pt x="1666676" y="15396"/>
                  <a:pt x="1781456" y="13684"/>
                  <a:pt x="1967943" y="0"/>
                </a:cubicBezTo>
                <a:cubicBezTo>
                  <a:pt x="2154430" y="-13684"/>
                  <a:pt x="2363025" y="-14664"/>
                  <a:pt x="2719449" y="0"/>
                </a:cubicBezTo>
                <a:cubicBezTo>
                  <a:pt x="3075873" y="14664"/>
                  <a:pt x="3150729" y="2574"/>
                  <a:pt x="3298043" y="0"/>
                </a:cubicBezTo>
                <a:cubicBezTo>
                  <a:pt x="3445357" y="-2574"/>
                  <a:pt x="3914235" y="-38794"/>
                  <a:pt x="4136006" y="0"/>
                </a:cubicBezTo>
                <a:cubicBezTo>
                  <a:pt x="4357777" y="38794"/>
                  <a:pt x="4454496" y="16139"/>
                  <a:pt x="4628143" y="0"/>
                </a:cubicBezTo>
                <a:cubicBezTo>
                  <a:pt x="4801790" y="-16139"/>
                  <a:pt x="5063415" y="17526"/>
                  <a:pt x="5466106" y="0"/>
                </a:cubicBezTo>
                <a:cubicBezTo>
                  <a:pt x="5868797" y="-17526"/>
                  <a:pt x="5669377" y="-177"/>
                  <a:pt x="5871786" y="0"/>
                </a:cubicBezTo>
                <a:cubicBezTo>
                  <a:pt x="6074195" y="177"/>
                  <a:pt x="6271640" y="11116"/>
                  <a:pt x="6536836" y="0"/>
                </a:cubicBezTo>
                <a:cubicBezTo>
                  <a:pt x="6802032" y="-11116"/>
                  <a:pt x="6917615" y="-1724"/>
                  <a:pt x="7201886" y="0"/>
                </a:cubicBezTo>
                <a:cubicBezTo>
                  <a:pt x="7486157" y="1724"/>
                  <a:pt x="7541079" y="-2731"/>
                  <a:pt x="7780480" y="0"/>
                </a:cubicBezTo>
                <a:cubicBezTo>
                  <a:pt x="8019881" y="2731"/>
                  <a:pt x="8443492" y="17301"/>
                  <a:pt x="8704899" y="0"/>
                </a:cubicBezTo>
                <a:cubicBezTo>
                  <a:pt x="8740067" y="-3037"/>
                  <a:pt x="8757131" y="23814"/>
                  <a:pt x="8764148" y="59249"/>
                </a:cubicBezTo>
                <a:cubicBezTo>
                  <a:pt x="8747014" y="355081"/>
                  <a:pt x="8735107" y="474649"/>
                  <a:pt x="8764148" y="694223"/>
                </a:cubicBezTo>
                <a:cubicBezTo>
                  <a:pt x="8793189" y="913797"/>
                  <a:pt x="8762640" y="1137749"/>
                  <a:pt x="8764148" y="1456192"/>
                </a:cubicBezTo>
                <a:cubicBezTo>
                  <a:pt x="8765656" y="1774635"/>
                  <a:pt x="8791125" y="1926380"/>
                  <a:pt x="8764148" y="2091166"/>
                </a:cubicBezTo>
                <a:cubicBezTo>
                  <a:pt x="8737171" y="2255952"/>
                  <a:pt x="8754226" y="2382925"/>
                  <a:pt x="8764148" y="2535648"/>
                </a:cubicBezTo>
                <a:cubicBezTo>
                  <a:pt x="8774070" y="2688371"/>
                  <a:pt x="8758786" y="2841907"/>
                  <a:pt x="8764148" y="3043628"/>
                </a:cubicBezTo>
                <a:cubicBezTo>
                  <a:pt x="8769510" y="3245349"/>
                  <a:pt x="8794770" y="3648651"/>
                  <a:pt x="8764148" y="3805597"/>
                </a:cubicBezTo>
                <a:cubicBezTo>
                  <a:pt x="8733526" y="3962543"/>
                  <a:pt x="8792154" y="4252361"/>
                  <a:pt x="8764148" y="4440571"/>
                </a:cubicBezTo>
                <a:cubicBezTo>
                  <a:pt x="8736142" y="4628781"/>
                  <a:pt x="8782266" y="4753898"/>
                  <a:pt x="8764148" y="4948550"/>
                </a:cubicBezTo>
                <a:cubicBezTo>
                  <a:pt x="8746030" y="5143202"/>
                  <a:pt x="8759408" y="5394611"/>
                  <a:pt x="8764148" y="5583525"/>
                </a:cubicBezTo>
                <a:cubicBezTo>
                  <a:pt x="8768888" y="5772440"/>
                  <a:pt x="8736485" y="6055084"/>
                  <a:pt x="8764148" y="6408991"/>
                </a:cubicBezTo>
                <a:cubicBezTo>
                  <a:pt x="8766080" y="6435769"/>
                  <a:pt x="8740300" y="6471137"/>
                  <a:pt x="8704899" y="6468240"/>
                </a:cubicBezTo>
                <a:cubicBezTo>
                  <a:pt x="8381968" y="6480611"/>
                  <a:pt x="8180496" y="6443203"/>
                  <a:pt x="7866936" y="6468240"/>
                </a:cubicBezTo>
                <a:cubicBezTo>
                  <a:pt x="7553376" y="6493277"/>
                  <a:pt x="7442614" y="6466929"/>
                  <a:pt x="7115430" y="6468240"/>
                </a:cubicBezTo>
                <a:cubicBezTo>
                  <a:pt x="6788246" y="6469551"/>
                  <a:pt x="6726271" y="6460491"/>
                  <a:pt x="6623292" y="6468240"/>
                </a:cubicBezTo>
                <a:cubicBezTo>
                  <a:pt x="6520313" y="6475989"/>
                  <a:pt x="6046700" y="6488665"/>
                  <a:pt x="5871786" y="6468240"/>
                </a:cubicBezTo>
                <a:cubicBezTo>
                  <a:pt x="5696872" y="6447815"/>
                  <a:pt x="5619223" y="6459219"/>
                  <a:pt x="5466105" y="6468240"/>
                </a:cubicBezTo>
                <a:cubicBezTo>
                  <a:pt x="5312987" y="6477261"/>
                  <a:pt x="4983090" y="6477496"/>
                  <a:pt x="4714599" y="6468240"/>
                </a:cubicBezTo>
                <a:cubicBezTo>
                  <a:pt x="4446108" y="6458984"/>
                  <a:pt x="4406814" y="6456458"/>
                  <a:pt x="4222462" y="6468240"/>
                </a:cubicBezTo>
                <a:cubicBezTo>
                  <a:pt x="4038110" y="6480022"/>
                  <a:pt x="3914738" y="6485622"/>
                  <a:pt x="3816781" y="6468240"/>
                </a:cubicBezTo>
                <a:cubicBezTo>
                  <a:pt x="3718824" y="6450858"/>
                  <a:pt x="3432968" y="6463366"/>
                  <a:pt x="3324644" y="6468240"/>
                </a:cubicBezTo>
                <a:cubicBezTo>
                  <a:pt x="3216320" y="6473114"/>
                  <a:pt x="2885401" y="6475869"/>
                  <a:pt x="2573138" y="6468240"/>
                </a:cubicBezTo>
                <a:cubicBezTo>
                  <a:pt x="2260875" y="6460611"/>
                  <a:pt x="2241033" y="6462966"/>
                  <a:pt x="2081001" y="6468240"/>
                </a:cubicBezTo>
                <a:cubicBezTo>
                  <a:pt x="1920969" y="6473514"/>
                  <a:pt x="1850841" y="6469374"/>
                  <a:pt x="1675320" y="6468240"/>
                </a:cubicBezTo>
                <a:cubicBezTo>
                  <a:pt x="1499799" y="6467106"/>
                  <a:pt x="1422066" y="6479158"/>
                  <a:pt x="1183183" y="6468240"/>
                </a:cubicBezTo>
                <a:cubicBezTo>
                  <a:pt x="944300" y="6457322"/>
                  <a:pt x="556404" y="6434508"/>
                  <a:pt x="59249" y="6468240"/>
                </a:cubicBezTo>
                <a:cubicBezTo>
                  <a:pt x="19209" y="6469117"/>
                  <a:pt x="2247" y="6444073"/>
                  <a:pt x="0" y="6408991"/>
                </a:cubicBezTo>
                <a:cubicBezTo>
                  <a:pt x="-15999" y="6256322"/>
                  <a:pt x="-19063" y="6086669"/>
                  <a:pt x="0" y="5964509"/>
                </a:cubicBezTo>
                <a:cubicBezTo>
                  <a:pt x="19063" y="5842349"/>
                  <a:pt x="-23777" y="5554433"/>
                  <a:pt x="0" y="5329535"/>
                </a:cubicBezTo>
                <a:cubicBezTo>
                  <a:pt x="23777" y="5104637"/>
                  <a:pt x="21013" y="4879474"/>
                  <a:pt x="0" y="4567566"/>
                </a:cubicBezTo>
                <a:cubicBezTo>
                  <a:pt x="-21013" y="4255658"/>
                  <a:pt x="-23935" y="4149715"/>
                  <a:pt x="0" y="3869094"/>
                </a:cubicBezTo>
                <a:cubicBezTo>
                  <a:pt x="23935" y="3588473"/>
                  <a:pt x="13115" y="3452897"/>
                  <a:pt x="0" y="3297617"/>
                </a:cubicBezTo>
                <a:cubicBezTo>
                  <a:pt x="-13115" y="3142337"/>
                  <a:pt x="29383" y="2907951"/>
                  <a:pt x="0" y="2599146"/>
                </a:cubicBezTo>
                <a:cubicBezTo>
                  <a:pt x="-29383" y="2290341"/>
                  <a:pt x="23527" y="2302396"/>
                  <a:pt x="0" y="2091166"/>
                </a:cubicBezTo>
                <a:cubicBezTo>
                  <a:pt x="-23527" y="1879936"/>
                  <a:pt x="11856" y="1660296"/>
                  <a:pt x="0" y="1456192"/>
                </a:cubicBezTo>
                <a:cubicBezTo>
                  <a:pt x="-11856" y="1252088"/>
                  <a:pt x="16084" y="1181114"/>
                  <a:pt x="0" y="1011710"/>
                </a:cubicBezTo>
                <a:cubicBezTo>
                  <a:pt x="-16084" y="842306"/>
                  <a:pt x="-46839" y="392232"/>
                  <a:pt x="0" y="59249"/>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DFDA265-C2F6-61A0-EE9B-765737CC3EBE}"/>
              </a:ext>
            </a:extLst>
          </p:cNvPr>
          <p:cNvSpPr/>
          <p:nvPr/>
        </p:nvSpPr>
        <p:spPr>
          <a:xfrm>
            <a:off x="426712" y="196359"/>
            <a:ext cx="2276905" cy="400110"/>
          </a:xfrm>
          <a:prstGeom prst="rect">
            <a:avLst/>
          </a:prstGeom>
        </p:spPr>
        <p:txBody>
          <a:bodyPr wrap="none">
            <a:spAutoFit/>
          </a:bodyPr>
          <a:lstStyle/>
          <a:p>
            <a:r>
              <a:rPr lang="en" sz="2000" b="1" dirty="0">
                <a:ea typeface="Amatic SC"/>
                <a:cs typeface="Amatic SC"/>
                <a:sym typeface="Amatic SC"/>
              </a:rPr>
              <a:t>1-3 Mark Questions</a:t>
            </a:r>
            <a:endParaRPr lang="en-GB" sz="2400" dirty="0"/>
          </a:p>
        </p:txBody>
      </p:sp>
      <p:pic>
        <p:nvPicPr>
          <p:cNvPr id="25" name="Picture 24">
            <a:extLst>
              <a:ext uri="{FF2B5EF4-FFF2-40B4-BE49-F238E27FC236}">
                <a16:creationId xmlns:a16="http://schemas.microsoft.com/office/drawing/2014/main" id="{1E374616-EA92-E944-1550-BA755BEED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6429" y="6297188"/>
            <a:ext cx="1921699" cy="212693"/>
          </a:xfrm>
          <a:prstGeom prst="rect">
            <a:avLst/>
          </a:prstGeom>
        </p:spPr>
      </p:pic>
      <p:sp>
        <p:nvSpPr>
          <p:cNvPr id="6" name="Rectangle 5">
            <a:extLst>
              <a:ext uri="{FF2B5EF4-FFF2-40B4-BE49-F238E27FC236}">
                <a16:creationId xmlns:a16="http://schemas.microsoft.com/office/drawing/2014/main" id="{735C6424-F21A-0A35-609C-8E015119F0BC}"/>
              </a:ext>
            </a:extLst>
          </p:cNvPr>
          <p:cNvSpPr/>
          <p:nvPr/>
        </p:nvSpPr>
        <p:spPr>
          <a:xfrm>
            <a:off x="426712" y="497297"/>
            <a:ext cx="5121980" cy="523220"/>
          </a:xfrm>
          <a:prstGeom prst="rect">
            <a:avLst/>
          </a:prstGeom>
        </p:spPr>
        <p:txBody>
          <a:bodyPr wrap="none">
            <a:spAutoFit/>
          </a:bodyPr>
          <a:lstStyle/>
          <a:p>
            <a:r>
              <a:rPr lang="en" sz="2800" b="1" dirty="0">
                <a:ea typeface="Amatic SC"/>
                <a:cs typeface="Amatic SC"/>
                <a:sym typeface="Amatic SC"/>
              </a:rPr>
              <a:t>The Challenge of Natural Hazards</a:t>
            </a:r>
            <a:endParaRPr lang="en-GB" sz="2800" b="1" dirty="0"/>
          </a:p>
        </p:txBody>
      </p:sp>
      <p:sp>
        <p:nvSpPr>
          <p:cNvPr id="8" name="Rectangle 7">
            <a:extLst>
              <a:ext uri="{FF2B5EF4-FFF2-40B4-BE49-F238E27FC236}">
                <a16:creationId xmlns:a16="http://schemas.microsoft.com/office/drawing/2014/main" id="{5C3D0835-3195-9CE4-4E3D-A9A58C368FFA}"/>
              </a:ext>
            </a:extLst>
          </p:cNvPr>
          <p:cNvSpPr/>
          <p:nvPr/>
        </p:nvSpPr>
        <p:spPr>
          <a:xfrm>
            <a:off x="426712" y="986792"/>
            <a:ext cx="8577413" cy="1323439"/>
          </a:xfrm>
          <a:prstGeom prst="rect">
            <a:avLst/>
          </a:prstGeom>
        </p:spPr>
        <p:txBody>
          <a:bodyPr wrap="none">
            <a:spAutoFit/>
          </a:bodyPr>
          <a:lstStyle/>
          <a:p>
            <a:r>
              <a:rPr lang="en" sz="2000" dirty="0">
                <a:cs typeface="Amatic SC"/>
                <a:sym typeface="Amatic SC"/>
              </a:rPr>
              <a:t>Study figure 2, a map to show Japan’s tectonic setting.  </a:t>
            </a:r>
            <a:r>
              <a:rPr lang="en-GB" sz="2000" dirty="0">
                <a:cs typeface="Amatic SC"/>
                <a:sym typeface="Amatic SC"/>
              </a:rPr>
              <a:t>Identify the type of plate </a:t>
            </a:r>
          </a:p>
          <a:p>
            <a:r>
              <a:rPr lang="en-GB" sz="2000" dirty="0">
                <a:cs typeface="Amatic SC"/>
                <a:sym typeface="Amatic SC"/>
              </a:rPr>
              <a:t>margin between the Eurasian and Pacific plates. </a:t>
            </a:r>
            <a:r>
              <a:rPr lang="en" sz="2000" dirty="0">
                <a:cs typeface="Amatic SC"/>
                <a:sym typeface="Amatic SC"/>
              </a:rPr>
              <a:t>[1 mark]</a:t>
            </a:r>
          </a:p>
          <a:p>
            <a:pPr marL="342900" indent="-342900">
              <a:buFont typeface="Arial" panose="020B0604020202020204" pitchFamily="34" charset="0"/>
              <a:buChar char="•"/>
            </a:pPr>
            <a:endParaRPr lang="en-GB" sz="4000" dirty="0"/>
          </a:p>
        </p:txBody>
      </p:sp>
      <p:sp>
        <p:nvSpPr>
          <p:cNvPr id="15" name="Rectangle 14">
            <a:extLst>
              <a:ext uri="{FF2B5EF4-FFF2-40B4-BE49-F238E27FC236}">
                <a16:creationId xmlns:a16="http://schemas.microsoft.com/office/drawing/2014/main" id="{3057701C-090E-CAB9-9374-63FB3DB0DB4C}"/>
              </a:ext>
            </a:extLst>
          </p:cNvPr>
          <p:cNvSpPr/>
          <p:nvPr/>
        </p:nvSpPr>
        <p:spPr>
          <a:xfrm>
            <a:off x="4140984" y="1775762"/>
            <a:ext cx="862031" cy="338554"/>
          </a:xfrm>
          <a:prstGeom prst="rect">
            <a:avLst/>
          </a:prstGeom>
        </p:spPr>
        <p:txBody>
          <a:bodyPr wrap="none">
            <a:spAutoFit/>
          </a:bodyPr>
          <a:lstStyle/>
          <a:p>
            <a:r>
              <a:rPr lang="en-GB" sz="1600" b="1" dirty="0">
                <a:cs typeface="Amatic SC"/>
                <a:sym typeface="Amatic SC"/>
              </a:rPr>
              <a:t>Figure 2</a:t>
            </a:r>
            <a:endParaRPr lang="en" sz="1600" b="1" dirty="0">
              <a:cs typeface="Amatic SC"/>
              <a:sym typeface="Amatic SC"/>
            </a:endParaRPr>
          </a:p>
        </p:txBody>
      </p:sp>
      <p:pic>
        <p:nvPicPr>
          <p:cNvPr id="3" name="Picture 2" descr="Map&#10;&#10;Description automatically generated">
            <a:extLst>
              <a:ext uri="{FF2B5EF4-FFF2-40B4-BE49-F238E27FC236}">
                <a16:creationId xmlns:a16="http://schemas.microsoft.com/office/drawing/2014/main" id="{21A34460-AEA6-EB5E-3869-07A7A093D1AF}"/>
              </a:ext>
            </a:extLst>
          </p:cNvPr>
          <p:cNvPicPr>
            <a:picLocks noChangeAspect="1"/>
          </p:cNvPicPr>
          <p:nvPr/>
        </p:nvPicPr>
        <p:blipFill>
          <a:blip r:embed="rId3"/>
          <a:stretch>
            <a:fillRect/>
          </a:stretch>
        </p:blipFill>
        <p:spPr>
          <a:xfrm>
            <a:off x="2734752" y="2114316"/>
            <a:ext cx="3674493" cy="4004897"/>
          </a:xfrm>
          <a:prstGeom prst="rect">
            <a:avLst/>
          </a:prstGeom>
        </p:spPr>
      </p:pic>
    </p:spTree>
    <p:extLst>
      <p:ext uri="{BB962C8B-B14F-4D97-AF65-F5344CB8AC3E}">
        <p14:creationId xmlns:p14="http://schemas.microsoft.com/office/powerpoint/2010/main" val="864484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9808</TotalTime>
  <Words>2969</Words>
  <Application>Microsoft Macintosh PowerPoint</Application>
  <PresentationFormat>On-screen Show (4:3)</PresentationFormat>
  <Paragraphs>513</Paragraphs>
  <Slides>56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Anthony Bennett</cp:lastModifiedBy>
  <cp:revision>47</cp:revision>
  <dcterms:created xsi:type="dcterms:W3CDTF">2022-11-14T18:56:52Z</dcterms:created>
  <dcterms:modified xsi:type="dcterms:W3CDTF">2022-11-26T19:57:57Z</dcterms:modified>
</cp:coreProperties>
</file>