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
  </p:notesMasterIdLst>
  <p:sldIdLst>
    <p:sldId id="257" r:id="rId2"/>
    <p:sldId id="265" r:id="rId3"/>
    <p:sldId id="266" r:id="rId4"/>
  </p:sldIdLst>
  <p:sldSz cx="7589838" cy="10698163"/>
  <p:notesSz cx="6858000" cy="9144000"/>
  <p:embeddedFontLst>
    <p:embeddedFont>
      <p:font typeface="Amatic SC" pitchFamily="2" charset="-79"/>
      <p:regular r:id="rId6"/>
      <p:bold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505ED0-0431-45FA-A5BE-7E9E30799241}">
  <a:tblStyle styleId="{40505ED0-0431-45FA-A5BE-7E9E307992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p:restoredTop sz="94817"/>
  </p:normalViewPr>
  <p:slideViewPr>
    <p:cSldViewPr snapToGrid="0">
      <p:cViewPr>
        <p:scale>
          <a:sx n="131" d="100"/>
          <a:sy n="131" d="100"/>
        </p:scale>
        <p:origin x="1392" y="184"/>
      </p:cViewPr>
      <p:guideLst>
        <p:guide orient="horz" pos="3370"/>
        <p:guide pos="239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3052" y="685800"/>
            <a:ext cx="2432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493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86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504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8718" y="1548715"/>
            <a:ext cx="7072200" cy="4269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8711" y="5894977"/>
            <a:ext cx="7072200" cy="1648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8711" y="2397147"/>
            <a:ext cx="7072200" cy="7106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8711"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010895"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8711" y="1155647"/>
            <a:ext cx="2330700" cy="1572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8711" y="2890367"/>
            <a:ext cx="2330700" cy="66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6908" y="936312"/>
            <a:ext cx="5285400" cy="8508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0365" y="2565003"/>
            <a:ext cx="3357600" cy="3083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0365" y="5830393"/>
            <a:ext cx="3357600" cy="256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99788" y="1506075"/>
            <a:ext cx="3184800" cy="76857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8711" y="8799592"/>
            <a:ext cx="4979100" cy="1258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8711" y="2300739"/>
            <a:ext cx="7072200" cy="4084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8711" y="6556625"/>
            <a:ext cx="7072200" cy="2705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8711" y="925652"/>
            <a:ext cx="7072200" cy="1191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8711" y="2397147"/>
            <a:ext cx="7072200" cy="7106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32145" y="9699486"/>
            <a:ext cx="455400" cy="818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700" y="-5476"/>
            <a:ext cx="7589400" cy="106986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24019"/>
            <a:ext cx="7202714" cy="10220903"/>
          </a:xfrm>
          <a:custGeom>
            <a:avLst/>
            <a:gdLst>
              <a:gd name="connsiteX0" fmla="*/ 0 w 7202714"/>
              <a:gd name="connsiteY0" fmla="*/ 65977 h 10220903"/>
              <a:gd name="connsiteX1" fmla="*/ 65977 w 7202714"/>
              <a:gd name="connsiteY1" fmla="*/ 0 h 10220903"/>
              <a:gd name="connsiteX2" fmla="*/ 779481 w 7202714"/>
              <a:gd name="connsiteY2" fmla="*/ 0 h 10220903"/>
              <a:gd name="connsiteX3" fmla="*/ 1280862 w 7202714"/>
              <a:gd name="connsiteY3" fmla="*/ 0 h 10220903"/>
              <a:gd name="connsiteX4" fmla="*/ 1994366 w 7202714"/>
              <a:gd name="connsiteY4" fmla="*/ 0 h 10220903"/>
              <a:gd name="connsiteX5" fmla="*/ 2566455 w 7202714"/>
              <a:gd name="connsiteY5" fmla="*/ 0 h 10220903"/>
              <a:gd name="connsiteX6" fmla="*/ 3067836 w 7202714"/>
              <a:gd name="connsiteY6" fmla="*/ 0 h 10220903"/>
              <a:gd name="connsiteX7" fmla="*/ 3498510 w 7202714"/>
              <a:gd name="connsiteY7" fmla="*/ 0 h 10220903"/>
              <a:gd name="connsiteX8" fmla="*/ 3999891 w 7202714"/>
              <a:gd name="connsiteY8" fmla="*/ 0 h 10220903"/>
              <a:gd name="connsiteX9" fmla="*/ 4501272 w 7202714"/>
              <a:gd name="connsiteY9" fmla="*/ 0 h 10220903"/>
              <a:gd name="connsiteX10" fmla="*/ 5144068 w 7202714"/>
              <a:gd name="connsiteY10" fmla="*/ 0 h 10220903"/>
              <a:gd name="connsiteX11" fmla="*/ 5786865 w 7202714"/>
              <a:gd name="connsiteY11" fmla="*/ 0 h 10220903"/>
              <a:gd name="connsiteX12" fmla="*/ 6358953 w 7202714"/>
              <a:gd name="connsiteY12" fmla="*/ 0 h 10220903"/>
              <a:gd name="connsiteX13" fmla="*/ 7136737 w 7202714"/>
              <a:gd name="connsiteY13" fmla="*/ 0 h 10220903"/>
              <a:gd name="connsiteX14" fmla="*/ 7202714 w 7202714"/>
              <a:gd name="connsiteY14" fmla="*/ 65977 h 10220903"/>
              <a:gd name="connsiteX15" fmla="*/ 7202714 w 7202714"/>
              <a:gd name="connsiteY15" fmla="*/ 435905 h 10220903"/>
              <a:gd name="connsiteX16" fmla="*/ 7202714 w 7202714"/>
              <a:gd name="connsiteY16" fmla="*/ 1209391 h 10220903"/>
              <a:gd name="connsiteX17" fmla="*/ 7202714 w 7202714"/>
              <a:gd name="connsiteY17" fmla="*/ 2083767 h 10220903"/>
              <a:gd name="connsiteX18" fmla="*/ 7202714 w 7202714"/>
              <a:gd name="connsiteY18" fmla="*/ 2453695 h 10220903"/>
              <a:gd name="connsiteX19" fmla="*/ 7202714 w 7202714"/>
              <a:gd name="connsiteY19" fmla="*/ 3328071 h 10220903"/>
              <a:gd name="connsiteX20" fmla="*/ 7202714 w 7202714"/>
              <a:gd name="connsiteY20" fmla="*/ 4202446 h 10220903"/>
              <a:gd name="connsiteX21" fmla="*/ 7202714 w 7202714"/>
              <a:gd name="connsiteY21" fmla="*/ 4572374 h 10220903"/>
              <a:gd name="connsiteX22" fmla="*/ 7202714 w 7202714"/>
              <a:gd name="connsiteY22" fmla="*/ 5244971 h 10220903"/>
              <a:gd name="connsiteX23" fmla="*/ 7202714 w 7202714"/>
              <a:gd name="connsiteY23" fmla="*/ 5816678 h 10220903"/>
              <a:gd name="connsiteX24" fmla="*/ 7202714 w 7202714"/>
              <a:gd name="connsiteY24" fmla="*/ 6388385 h 10220903"/>
              <a:gd name="connsiteX25" fmla="*/ 7202714 w 7202714"/>
              <a:gd name="connsiteY25" fmla="*/ 6960092 h 10220903"/>
              <a:gd name="connsiteX26" fmla="*/ 7202714 w 7202714"/>
              <a:gd name="connsiteY26" fmla="*/ 7330020 h 10220903"/>
              <a:gd name="connsiteX27" fmla="*/ 7202714 w 7202714"/>
              <a:gd name="connsiteY27" fmla="*/ 8204396 h 10220903"/>
              <a:gd name="connsiteX28" fmla="*/ 7202714 w 7202714"/>
              <a:gd name="connsiteY28" fmla="*/ 9078771 h 10220903"/>
              <a:gd name="connsiteX29" fmla="*/ 7202714 w 7202714"/>
              <a:gd name="connsiteY29" fmla="*/ 9448700 h 10220903"/>
              <a:gd name="connsiteX30" fmla="*/ 7202714 w 7202714"/>
              <a:gd name="connsiteY30" fmla="*/ 10154926 h 10220903"/>
              <a:gd name="connsiteX31" fmla="*/ 7136737 w 7202714"/>
              <a:gd name="connsiteY31" fmla="*/ 10220903 h 10220903"/>
              <a:gd name="connsiteX32" fmla="*/ 6423233 w 7202714"/>
              <a:gd name="connsiteY32" fmla="*/ 10220903 h 10220903"/>
              <a:gd name="connsiteX33" fmla="*/ 5921852 w 7202714"/>
              <a:gd name="connsiteY33" fmla="*/ 10220903 h 10220903"/>
              <a:gd name="connsiteX34" fmla="*/ 5420471 w 7202714"/>
              <a:gd name="connsiteY34" fmla="*/ 10220903 h 10220903"/>
              <a:gd name="connsiteX35" fmla="*/ 4706967 w 7202714"/>
              <a:gd name="connsiteY35" fmla="*/ 10220903 h 10220903"/>
              <a:gd name="connsiteX36" fmla="*/ 4276293 w 7202714"/>
              <a:gd name="connsiteY36" fmla="*/ 10220903 h 10220903"/>
              <a:gd name="connsiteX37" fmla="*/ 3704204 w 7202714"/>
              <a:gd name="connsiteY37" fmla="*/ 10220903 h 10220903"/>
              <a:gd name="connsiteX38" fmla="*/ 3061408 w 7202714"/>
              <a:gd name="connsiteY38" fmla="*/ 10220903 h 10220903"/>
              <a:gd name="connsiteX39" fmla="*/ 2560027 w 7202714"/>
              <a:gd name="connsiteY39" fmla="*/ 10220903 h 10220903"/>
              <a:gd name="connsiteX40" fmla="*/ 1775815 w 7202714"/>
              <a:gd name="connsiteY40" fmla="*/ 10220903 h 10220903"/>
              <a:gd name="connsiteX41" fmla="*/ 1345142 w 7202714"/>
              <a:gd name="connsiteY41" fmla="*/ 10220903 h 10220903"/>
              <a:gd name="connsiteX42" fmla="*/ 914468 w 7202714"/>
              <a:gd name="connsiteY42" fmla="*/ 10220903 h 10220903"/>
              <a:gd name="connsiteX43" fmla="*/ 65977 w 7202714"/>
              <a:gd name="connsiteY43" fmla="*/ 10220903 h 10220903"/>
              <a:gd name="connsiteX44" fmla="*/ 0 w 7202714"/>
              <a:gd name="connsiteY44" fmla="*/ 10154926 h 10220903"/>
              <a:gd name="connsiteX45" fmla="*/ 0 w 7202714"/>
              <a:gd name="connsiteY45" fmla="*/ 9482329 h 10220903"/>
              <a:gd name="connsiteX46" fmla="*/ 0 w 7202714"/>
              <a:gd name="connsiteY46" fmla="*/ 8607954 h 10220903"/>
              <a:gd name="connsiteX47" fmla="*/ 0 w 7202714"/>
              <a:gd name="connsiteY47" fmla="*/ 7935357 h 10220903"/>
              <a:gd name="connsiteX48" fmla="*/ 0 w 7202714"/>
              <a:gd name="connsiteY48" fmla="*/ 7565429 h 10220903"/>
              <a:gd name="connsiteX49" fmla="*/ 0 w 7202714"/>
              <a:gd name="connsiteY49" fmla="*/ 6691054 h 10220903"/>
              <a:gd name="connsiteX50" fmla="*/ 0 w 7202714"/>
              <a:gd name="connsiteY50" fmla="*/ 6018457 h 10220903"/>
              <a:gd name="connsiteX51" fmla="*/ 0 w 7202714"/>
              <a:gd name="connsiteY51" fmla="*/ 5345860 h 10220903"/>
              <a:gd name="connsiteX52" fmla="*/ 0 w 7202714"/>
              <a:gd name="connsiteY52" fmla="*/ 4875043 h 10220903"/>
              <a:gd name="connsiteX53" fmla="*/ 0 w 7202714"/>
              <a:gd name="connsiteY53" fmla="*/ 4000667 h 10220903"/>
              <a:gd name="connsiteX54" fmla="*/ 0 w 7202714"/>
              <a:gd name="connsiteY54" fmla="*/ 3529849 h 10220903"/>
              <a:gd name="connsiteX55" fmla="*/ 0 w 7202714"/>
              <a:gd name="connsiteY55" fmla="*/ 2655474 h 10220903"/>
              <a:gd name="connsiteX56" fmla="*/ 0 w 7202714"/>
              <a:gd name="connsiteY56" fmla="*/ 2285546 h 10220903"/>
              <a:gd name="connsiteX57" fmla="*/ 0 w 7202714"/>
              <a:gd name="connsiteY57" fmla="*/ 1512060 h 10220903"/>
              <a:gd name="connsiteX58" fmla="*/ 0 w 7202714"/>
              <a:gd name="connsiteY58" fmla="*/ 637684 h 10220903"/>
              <a:gd name="connsiteX59" fmla="*/ 0 w 7202714"/>
              <a:gd name="connsiteY59" fmla="*/ 65977 h 102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220903"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193919" y="171879"/>
                  <a:pt x="7192236" y="253897"/>
                  <a:pt x="7202714" y="435905"/>
                </a:cubicBezTo>
                <a:cubicBezTo>
                  <a:pt x="7213192" y="617913"/>
                  <a:pt x="7227707" y="960109"/>
                  <a:pt x="7202714" y="1209391"/>
                </a:cubicBezTo>
                <a:cubicBezTo>
                  <a:pt x="7177721" y="1458673"/>
                  <a:pt x="7240436" y="1679810"/>
                  <a:pt x="7202714" y="2083767"/>
                </a:cubicBezTo>
                <a:cubicBezTo>
                  <a:pt x="7164992" y="2487724"/>
                  <a:pt x="7198438" y="2377432"/>
                  <a:pt x="7202714" y="2453695"/>
                </a:cubicBezTo>
                <a:cubicBezTo>
                  <a:pt x="7206990" y="2529958"/>
                  <a:pt x="7179992" y="3039961"/>
                  <a:pt x="7202714" y="3328071"/>
                </a:cubicBezTo>
                <a:cubicBezTo>
                  <a:pt x="7225436" y="3616181"/>
                  <a:pt x="7213526" y="3765585"/>
                  <a:pt x="7202714" y="4202446"/>
                </a:cubicBezTo>
                <a:cubicBezTo>
                  <a:pt x="7191902" y="4639308"/>
                  <a:pt x="7196245" y="4464261"/>
                  <a:pt x="7202714" y="4572374"/>
                </a:cubicBezTo>
                <a:cubicBezTo>
                  <a:pt x="7209183" y="4680487"/>
                  <a:pt x="7173563" y="4964056"/>
                  <a:pt x="7202714" y="5244971"/>
                </a:cubicBezTo>
                <a:cubicBezTo>
                  <a:pt x="7231865" y="5525886"/>
                  <a:pt x="7200023" y="5699786"/>
                  <a:pt x="7202714" y="5816678"/>
                </a:cubicBezTo>
                <a:cubicBezTo>
                  <a:pt x="7205405" y="5933570"/>
                  <a:pt x="7213408" y="6237379"/>
                  <a:pt x="7202714" y="6388385"/>
                </a:cubicBezTo>
                <a:cubicBezTo>
                  <a:pt x="7192020" y="6539391"/>
                  <a:pt x="7224828" y="6798570"/>
                  <a:pt x="7202714" y="6960092"/>
                </a:cubicBezTo>
                <a:cubicBezTo>
                  <a:pt x="7180600" y="7121614"/>
                  <a:pt x="7186873" y="7242037"/>
                  <a:pt x="7202714" y="7330020"/>
                </a:cubicBezTo>
                <a:cubicBezTo>
                  <a:pt x="7218555" y="7418003"/>
                  <a:pt x="7161410" y="7923768"/>
                  <a:pt x="7202714" y="8204396"/>
                </a:cubicBezTo>
                <a:cubicBezTo>
                  <a:pt x="7244018" y="8485024"/>
                  <a:pt x="7201352" y="8676974"/>
                  <a:pt x="7202714" y="9078771"/>
                </a:cubicBezTo>
                <a:cubicBezTo>
                  <a:pt x="7204076" y="9480569"/>
                  <a:pt x="7213449" y="9266665"/>
                  <a:pt x="7202714" y="9448700"/>
                </a:cubicBezTo>
                <a:cubicBezTo>
                  <a:pt x="7191979" y="9630735"/>
                  <a:pt x="7181705" y="9928805"/>
                  <a:pt x="7202714" y="10154926"/>
                </a:cubicBezTo>
                <a:cubicBezTo>
                  <a:pt x="7199525" y="10195119"/>
                  <a:pt x="7175488" y="10222290"/>
                  <a:pt x="7136737" y="10220903"/>
                </a:cubicBezTo>
                <a:cubicBezTo>
                  <a:pt x="6921099" y="10216412"/>
                  <a:pt x="6629217" y="10192917"/>
                  <a:pt x="6423233" y="10220903"/>
                </a:cubicBezTo>
                <a:cubicBezTo>
                  <a:pt x="6217249" y="10248889"/>
                  <a:pt x="6148942" y="10217260"/>
                  <a:pt x="5921852" y="10220903"/>
                </a:cubicBezTo>
                <a:cubicBezTo>
                  <a:pt x="5694762" y="10224546"/>
                  <a:pt x="5561904" y="10236968"/>
                  <a:pt x="5420471" y="10220903"/>
                </a:cubicBezTo>
                <a:cubicBezTo>
                  <a:pt x="5279038" y="10204838"/>
                  <a:pt x="5022149" y="10253213"/>
                  <a:pt x="4706967" y="10220903"/>
                </a:cubicBezTo>
                <a:cubicBezTo>
                  <a:pt x="4391785" y="10188593"/>
                  <a:pt x="4426392" y="10218831"/>
                  <a:pt x="4276293" y="10220903"/>
                </a:cubicBezTo>
                <a:cubicBezTo>
                  <a:pt x="4126194" y="10222975"/>
                  <a:pt x="3975229" y="10210391"/>
                  <a:pt x="3704204" y="10220903"/>
                </a:cubicBezTo>
                <a:cubicBezTo>
                  <a:pt x="3433179" y="10231415"/>
                  <a:pt x="3203239" y="10238399"/>
                  <a:pt x="3061408" y="10220903"/>
                </a:cubicBezTo>
                <a:cubicBezTo>
                  <a:pt x="2919577" y="10203407"/>
                  <a:pt x="2678914" y="10196476"/>
                  <a:pt x="2560027" y="10220903"/>
                </a:cubicBezTo>
                <a:cubicBezTo>
                  <a:pt x="2441140" y="10245330"/>
                  <a:pt x="2010997" y="10219543"/>
                  <a:pt x="1775815" y="10220903"/>
                </a:cubicBezTo>
                <a:cubicBezTo>
                  <a:pt x="1540633" y="10222263"/>
                  <a:pt x="1503129" y="10229153"/>
                  <a:pt x="1345142" y="10220903"/>
                </a:cubicBezTo>
                <a:cubicBezTo>
                  <a:pt x="1187155" y="10212653"/>
                  <a:pt x="1098301" y="10216153"/>
                  <a:pt x="914468" y="10220903"/>
                </a:cubicBezTo>
                <a:cubicBezTo>
                  <a:pt x="730635" y="10225653"/>
                  <a:pt x="364462" y="10213647"/>
                  <a:pt x="65977" y="10220903"/>
                </a:cubicBezTo>
                <a:cubicBezTo>
                  <a:pt x="26171" y="10221346"/>
                  <a:pt x="474" y="10197068"/>
                  <a:pt x="0" y="10154926"/>
                </a:cubicBezTo>
                <a:cubicBezTo>
                  <a:pt x="-11675" y="9826361"/>
                  <a:pt x="13448" y="9680989"/>
                  <a:pt x="0" y="9482329"/>
                </a:cubicBezTo>
                <a:cubicBezTo>
                  <a:pt x="-13448" y="9283669"/>
                  <a:pt x="-34519" y="8862667"/>
                  <a:pt x="0" y="8607954"/>
                </a:cubicBezTo>
                <a:cubicBezTo>
                  <a:pt x="34519" y="8353242"/>
                  <a:pt x="-1239" y="8153337"/>
                  <a:pt x="0" y="7935357"/>
                </a:cubicBezTo>
                <a:cubicBezTo>
                  <a:pt x="1239" y="7717377"/>
                  <a:pt x="-16997" y="7678420"/>
                  <a:pt x="0" y="7565429"/>
                </a:cubicBezTo>
                <a:cubicBezTo>
                  <a:pt x="16997" y="7452438"/>
                  <a:pt x="20813" y="7116282"/>
                  <a:pt x="0" y="6691054"/>
                </a:cubicBezTo>
                <a:cubicBezTo>
                  <a:pt x="-20813" y="6265826"/>
                  <a:pt x="11732" y="6225121"/>
                  <a:pt x="0" y="6018457"/>
                </a:cubicBezTo>
                <a:cubicBezTo>
                  <a:pt x="-11732" y="5811793"/>
                  <a:pt x="-1153" y="5656432"/>
                  <a:pt x="0" y="5345860"/>
                </a:cubicBezTo>
                <a:cubicBezTo>
                  <a:pt x="1153" y="5035288"/>
                  <a:pt x="-4776" y="5108509"/>
                  <a:pt x="0" y="4875043"/>
                </a:cubicBezTo>
                <a:cubicBezTo>
                  <a:pt x="4776" y="4641577"/>
                  <a:pt x="-3849" y="4339226"/>
                  <a:pt x="0" y="4000667"/>
                </a:cubicBezTo>
                <a:cubicBezTo>
                  <a:pt x="3849" y="3662108"/>
                  <a:pt x="-19633" y="3677920"/>
                  <a:pt x="0" y="3529849"/>
                </a:cubicBezTo>
                <a:cubicBezTo>
                  <a:pt x="19633" y="3381778"/>
                  <a:pt x="-29035" y="2984834"/>
                  <a:pt x="0" y="2655474"/>
                </a:cubicBezTo>
                <a:cubicBezTo>
                  <a:pt x="29035" y="2326115"/>
                  <a:pt x="-6765" y="2462251"/>
                  <a:pt x="0" y="2285546"/>
                </a:cubicBezTo>
                <a:cubicBezTo>
                  <a:pt x="6765" y="2108841"/>
                  <a:pt x="-1801" y="1830734"/>
                  <a:pt x="0" y="1512060"/>
                </a:cubicBezTo>
                <a:cubicBezTo>
                  <a:pt x="1801" y="1193386"/>
                  <a:pt x="-32482" y="984932"/>
                  <a:pt x="0" y="637684"/>
                </a:cubicBezTo>
                <a:cubicBezTo>
                  <a:pt x="32482" y="290436"/>
                  <a:pt x="-21237" y="349979"/>
                  <a:pt x="0" y="65977"/>
                </a:cubicBezTo>
                <a:close/>
              </a:path>
              <a:path w="7202714" h="10220903"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198692" y="300017"/>
                  <a:pt x="7230837" y="407675"/>
                  <a:pt x="7202714" y="738574"/>
                </a:cubicBezTo>
                <a:cubicBezTo>
                  <a:pt x="7174591" y="1069473"/>
                  <a:pt x="7220480" y="1062419"/>
                  <a:pt x="7202714" y="1209391"/>
                </a:cubicBezTo>
                <a:cubicBezTo>
                  <a:pt x="7184948" y="1356363"/>
                  <a:pt x="7190768" y="1661433"/>
                  <a:pt x="7202714" y="1881988"/>
                </a:cubicBezTo>
                <a:cubicBezTo>
                  <a:pt x="7214660" y="2102543"/>
                  <a:pt x="7208638" y="2560854"/>
                  <a:pt x="7202714" y="2756363"/>
                </a:cubicBezTo>
                <a:cubicBezTo>
                  <a:pt x="7196790" y="2951872"/>
                  <a:pt x="7212965" y="3247709"/>
                  <a:pt x="7202714" y="3428960"/>
                </a:cubicBezTo>
                <a:cubicBezTo>
                  <a:pt x="7192463" y="3610211"/>
                  <a:pt x="7196865" y="3722719"/>
                  <a:pt x="7202714" y="3798888"/>
                </a:cubicBezTo>
                <a:cubicBezTo>
                  <a:pt x="7208563" y="3875057"/>
                  <a:pt x="7214575" y="4043223"/>
                  <a:pt x="7202714" y="4269706"/>
                </a:cubicBezTo>
                <a:cubicBezTo>
                  <a:pt x="7190853" y="4496189"/>
                  <a:pt x="7182135" y="4738208"/>
                  <a:pt x="7202714" y="5144081"/>
                </a:cubicBezTo>
                <a:cubicBezTo>
                  <a:pt x="7223293" y="5549955"/>
                  <a:pt x="7179608" y="5581875"/>
                  <a:pt x="7202714" y="5816678"/>
                </a:cubicBezTo>
                <a:cubicBezTo>
                  <a:pt x="7225820" y="6051481"/>
                  <a:pt x="7224261" y="6063365"/>
                  <a:pt x="7202714" y="6287496"/>
                </a:cubicBezTo>
                <a:cubicBezTo>
                  <a:pt x="7181167" y="6511627"/>
                  <a:pt x="7208749" y="6820173"/>
                  <a:pt x="7202714" y="6960092"/>
                </a:cubicBezTo>
                <a:cubicBezTo>
                  <a:pt x="7196679" y="7100011"/>
                  <a:pt x="7216823" y="7226296"/>
                  <a:pt x="7202714" y="7330020"/>
                </a:cubicBezTo>
                <a:cubicBezTo>
                  <a:pt x="7188605" y="7433744"/>
                  <a:pt x="7213910" y="7546152"/>
                  <a:pt x="7202714" y="7699948"/>
                </a:cubicBezTo>
                <a:cubicBezTo>
                  <a:pt x="7191518" y="7853744"/>
                  <a:pt x="7190152" y="8091514"/>
                  <a:pt x="7202714" y="8372545"/>
                </a:cubicBezTo>
                <a:cubicBezTo>
                  <a:pt x="7215276" y="8653576"/>
                  <a:pt x="7186108" y="8693177"/>
                  <a:pt x="7202714" y="8843363"/>
                </a:cubicBezTo>
                <a:cubicBezTo>
                  <a:pt x="7219320" y="8993549"/>
                  <a:pt x="7169738" y="9705784"/>
                  <a:pt x="7202714" y="10154926"/>
                </a:cubicBezTo>
                <a:cubicBezTo>
                  <a:pt x="7206241" y="10190590"/>
                  <a:pt x="7175985" y="10223218"/>
                  <a:pt x="7136737" y="10220903"/>
                </a:cubicBezTo>
                <a:cubicBezTo>
                  <a:pt x="6778258" y="10227597"/>
                  <a:pt x="6741543" y="10194584"/>
                  <a:pt x="6352525" y="10220903"/>
                </a:cubicBezTo>
                <a:cubicBezTo>
                  <a:pt x="5963507" y="10247222"/>
                  <a:pt x="5801747" y="10212431"/>
                  <a:pt x="5639021" y="10220903"/>
                </a:cubicBezTo>
                <a:cubicBezTo>
                  <a:pt x="5476295" y="10229375"/>
                  <a:pt x="5375848" y="10212160"/>
                  <a:pt x="5137640" y="10220903"/>
                </a:cubicBezTo>
                <a:cubicBezTo>
                  <a:pt x="4899432" y="10229646"/>
                  <a:pt x="4850605" y="10213380"/>
                  <a:pt x="4706967" y="10220903"/>
                </a:cubicBezTo>
                <a:cubicBezTo>
                  <a:pt x="4563329" y="10228426"/>
                  <a:pt x="4346349" y="10235369"/>
                  <a:pt x="4205586" y="10220903"/>
                </a:cubicBezTo>
                <a:cubicBezTo>
                  <a:pt x="4064823" y="10206437"/>
                  <a:pt x="3748357" y="10252320"/>
                  <a:pt x="3492082" y="10220903"/>
                </a:cubicBezTo>
                <a:cubicBezTo>
                  <a:pt x="3235807" y="10189486"/>
                  <a:pt x="3100492" y="10205877"/>
                  <a:pt x="2990700" y="10220903"/>
                </a:cubicBezTo>
                <a:cubicBezTo>
                  <a:pt x="2880908" y="10235929"/>
                  <a:pt x="2726554" y="10227018"/>
                  <a:pt x="2560027" y="10220903"/>
                </a:cubicBezTo>
                <a:cubicBezTo>
                  <a:pt x="2393500" y="10214788"/>
                  <a:pt x="2160974" y="10235937"/>
                  <a:pt x="2058646" y="10220903"/>
                </a:cubicBezTo>
                <a:cubicBezTo>
                  <a:pt x="1956318" y="10205869"/>
                  <a:pt x="1771558" y="10229993"/>
                  <a:pt x="1486557" y="10220903"/>
                </a:cubicBezTo>
                <a:cubicBezTo>
                  <a:pt x="1201556" y="10211813"/>
                  <a:pt x="1072777" y="10244206"/>
                  <a:pt x="843761" y="10220903"/>
                </a:cubicBezTo>
                <a:cubicBezTo>
                  <a:pt x="614745" y="10197600"/>
                  <a:pt x="271939" y="10186310"/>
                  <a:pt x="65977" y="10220903"/>
                </a:cubicBezTo>
                <a:cubicBezTo>
                  <a:pt x="30163" y="10222506"/>
                  <a:pt x="8205" y="10195181"/>
                  <a:pt x="0" y="10154926"/>
                </a:cubicBezTo>
                <a:cubicBezTo>
                  <a:pt x="375" y="9936543"/>
                  <a:pt x="10760" y="9755938"/>
                  <a:pt x="0" y="9482329"/>
                </a:cubicBezTo>
                <a:cubicBezTo>
                  <a:pt x="-10760" y="9208720"/>
                  <a:pt x="10513" y="8991134"/>
                  <a:pt x="0" y="8708843"/>
                </a:cubicBezTo>
                <a:cubicBezTo>
                  <a:pt x="-10513" y="8426552"/>
                  <a:pt x="5055" y="8345117"/>
                  <a:pt x="0" y="8137136"/>
                </a:cubicBezTo>
                <a:cubicBezTo>
                  <a:pt x="-5055" y="7929155"/>
                  <a:pt x="4623" y="7617232"/>
                  <a:pt x="0" y="7363650"/>
                </a:cubicBezTo>
                <a:cubicBezTo>
                  <a:pt x="-4623" y="7110068"/>
                  <a:pt x="-18354" y="7031930"/>
                  <a:pt x="0" y="6892832"/>
                </a:cubicBezTo>
                <a:cubicBezTo>
                  <a:pt x="18354" y="6753734"/>
                  <a:pt x="10272" y="6381879"/>
                  <a:pt x="0" y="6220236"/>
                </a:cubicBezTo>
                <a:cubicBezTo>
                  <a:pt x="-10272" y="6058593"/>
                  <a:pt x="17448" y="5989323"/>
                  <a:pt x="0" y="5850308"/>
                </a:cubicBezTo>
                <a:cubicBezTo>
                  <a:pt x="-17448" y="5711293"/>
                  <a:pt x="11051" y="5385648"/>
                  <a:pt x="0" y="4975932"/>
                </a:cubicBezTo>
                <a:cubicBezTo>
                  <a:pt x="-11051" y="4566216"/>
                  <a:pt x="-14308" y="4460848"/>
                  <a:pt x="0" y="4303336"/>
                </a:cubicBezTo>
                <a:cubicBezTo>
                  <a:pt x="14308" y="4145824"/>
                  <a:pt x="12748" y="3703481"/>
                  <a:pt x="0" y="3428960"/>
                </a:cubicBezTo>
                <a:cubicBezTo>
                  <a:pt x="-12748" y="3154439"/>
                  <a:pt x="-3006" y="3135309"/>
                  <a:pt x="0" y="2857253"/>
                </a:cubicBezTo>
                <a:cubicBezTo>
                  <a:pt x="3006" y="2579197"/>
                  <a:pt x="-18838" y="2539254"/>
                  <a:pt x="0" y="2386435"/>
                </a:cubicBezTo>
                <a:cubicBezTo>
                  <a:pt x="18838" y="2233616"/>
                  <a:pt x="-639" y="1868726"/>
                  <a:pt x="0" y="1713839"/>
                </a:cubicBezTo>
                <a:cubicBezTo>
                  <a:pt x="639" y="1558952"/>
                  <a:pt x="3114" y="1169001"/>
                  <a:pt x="0" y="940353"/>
                </a:cubicBezTo>
                <a:cubicBezTo>
                  <a:pt x="-3114" y="711705"/>
                  <a:pt x="27614" y="476554"/>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Google Shape;66;p13"/>
          <p:cNvSpPr txBox="1"/>
          <p:nvPr/>
        </p:nvSpPr>
        <p:spPr>
          <a:xfrm>
            <a:off x="277329" y="885120"/>
            <a:ext cx="3049392" cy="362973"/>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ea typeface="Amatic SC"/>
                <a:cs typeface="Amatic SC"/>
                <a:sym typeface="Amatic SC"/>
              </a:rPr>
              <a:t>Read the Student answer to the question below. </a:t>
            </a:r>
            <a:endParaRPr b="1" dirty="0"/>
          </a:p>
          <a:p>
            <a:pPr marL="0" lvl="0" indent="0" algn="l" rtl="0">
              <a:spcBef>
                <a:spcPts val="0"/>
              </a:spcBef>
              <a:spcAft>
                <a:spcPts val="0"/>
              </a:spcAft>
              <a:buClr>
                <a:srgbClr val="000000"/>
              </a:buClr>
              <a:buSzPts val="1100"/>
              <a:buFont typeface="Arial"/>
              <a:buNone/>
            </a:pPr>
            <a:endParaRPr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791650" y="64450"/>
            <a:ext cx="7202714" cy="83321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5400" b="1" dirty="0">
                <a:solidFill>
                  <a:schemeClr val="accent6">
                    <a:lumMod val="50000"/>
                  </a:schemeClr>
                </a:solidFill>
                <a:latin typeface="Amatic SC"/>
                <a:ea typeface="Amatic SC"/>
                <a:cs typeface="Amatic SC"/>
                <a:sym typeface="Amatic SC"/>
              </a:rPr>
              <a:t>TRF Adaptations</a:t>
            </a:r>
            <a:endParaRPr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121" name="Google Shape;66;p13">
            <a:extLst>
              <a:ext uri="{FF2B5EF4-FFF2-40B4-BE49-F238E27FC236}">
                <a16:creationId xmlns:a16="http://schemas.microsoft.com/office/drawing/2014/main" id="{453967E4-39CE-B34B-A521-E8C48435E9CB}"/>
              </a:ext>
            </a:extLst>
          </p:cNvPr>
          <p:cNvSpPr txBox="1"/>
          <p:nvPr/>
        </p:nvSpPr>
        <p:spPr>
          <a:xfrm>
            <a:off x="276524" y="1297978"/>
            <a:ext cx="3050198" cy="232945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Calibri" panose="020F0502020204030204" pitchFamily="34" charset="0"/>
                <a:ea typeface="Amatic SC"/>
                <a:cs typeface="Calibri" panose="020F0502020204030204" pitchFamily="34" charset="0"/>
                <a:sym typeface="Amatic SC"/>
              </a:rPr>
              <a:t>Q. Plants and animals have adapted to survive in the tropical rainforest ecosystem. Using Figure 1 and your own knowledge explain this statement. </a:t>
            </a:r>
            <a:r>
              <a:rPr lang="en-GB" sz="1200" b="1" dirty="0">
                <a:latin typeface="Calibri" panose="020F0502020204030204" pitchFamily="34" charset="0"/>
                <a:ea typeface="Amatic SC"/>
                <a:cs typeface="Calibri" panose="020F0502020204030204" pitchFamily="34" charset="0"/>
                <a:sym typeface="Amatic SC"/>
              </a:rPr>
              <a:t>(6 marks)</a:t>
            </a:r>
          </a:p>
          <a:p>
            <a:pPr lvl="0"/>
            <a:endParaRPr lang="en-GB" sz="1200" b="1" dirty="0">
              <a:latin typeface="Calibri" panose="020F0502020204030204" pitchFamily="34" charset="0"/>
              <a:ea typeface="Amatic SC"/>
              <a:cs typeface="Calibri" panose="020F0502020204030204" pitchFamily="34" charset="0"/>
              <a:sym typeface="Amatic SC"/>
            </a:endParaRPr>
          </a:p>
          <a:p>
            <a:pPr lvl="0"/>
            <a:r>
              <a:rPr lang="en-GB" sz="1200" dirty="0">
                <a:latin typeface="Calibri" panose="020F0502020204030204" pitchFamily="34" charset="0"/>
                <a:ea typeface="Amatic SC"/>
                <a:cs typeface="Calibri" panose="020F0502020204030204" pitchFamily="34" charset="0"/>
                <a:sym typeface="Amatic SC"/>
              </a:rPr>
              <a:t>A. Figure 1 shows large wide buttress roots. There are also vines climbing the trees. Leaves are wide and waxy and have drip tips. The bark on the trees is thin and smooth. The spider monkey has a prehensile tail and long fingers and toes. </a:t>
            </a:r>
            <a:endParaRPr sz="1200"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endParaRPr sz="1200" dirty="0"/>
          </a:p>
        </p:txBody>
      </p:sp>
      <p:sp>
        <p:nvSpPr>
          <p:cNvPr id="122" name="Google Shape;66;p13">
            <a:extLst>
              <a:ext uri="{FF2B5EF4-FFF2-40B4-BE49-F238E27FC236}">
                <a16:creationId xmlns:a16="http://schemas.microsoft.com/office/drawing/2014/main" id="{6D7F4407-9894-8F4A-8043-38387107EC04}"/>
              </a:ext>
            </a:extLst>
          </p:cNvPr>
          <p:cNvSpPr txBox="1"/>
          <p:nvPr/>
        </p:nvSpPr>
        <p:spPr>
          <a:xfrm>
            <a:off x="279117" y="3669139"/>
            <a:ext cx="7009486" cy="387648"/>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ea typeface="Amatic SC"/>
                <a:cs typeface="Amatic SC"/>
                <a:sym typeface="Amatic SC"/>
              </a:rPr>
              <a:t>Read the marking guidance to the question below then identify the positive features and suggest improvements that could be made.</a:t>
            </a:r>
            <a:endParaRPr sz="1050" b="1" dirty="0"/>
          </a:p>
        </p:txBody>
      </p:sp>
      <p:sp>
        <p:nvSpPr>
          <p:cNvPr id="27" name="Rectangle 26">
            <a:extLst>
              <a:ext uri="{FF2B5EF4-FFF2-40B4-BE49-F238E27FC236}">
                <a16:creationId xmlns:a16="http://schemas.microsoft.com/office/drawing/2014/main" id="{360715AC-99A9-0740-8FAC-BC392C17C6E8}"/>
              </a:ext>
            </a:extLst>
          </p:cNvPr>
          <p:cNvSpPr/>
          <p:nvPr/>
        </p:nvSpPr>
        <p:spPr>
          <a:xfrm>
            <a:off x="3326721" y="241884"/>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
        <p:nvSpPr>
          <p:cNvPr id="123" name="Google Shape;66;p13">
            <a:extLst>
              <a:ext uri="{FF2B5EF4-FFF2-40B4-BE49-F238E27FC236}">
                <a16:creationId xmlns:a16="http://schemas.microsoft.com/office/drawing/2014/main" id="{B37C79B5-9F16-154A-857A-84E393718454}"/>
              </a:ext>
            </a:extLst>
          </p:cNvPr>
          <p:cNvSpPr txBox="1"/>
          <p:nvPr/>
        </p:nvSpPr>
        <p:spPr>
          <a:xfrm>
            <a:off x="3794919" y="7440666"/>
            <a:ext cx="3476676" cy="59043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cs typeface="Amatic SC"/>
                <a:sym typeface="Amatic SC"/>
              </a:rPr>
              <a:t>Identify key geographical terms that Should be included to improve the answer.</a:t>
            </a:r>
            <a:endParaRPr b="1" dirty="0"/>
          </a:p>
          <a:p>
            <a:pPr marL="0" lvl="0" indent="0" algn="l" rtl="0">
              <a:spcBef>
                <a:spcPts val="0"/>
              </a:spcBef>
              <a:spcAft>
                <a:spcPts val="0"/>
              </a:spcAft>
              <a:buClr>
                <a:srgbClr val="000000"/>
              </a:buClr>
              <a:buSzPts val="1100"/>
              <a:buFont typeface="Arial"/>
              <a:buNone/>
            </a:pPr>
            <a:endParaRPr dirty="0"/>
          </a:p>
        </p:txBody>
      </p:sp>
      <p:grpSp>
        <p:nvGrpSpPr>
          <p:cNvPr id="31" name="Group 30">
            <a:extLst>
              <a:ext uri="{FF2B5EF4-FFF2-40B4-BE49-F238E27FC236}">
                <a16:creationId xmlns:a16="http://schemas.microsoft.com/office/drawing/2014/main" id="{221D2271-0CAC-AB4C-8092-A78F0BAF0459}"/>
              </a:ext>
            </a:extLst>
          </p:cNvPr>
          <p:cNvGrpSpPr/>
          <p:nvPr/>
        </p:nvGrpSpPr>
        <p:grpSpPr>
          <a:xfrm>
            <a:off x="667115" y="7474722"/>
            <a:ext cx="2628416" cy="1635640"/>
            <a:chOff x="511873" y="6779945"/>
            <a:chExt cx="2628416" cy="1635640"/>
          </a:xfrm>
        </p:grpSpPr>
        <p:pic>
          <p:nvPicPr>
            <p:cNvPr id="127" name="Graphic 126">
              <a:extLst>
                <a:ext uri="{FF2B5EF4-FFF2-40B4-BE49-F238E27FC236}">
                  <a16:creationId xmlns:a16="http://schemas.microsoft.com/office/drawing/2014/main" id="{2C2AADEF-CD18-CA45-94E3-C00C176F43C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160788" y="6779945"/>
              <a:ext cx="1635640" cy="1635640"/>
            </a:xfrm>
            <a:prstGeom prst="rect">
              <a:avLst/>
            </a:prstGeom>
          </p:spPr>
        </p:pic>
        <p:sp>
          <p:nvSpPr>
            <p:cNvPr id="29" name="Rectangle 28">
              <a:extLst>
                <a:ext uri="{FF2B5EF4-FFF2-40B4-BE49-F238E27FC236}">
                  <a16:creationId xmlns:a16="http://schemas.microsoft.com/office/drawing/2014/main" id="{FF89C356-4BFC-CA47-B365-79B3EABB6334}"/>
                </a:ext>
              </a:extLst>
            </p:cNvPr>
            <p:cNvSpPr/>
            <p:nvPr/>
          </p:nvSpPr>
          <p:spPr>
            <a:xfrm>
              <a:off x="2554872" y="6949578"/>
              <a:ext cx="585417" cy="307777"/>
            </a:xfrm>
            <a:prstGeom prst="rect">
              <a:avLst/>
            </a:prstGeom>
          </p:spPr>
          <p:txBody>
            <a:bodyPr wrap="none">
              <a:spAutoFit/>
            </a:bodyPr>
            <a:lstStyle/>
            <a:p>
              <a:pPr lvl="0"/>
              <a:r>
                <a:rPr lang="en-GB" b="1" dirty="0">
                  <a:latin typeface="Amatic SC"/>
                  <a:cs typeface="Amatic SC"/>
                  <a:sym typeface="Amatic SC"/>
                </a:rPr>
                <a:t>Positive</a:t>
              </a:r>
              <a:endParaRPr lang="en-GB" b="1" dirty="0"/>
            </a:p>
          </p:txBody>
        </p:sp>
        <p:sp>
          <p:nvSpPr>
            <p:cNvPr id="128" name="Rectangle 127">
              <a:extLst>
                <a:ext uri="{FF2B5EF4-FFF2-40B4-BE49-F238E27FC236}">
                  <a16:creationId xmlns:a16="http://schemas.microsoft.com/office/drawing/2014/main" id="{A3BEF02A-C294-144A-BA7E-E0C10CFBAE42}"/>
                </a:ext>
              </a:extLst>
            </p:cNvPr>
            <p:cNvSpPr/>
            <p:nvPr/>
          </p:nvSpPr>
          <p:spPr>
            <a:xfrm>
              <a:off x="511873" y="6915024"/>
              <a:ext cx="942887" cy="307777"/>
            </a:xfrm>
            <a:prstGeom prst="rect">
              <a:avLst/>
            </a:prstGeom>
          </p:spPr>
          <p:txBody>
            <a:bodyPr wrap="none">
              <a:spAutoFit/>
            </a:bodyPr>
            <a:lstStyle/>
            <a:p>
              <a:pPr lvl="0"/>
              <a:r>
                <a:rPr lang="en-GB" b="1" dirty="0">
                  <a:latin typeface="Amatic SC"/>
                  <a:cs typeface="Amatic SC"/>
                  <a:sym typeface="Amatic SC"/>
                </a:rPr>
                <a:t>Improvements</a:t>
              </a:r>
              <a:endParaRPr lang="en-GB" b="1" dirty="0"/>
            </a:p>
          </p:txBody>
        </p:sp>
      </p:grpSp>
      <p:sp>
        <p:nvSpPr>
          <p:cNvPr id="33" name="Rectangle 32">
            <a:extLst>
              <a:ext uri="{FF2B5EF4-FFF2-40B4-BE49-F238E27FC236}">
                <a16:creationId xmlns:a16="http://schemas.microsoft.com/office/drawing/2014/main" id="{FDB85C7F-5DF7-CB43-BFF0-08CFB8863393}"/>
              </a:ext>
            </a:extLst>
          </p:cNvPr>
          <p:cNvSpPr/>
          <p:nvPr/>
        </p:nvSpPr>
        <p:spPr>
          <a:xfrm>
            <a:off x="3782001" y="8160598"/>
            <a:ext cx="3476676" cy="2075355"/>
          </a:xfrm>
          <a:custGeom>
            <a:avLst/>
            <a:gdLst>
              <a:gd name="connsiteX0" fmla="*/ 0 w 3476676"/>
              <a:gd name="connsiteY0" fmla="*/ 0 h 2075355"/>
              <a:gd name="connsiteX1" fmla="*/ 544679 w 3476676"/>
              <a:gd name="connsiteY1" fmla="*/ 0 h 2075355"/>
              <a:gd name="connsiteX2" fmla="*/ 1019825 w 3476676"/>
              <a:gd name="connsiteY2" fmla="*/ 0 h 2075355"/>
              <a:gd name="connsiteX3" fmla="*/ 1668804 w 3476676"/>
              <a:gd name="connsiteY3" fmla="*/ 0 h 2075355"/>
              <a:gd name="connsiteX4" fmla="*/ 2213484 w 3476676"/>
              <a:gd name="connsiteY4" fmla="*/ 0 h 2075355"/>
              <a:gd name="connsiteX5" fmla="*/ 2758163 w 3476676"/>
              <a:gd name="connsiteY5" fmla="*/ 0 h 2075355"/>
              <a:gd name="connsiteX6" fmla="*/ 3476676 w 3476676"/>
              <a:gd name="connsiteY6" fmla="*/ 0 h 2075355"/>
              <a:gd name="connsiteX7" fmla="*/ 3476676 w 3476676"/>
              <a:gd name="connsiteY7" fmla="*/ 477332 h 2075355"/>
              <a:gd name="connsiteX8" fmla="*/ 3476676 w 3476676"/>
              <a:gd name="connsiteY8" fmla="*/ 996170 h 2075355"/>
              <a:gd name="connsiteX9" fmla="*/ 3476676 w 3476676"/>
              <a:gd name="connsiteY9" fmla="*/ 1473502 h 2075355"/>
              <a:gd name="connsiteX10" fmla="*/ 3476676 w 3476676"/>
              <a:gd name="connsiteY10" fmla="*/ 2075355 h 2075355"/>
              <a:gd name="connsiteX11" fmla="*/ 2897230 w 3476676"/>
              <a:gd name="connsiteY11" fmla="*/ 2075355 h 2075355"/>
              <a:gd name="connsiteX12" fmla="*/ 2352551 w 3476676"/>
              <a:gd name="connsiteY12" fmla="*/ 2075355 h 2075355"/>
              <a:gd name="connsiteX13" fmla="*/ 1703571 w 3476676"/>
              <a:gd name="connsiteY13" fmla="*/ 2075355 h 2075355"/>
              <a:gd name="connsiteX14" fmla="*/ 1054592 w 3476676"/>
              <a:gd name="connsiteY14" fmla="*/ 2075355 h 2075355"/>
              <a:gd name="connsiteX15" fmla="*/ 544679 w 3476676"/>
              <a:gd name="connsiteY15" fmla="*/ 2075355 h 2075355"/>
              <a:gd name="connsiteX16" fmla="*/ 0 w 3476676"/>
              <a:gd name="connsiteY16" fmla="*/ 2075355 h 2075355"/>
              <a:gd name="connsiteX17" fmla="*/ 0 w 3476676"/>
              <a:gd name="connsiteY17" fmla="*/ 1515009 h 2075355"/>
              <a:gd name="connsiteX18" fmla="*/ 0 w 3476676"/>
              <a:gd name="connsiteY18" fmla="*/ 1058431 h 2075355"/>
              <a:gd name="connsiteX19" fmla="*/ 0 w 3476676"/>
              <a:gd name="connsiteY19" fmla="*/ 581099 h 2075355"/>
              <a:gd name="connsiteX20" fmla="*/ 0 w 3476676"/>
              <a:gd name="connsiteY20" fmla="*/ 0 h 20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6676" h="2075355" extrusionOk="0">
                <a:moveTo>
                  <a:pt x="0" y="0"/>
                </a:moveTo>
                <a:cubicBezTo>
                  <a:pt x="262696" y="-65021"/>
                  <a:pt x="421607" y="59762"/>
                  <a:pt x="544679" y="0"/>
                </a:cubicBezTo>
                <a:cubicBezTo>
                  <a:pt x="667751" y="-59762"/>
                  <a:pt x="802311" y="53107"/>
                  <a:pt x="1019825" y="0"/>
                </a:cubicBezTo>
                <a:cubicBezTo>
                  <a:pt x="1237339" y="-53107"/>
                  <a:pt x="1369983" y="47435"/>
                  <a:pt x="1668804" y="0"/>
                </a:cubicBezTo>
                <a:cubicBezTo>
                  <a:pt x="1967625" y="-47435"/>
                  <a:pt x="1947815" y="35872"/>
                  <a:pt x="2213484" y="0"/>
                </a:cubicBezTo>
                <a:cubicBezTo>
                  <a:pt x="2479153" y="-35872"/>
                  <a:pt x="2583968" y="5063"/>
                  <a:pt x="2758163" y="0"/>
                </a:cubicBezTo>
                <a:cubicBezTo>
                  <a:pt x="2932358" y="-5063"/>
                  <a:pt x="3249798" y="74564"/>
                  <a:pt x="3476676" y="0"/>
                </a:cubicBezTo>
                <a:cubicBezTo>
                  <a:pt x="3484286" y="97569"/>
                  <a:pt x="3422150" y="262569"/>
                  <a:pt x="3476676" y="477332"/>
                </a:cubicBezTo>
                <a:cubicBezTo>
                  <a:pt x="3531202" y="692095"/>
                  <a:pt x="3434503" y="738951"/>
                  <a:pt x="3476676" y="996170"/>
                </a:cubicBezTo>
                <a:cubicBezTo>
                  <a:pt x="3518849" y="1253389"/>
                  <a:pt x="3431454" y="1313491"/>
                  <a:pt x="3476676" y="1473502"/>
                </a:cubicBezTo>
                <a:cubicBezTo>
                  <a:pt x="3521898" y="1633513"/>
                  <a:pt x="3408217" y="1852270"/>
                  <a:pt x="3476676" y="2075355"/>
                </a:cubicBezTo>
                <a:cubicBezTo>
                  <a:pt x="3258914" y="2089785"/>
                  <a:pt x="3078421" y="2064463"/>
                  <a:pt x="2897230" y="2075355"/>
                </a:cubicBezTo>
                <a:cubicBezTo>
                  <a:pt x="2716039" y="2086247"/>
                  <a:pt x="2545196" y="2054090"/>
                  <a:pt x="2352551" y="2075355"/>
                </a:cubicBezTo>
                <a:cubicBezTo>
                  <a:pt x="2159906" y="2096620"/>
                  <a:pt x="1894511" y="2022643"/>
                  <a:pt x="1703571" y="2075355"/>
                </a:cubicBezTo>
                <a:cubicBezTo>
                  <a:pt x="1512631" y="2128067"/>
                  <a:pt x="1377548" y="2011195"/>
                  <a:pt x="1054592" y="2075355"/>
                </a:cubicBezTo>
                <a:cubicBezTo>
                  <a:pt x="731636" y="2139515"/>
                  <a:pt x="654392" y="2064369"/>
                  <a:pt x="544679" y="2075355"/>
                </a:cubicBezTo>
                <a:cubicBezTo>
                  <a:pt x="434966" y="2086341"/>
                  <a:pt x="146943" y="2041868"/>
                  <a:pt x="0" y="2075355"/>
                </a:cubicBezTo>
                <a:cubicBezTo>
                  <a:pt x="-39072" y="1938535"/>
                  <a:pt x="5482" y="1655928"/>
                  <a:pt x="0" y="1515009"/>
                </a:cubicBezTo>
                <a:cubicBezTo>
                  <a:pt x="-5482" y="1374090"/>
                  <a:pt x="13817" y="1230754"/>
                  <a:pt x="0" y="1058431"/>
                </a:cubicBezTo>
                <a:cubicBezTo>
                  <a:pt x="-13817" y="886108"/>
                  <a:pt x="15151" y="795008"/>
                  <a:pt x="0" y="581099"/>
                </a:cubicBezTo>
                <a:cubicBezTo>
                  <a:pt x="-15151" y="367190"/>
                  <a:pt x="57910" y="256096"/>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Google Shape;66;p13">
            <a:extLst>
              <a:ext uri="{FF2B5EF4-FFF2-40B4-BE49-F238E27FC236}">
                <a16:creationId xmlns:a16="http://schemas.microsoft.com/office/drawing/2014/main" id="{6614419F-D831-3845-A983-EFDC26715501}"/>
              </a:ext>
            </a:extLst>
          </p:cNvPr>
          <p:cNvSpPr txBox="1"/>
          <p:nvPr/>
        </p:nvSpPr>
        <p:spPr>
          <a:xfrm>
            <a:off x="3788886" y="8129702"/>
            <a:ext cx="3262553" cy="774843"/>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cs typeface="Amatic SC"/>
                <a:sym typeface="Amatic SC"/>
              </a:rPr>
              <a:t>Glossary</a:t>
            </a:r>
            <a:endParaRPr b="1" dirty="0"/>
          </a:p>
          <a:p>
            <a:pPr marL="0" lvl="0" indent="0" algn="l" rtl="0">
              <a:spcBef>
                <a:spcPts val="0"/>
              </a:spcBef>
              <a:spcAft>
                <a:spcPts val="0"/>
              </a:spcAft>
              <a:buClr>
                <a:srgbClr val="000000"/>
              </a:buClr>
              <a:buSzPts val="1100"/>
              <a:buFont typeface="Arial"/>
              <a:buNone/>
            </a:pPr>
            <a:endParaRPr dirty="0"/>
          </a:p>
        </p:txBody>
      </p:sp>
      <p:sp>
        <p:nvSpPr>
          <p:cNvPr id="21" name="Google Shape;66;p13">
            <a:extLst>
              <a:ext uri="{FF2B5EF4-FFF2-40B4-BE49-F238E27FC236}">
                <a16:creationId xmlns:a16="http://schemas.microsoft.com/office/drawing/2014/main" id="{7A05EDDD-2BB9-F044-A929-52B8D256567C}"/>
              </a:ext>
            </a:extLst>
          </p:cNvPr>
          <p:cNvSpPr txBox="1"/>
          <p:nvPr/>
        </p:nvSpPr>
        <p:spPr>
          <a:xfrm>
            <a:off x="3295531" y="3313292"/>
            <a:ext cx="3722983" cy="300260"/>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alibri" panose="020F0502020204030204" pitchFamily="34" charset="0"/>
                <a:ea typeface="Amatic SC"/>
                <a:cs typeface="Calibri" panose="020F0502020204030204" pitchFamily="34" charset="0"/>
                <a:sym typeface="Amatic SC"/>
              </a:rPr>
              <a:t>Figure 1. Plants and animals in the tropical rainforest</a:t>
            </a:r>
            <a:endParaRPr sz="1200" b="1"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p:txBody>
      </p:sp>
      <p:graphicFrame>
        <p:nvGraphicFramePr>
          <p:cNvPr id="23" name="Table 22">
            <a:extLst>
              <a:ext uri="{FF2B5EF4-FFF2-40B4-BE49-F238E27FC236}">
                <a16:creationId xmlns:a16="http://schemas.microsoft.com/office/drawing/2014/main" id="{D0F7176E-C371-4341-A53E-8BCA2B613F13}"/>
              </a:ext>
            </a:extLst>
          </p:cNvPr>
          <p:cNvGraphicFramePr>
            <a:graphicFrameLocks noGrp="1"/>
          </p:cNvGraphicFramePr>
          <p:nvPr>
            <p:extLst>
              <p:ext uri="{D42A27DB-BD31-4B8C-83A1-F6EECF244321}">
                <p14:modId xmlns:p14="http://schemas.microsoft.com/office/powerpoint/2010/main" val="3782489307"/>
              </p:ext>
            </p:extLst>
          </p:nvPr>
        </p:nvGraphicFramePr>
        <p:xfrm>
          <a:off x="284143" y="4086646"/>
          <a:ext cx="7009487" cy="2860458"/>
        </p:xfrm>
        <a:graphic>
          <a:graphicData uri="http://schemas.openxmlformats.org/drawingml/2006/table">
            <a:tbl>
              <a:tblPr firstRow="1" firstCol="1" bandRow="1">
                <a:tableStyleId>{40505ED0-0431-45FA-A5BE-7E9E30799241}</a:tableStyleId>
              </a:tblPr>
              <a:tblGrid>
                <a:gridCol w="617487">
                  <a:extLst>
                    <a:ext uri="{9D8B030D-6E8A-4147-A177-3AD203B41FA5}">
                      <a16:colId xmlns:a16="http://schemas.microsoft.com/office/drawing/2014/main" val="2464653057"/>
                    </a:ext>
                  </a:extLst>
                </a:gridCol>
                <a:gridCol w="576032">
                  <a:extLst>
                    <a:ext uri="{9D8B030D-6E8A-4147-A177-3AD203B41FA5}">
                      <a16:colId xmlns:a16="http://schemas.microsoft.com/office/drawing/2014/main" val="730936542"/>
                    </a:ext>
                  </a:extLst>
                </a:gridCol>
                <a:gridCol w="5815968">
                  <a:extLst>
                    <a:ext uri="{9D8B030D-6E8A-4147-A177-3AD203B41FA5}">
                      <a16:colId xmlns:a16="http://schemas.microsoft.com/office/drawing/2014/main" val="2598927333"/>
                    </a:ext>
                  </a:extLst>
                </a:gridCol>
              </a:tblGrid>
              <a:tr h="204318">
                <a:tc>
                  <a:txBody>
                    <a:bodyPr/>
                    <a:lstStyle/>
                    <a:p>
                      <a:r>
                        <a:rPr lang="en-GB" sz="1200" b="1">
                          <a:effectLst/>
                        </a:rPr>
                        <a:t>Level </a:t>
                      </a:r>
                      <a:endParaRPr lang="en-GB" sz="1200" b="1">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a:effectLst/>
                        </a:rPr>
                        <a:t>Marks </a:t>
                      </a:r>
                      <a:endParaRPr lang="en-GB" sz="1200" b="1">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dirty="0">
                          <a:effectLst/>
                        </a:rPr>
                        <a:t>Description</a:t>
                      </a:r>
                      <a:endParaRPr lang="en-GB" sz="12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53551504"/>
                  </a:ext>
                </a:extLst>
              </a:tr>
              <a:tr h="817274">
                <a:tc>
                  <a:txBody>
                    <a:bodyPr/>
                    <a:lstStyle/>
                    <a:p>
                      <a:r>
                        <a:rPr lang="en-GB" sz="1200" dirty="0">
                          <a:effectLst/>
                          <a:latin typeface="Calibri" panose="020F0502020204030204" pitchFamily="34" charset="0"/>
                          <a:ea typeface="Times New Roman" panose="02020603050405020304" pitchFamily="18" charset="0"/>
                          <a:cs typeface="Calibri" panose="020F0502020204030204" pitchFamily="34" charset="0"/>
                        </a:rPr>
                        <a:t>3 </a:t>
                      </a:r>
                      <a:r>
                        <a:rPr lang="en-GB" sz="900" dirty="0">
                          <a:effectLst/>
                          <a:latin typeface="Calibri" panose="020F0502020204030204" pitchFamily="34" charset="0"/>
                          <a:ea typeface="Times New Roman" panose="02020603050405020304" pitchFamily="18" charset="0"/>
                          <a:cs typeface="Calibri" panose="020F0502020204030204" pitchFamily="34" charset="0"/>
                        </a:rPr>
                        <a:t>(Detailed)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ea typeface="Times New Roman" panose="02020603050405020304" pitchFamily="18" charset="0"/>
                          <a:cs typeface="Calibri" panose="020F0502020204030204" pitchFamily="34" charset="0"/>
                        </a:rPr>
                        <a:t>5-6</a:t>
                      </a:r>
                    </a:p>
                  </a:txBody>
                  <a:tcPr marL="68580" marR="68580" marT="0" marB="0"/>
                </a:tc>
                <a:tc>
                  <a:txBody>
                    <a:bodyPr/>
                    <a:lstStyle/>
                    <a:p>
                      <a:r>
                        <a:rPr lang="en-GB" sz="1200" b="1" dirty="0">
                          <a:effectLst/>
                          <a:latin typeface="Calibri" panose="020F0502020204030204" pitchFamily="34" charset="0"/>
                          <a:ea typeface="Times New Roman" panose="02020603050405020304" pitchFamily="18" charset="0"/>
                          <a:cs typeface="Calibri" panose="020F0502020204030204" pitchFamily="34" charset="0"/>
                        </a:rPr>
                        <a:t>AO2</a:t>
                      </a:r>
                      <a:r>
                        <a:rPr lang="en-GB" sz="1200" dirty="0">
                          <a:effectLst/>
                          <a:latin typeface="Calibri" panose="020F0502020204030204" pitchFamily="34" charset="0"/>
                          <a:ea typeface="Times New Roman" panose="02020603050405020304" pitchFamily="18" charset="0"/>
                          <a:cs typeface="Calibri" panose="020F0502020204030204" pitchFamily="34" charset="0"/>
                        </a:rPr>
                        <a:t> Shows thorough geographical understanding of the ways that plants and animals survive in the tropical rainforest.</a:t>
                      </a:r>
                    </a:p>
                    <a:p>
                      <a:r>
                        <a:rPr lang="en-GB" sz="1200" b="1" dirty="0">
                          <a:effectLst/>
                          <a:latin typeface="Calibri" panose="020F0502020204030204" pitchFamily="34" charset="0"/>
                          <a:ea typeface="Times New Roman" panose="02020603050405020304" pitchFamily="18" charset="0"/>
                          <a:cs typeface="Calibri" panose="020F0502020204030204" pitchFamily="34" charset="0"/>
                        </a:rPr>
                        <a:t>AO4</a:t>
                      </a:r>
                      <a:r>
                        <a:rPr lang="en-GB" sz="1200" dirty="0">
                          <a:effectLst/>
                          <a:latin typeface="Calibri" panose="020F0502020204030204" pitchFamily="34" charset="0"/>
                          <a:ea typeface="Times New Roman" panose="02020603050405020304" pitchFamily="18" charset="0"/>
                          <a:cs typeface="Calibri" panose="020F0502020204030204" pitchFamily="34" charset="0"/>
                        </a:rPr>
                        <a:t> Demonstrates relevant and effective use of photographic evidence of plant and animal</a:t>
                      </a:r>
                    </a:p>
                    <a:p>
                      <a:r>
                        <a:rPr lang="en-GB" sz="1200" dirty="0">
                          <a:effectLst/>
                          <a:latin typeface="Calibri" panose="020F0502020204030204" pitchFamily="34" charset="0"/>
                          <a:ea typeface="Times New Roman" panose="02020603050405020304" pitchFamily="18" charset="0"/>
                          <a:cs typeface="Calibri" panose="020F0502020204030204" pitchFamily="34" charset="0"/>
                        </a:rPr>
                        <a:t>adaptations.</a:t>
                      </a:r>
                    </a:p>
                  </a:txBody>
                  <a:tcPr marL="68580" marR="68580" marT="0" marB="0"/>
                </a:tc>
                <a:extLst>
                  <a:ext uri="{0D108BD9-81ED-4DB2-BD59-A6C34878D82A}">
                    <a16:rowId xmlns:a16="http://schemas.microsoft.com/office/drawing/2014/main" val="1346244266"/>
                  </a:ext>
                </a:extLst>
              </a:tr>
              <a:tr h="817274">
                <a:tc>
                  <a:txBody>
                    <a:bodyPr/>
                    <a:lstStyle/>
                    <a:p>
                      <a:r>
                        <a:rPr lang="en-GB" sz="1200" dirty="0">
                          <a:effectLst/>
                          <a:latin typeface="Calibri" panose="020F0502020204030204" pitchFamily="34" charset="0"/>
                          <a:cs typeface="Calibri" panose="020F0502020204030204" pitchFamily="34" charset="0"/>
                        </a:rPr>
                        <a:t>2 </a:t>
                      </a:r>
                      <a:br>
                        <a:rPr lang="en-GB" sz="1200" dirty="0">
                          <a:effectLst/>
                          <a:latin typeface="Calibri" panose="020F0502020204030204" pitchFamily="34" charset="0"/>
                          <a:cs typeface="Calibri" panose="020F0502020204030204" pitchFamily="34" charset="0"/>
                        </a:rPr>
                      </a:br>
                      <a:r>
                        <a:rPr lang="en-GB" sz="900" dirty="0">
                          <a:effectLst/>
                          <a:latin typeface="Calibri" panose="020F0502020204030204" pitchFamily="34" charset="0"/>
                          <a:cs typeface="Calibri" panose="020F0502020204030204" pitchFamily="34" charset="0"/>
                        </a:rPr>
                        <a:t>(Clear)</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a:effectLst/>
                          <a:latin typeface="Calibri" panose="020F0502020204030204" pitchFamily="34" charset="0"/>
                          <a:cs typeface="Calibri" panose="020F0502020204030204" pitchFamily="34" charset="0"/>
                        </a:rPr>
                        <a:t>3-4</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AO2</a:t>
                      </a:r>
                      <a:r>
                        <a:rPr lang="en-GB" sz="1200" dirty="0">
                          <a:effectLst/>
                          <a:latin typeface="Calibri" panose="020F0502020204030204" pitchFamily="34" charset="0"/>
                          <a:cs typeface="Calibri" panose="020F0502020204030204" pitchFamily="34" charset="0"/>
                        </a:rPr>
                        <a:t> Shows some geographical understanding of the ways that plants and/or animals </a:t>
                      </a:r>
                      <a:r>
                        <a:rPr lang="en-GB" sz="1200" dirty="0">
                          <a:effectLst/>
                          <a:latin typeface="Calibri" panose="020F0502020204030204" pitchFamily="34" charset="0"/>
                          <a:ea typeface="Times New Roman" panose="02020603050405020304" pitchFamily="18" charset="0"/>
                          <a:cs typeface="Calibri" panose="020F0502020204030204" pitchFamily="34" charset="0"/>
                        </a:rPr>
                        <a:t>survive in the tropical rainforest.</a:t>
                      </a:r>
                    </a:p>
                    <a:p>
                      <a:r>
                        <a:rPr lang="en-GB" sz="1200" b="1" dirty="0">
                          <a:effectLst/>
                          <a:latin typeface="Calibri" panose="020F0502020204030204" pitchFamily="34" charset="0"/>
                          <a:cs typeface="Calibri" panose="020F0502020204030204" pitchFamily="34" charset="0"/>
                        </a:rPr>
                        <a:t>AO4</a:t>
                      </a:r>
                      <a:r>
                        <a:rPr lang="en-GB" sz="1200" dirty="0">
                          <a:effectLst/>
                          <a:latin typeface="Calibri" panose="020F0502020204030204" pitchFamily="34" charset="0"/>
                          <a:cs typeface="Calibri" panose="020F0502020204030204" pitchFamily="34" charset="0"/>
                        </a:rPr>
                        <a:t> Demonstrates reasonable use of photographic evidence of plant and/or animal adaptations.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7512903"/>
                  </a:ext>
                </a:extLst>
              </a:tr>
              <a:tr h="817274">
                <a:tc>
                  <a:txBody>
                    <a:bodyPr/>
                    <a:lstStyle/>
                    <a:p>
                      <a:r>
                        <a:rPr lang="en-GB" sz="1200" dirty="0">
                          <a:effectLst/>
                          <a:latin typeface="Calibri" panose="020F0502020204030204" pitchFamily="34" charset="0"/>
                          <a:cs typeface="Calibri" panose="020F0502020204030204" pitchFamily="34" charset="0"/>
                        </a:rPr>
                        <a:t>1 </a:t>
                      </a:r>
                      <a:br>
                        <a:rPr lang="en-GB" sz="1200" dirty="0">
                          <a:effectLst/>
                          <a:latin typeface="Calibri" panose="020F0502020204030204" pitchFamily="34" charset="0"/>
                          <a:cs typeface="Calibri" panose="020F0502020204030204" pitchFamily="34" charset="0"/>
                        </a:rPr>
                      </a:br>
                      <a:r>
                        <a:rPr lang="en-GB" sz="900" dirty="0">
                          <a:effectLst/>
                          <a:latin typeface="Calibri" panose="020F0502020204030204" pitchFamily="34" charset="0"/>
                          <a:cs typeface="Calibri" panose="020F0502020204030204" pitchFamily="34" charset="0"/>
                        </a:rPr>
                        <a:t>(Basic)</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a:effectLst/>
                          <a:latin typeface="Calibri" panose="020F0502020204030204" pitchFamily="34" charset="0"/>
                          <a:cs typeface="Calibri" panose="020F0502020204030204" pitchFamily="34" charset="0"/>
                        </a:rPr>
                        <a:t>1-2</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b="1" dirty="0">
                          <a:effectLst/>
                          <a:latin typeface="Calibri" panose="020F0502020204030204" pitchFamily="34" charset="0"/>
                          <a:cs typeface="Calibri" panose="020F0502020204030204" pitchFamily="34" charset="0"/>
                        </a:rPr>
                        <a:t>AO2</a:t>
                      </a:r>
                      <a:r>
                        <a:rPr lang="en-GB" sz="1200" dirty="0">
                          <a:effectLst/>
                          <a:latin typeface="Calibri" panose="020F0502020204030204" pitchFamily="34" charset="0"/>
                          <a:cs typeface="Calibri" panose="020F0502020204030204" pitchFamily="34" charset="0"/>
                        </a:rPr>
                        <a:t> Shows limited geographical understanding of the ways that plants and/or animals survive in the tropical rainforest</a:t>
                      </a:r>
                    </a:p>
                    <a:p>
                      <a:r>
                        <a:rPr lang="en-GB" sz="1200" b="1" dirty="0">
                          <a:effectLst/>
                          <a:latin typeface="Calibri" panose="020F0502020204030204" pitchFamily="34" charset="0"/>
                          <a:cs typeface="Calibri" panose="020F0502020204030204" pitchFamily="34" charset="0"/>
                        </a:rPr>
                        <a:t>AO4</a:t>
                      </a:r>
                      <a:r>
                        <a:rPr lang="en-GB" sz="1200" dirty="0">
                          <a:effectLst/>
                          <a:latin typeface="Calibri" panose="020F0502020204030204" pitchFamily="34" charset="0"/>
                          <a:cs typeface="Calibri" panose="020F0502020204030204" pitchFamily="34" charset="0"/>
                        </a:rPr>
                        <a:t> Demonstrates limited use of photographic evidence of plant and/or animal adaptations.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718893"/>
                  </a:ext>
                </a:extLst>
              </a:tr>
              <a:tr h="204318">
                <a:tc>
                  <a:txBody>
                    <a:bodyPr/>
                    <a:lstStyle/>
                    <a:p>
                      <a:r>
                        <a:rPr lang="en-GB" sz="1200">
                          <a:effectLst/>
                          <a:latin typeface="Calibri" panose="020F0502020204030204" pitchFamily="34"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GB" sz="1200" dirty="0">
                          <a:effectLst/>
                          <a:latin typeface="Calibri" panose="020F0502020204030204" pitchFamily="34" charset="0"/>
                          <a:cs typeface="Calibri" panose="020F0502020204030204" pitchFamily="34" charset="0"/>
                        </a:rPr>
                        <a:t>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No relevant content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04744978"/>
                  </a:ext>
                </a:extLst>
              </a:tr>
            </a:tbl>
          </a:graphicData>
        </a:graphic>
      </p:graphicFrame>
      <p:sp>
        <p:nvSpPr>
          <p:cNvPr id="7" name="Rectangle 6">
            <a:extLst>
              <a:ext uri="{FF2B5EF4-FFF2-40B4-BE49-F238E27FC236}">
                <a16:creationId xmlns:a16="http://schemas.microsoft.com/office/drawing/2014/main" id="{D91E09CD-2AC9-064C-B1EA-062679A389DA}"/>
              </a:ext>
            </a:extLst>
          </p:cNvPr>
          <p:cNvSpPr/>
          <p:nvPr/>
        </p:nvSpPr>
        <p:spPr>
          <a:xfrm>
            <a:off x="203262" y="6900446"/>
            <a:ext cx="7112133" cy="461665"/>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The command word “explain” is used, which means to provide a reasoned account of the ways that animals and plants adapt to the tropical rainforest. </a:t>
            </a:r>
            <a:endParaRPr lang="en-GB" sz="1200" dirty="0">
              <a:latin typeface="Arial" panose="020B0604020202020204" pitchFamily="34" charset="0"/>
            </a:endParaRPr>
          </a:p>
        </p:txBody>
      </p:sp>
      <p:sp>
        <p:nvSpPr>
          <p:cNvPr id="22" name="Google Shape;66;p13">
            <a:extLst>
              <a:ext uri="{FF2B5EF4-FFF2-40B4-BE49-F238E27FC236}">
                <a16:creationId xmlns:a16="http://schemas.microsoft.com/office/drawing/2014/main" id="{CDCC82C8-0442-2D40-94CE-375687F3B94B}"/>
              </a:ext>
            </a:extLst>
          </p:cNvPr>
          <p:cNvSpPr txBox="1"/>
          <p:nvPr/>
        </p:nvSpPr>
        <p:spPr>
          <a:xfrm>
            <a:off x="5794330" y="2786245"/>
            <a:ext cx="1270194" cy="300260"/>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latin typeface="Calibri" panose="020F0502020204030204" pitchFamily="34" charset="0"/>
                <a:ea typeface="Amatic SC"/>
                <a:cs typeface="Calibri" panose="020F0502020204030204" pitchFamily="34" charset="0"/>
                <a:sym typeface="Amatic SC"/>
              </a:rPr>
              <a:t>Spider monkey</a:t>
            </a:r>
            <a:endParaRPr sz="1050"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25" name="Google Shape;66;p13">
            <a:extLst>
              <a:ext uri="{FF2B5EF4-FFF2-40B4-BE49-F238E27FC236}">
                <a16:creationId xmlns:a16="http://schemas.microsoft.com/office/drawing/2014/main" id="{64B27E00-0D17-6E43-AD21-A4393EB77742}"/>
              </a:ext>
            </a:extLst>
          </p:cNvPr>
          <p:cNvSpPr txBox="1"/>
          <p:nvPr/>
        </p:nvSpPr>
        <p:spPr>
          <a:xfrm>
            <a:off x="3285885" y="2801073"/>
            <a:ext cx="1551404" cy="300260"/>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latin typeface="Calibri" panose="020F0502020204030204" pitchFamily="34" charset="0"/>
                <a:ea typeface="Amatic SC"/>
                <a:cs typeface="Calibri" panose="020F0502020204030204" pitchFamily="34" charset="0"/>
                <a:sym typeface="Amatic SC"/>
              </a:rPr>
              <a:t>Rainforest vegetation </a:t>
            </a:r>
            <a:endParaRPr sz="1050" dirty="0">
              <a:latin typeface="Calibri" panose="020F0502020204030204" pitchFamily="34" charset="0"/>
              <a:ea typeface="Amatic SC"/>
              <a:cs typeface="Calibri" panose="020F0502020204030204" pitchFamily="34" charset="0"/>
              <a:sym typeface="Amatic SC"/>
            </a:endParaRPr>
          </a:p>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p:txBody>
      </p:sp>
      <p:pic>
        <p:nvPicPr>
          <p:cNvPr id="24" name="Picture 23" descr="A picture containing tree, outdoor, plant, forest&#10;&#10;Description automatically generated">
            <a:extLst>
              <a:ext uri="{FF2B5EF4-FFF2-40B4-BE49-F238E27FC236}">
                <a16:creationId xmlns:a16="http://schemas.microsoft.com/office/drawing/2014/main" id="{4DDE0445-B32D-5143-9F50-B95D9C3BC3B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93248" y="890507"/>
            <a:ext cx="2427861" cy="1980145"/>
          </a:xfrm>
          <a:prstGeom prst="rect">
            <a:avLst/>
          </a:prstGeom>
        </p:spPr>
      </p:pic>
      <p:pic>
        <p:nvPicPr>
          <p:cNvPr id="26" name="Picture 25" descr="A picture containing outdoor, primate, mammal, tree&#10;&#10;Description automatically generated">
            <a:extLst>
              <a:ext uri="{FF2B5EF4-FFF2-40B4-BE49-F238E27FC236}">
                <a16:creationId xmlns:a16="http://schemas.microsoft.com/office/drawing/2014/main" id="{82F7C84F-87E6-3A40-B041-198DA883885C}"/>
              </a:ext>
            </a:extLst>
          </p:cNvPr>
          <p:cNvPicPr>
            <a:picLocks noChangeAspect="1"/>
          </p:cNvPicPr>
          <p:nvPr/>
        </p:nvPicPr>
        <p:blipFill>
          <a:blip r:embed="rId7"/>
          <a:stretch>
            <a:fillRect/>
          </a:stretch>
        </p:blipFill>
        <p:spPr>
          <a:xfrm>
            <a:off x="5887635" y="895681"/>
            <a:ext cx="1371055" cy="1974972"/>
          </a:xfrm>
          <a:prstGeom prst="rect">
            <a:avLst/>
          </a:prstGeom>
        </p:spPr>
      </p:pic>
    </p:spTree>
    <p:extLst>
      <p:ext uri="{BB962C8B-B14F-4D97-AF65-F5344CB8AC3E}">
        <p14:creationId xmlns:p14="http://schemas.microsoft.com/office/powerpoint/2010/main" val="253323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894985" y="109153"/>
            <a:ext cx="7202714" cy="833215"/>
          </a:xfrm>
          <a:prstGeom prst="rect">
            <a:avLst/>
          </a:prstGeom>
          <a:noFill/>
          <a:ln>
            <a:noFill/>
          </a:ln>
        </p:spPr>
        <p:txBody>
          <a:bodyPr spcFirstLastPara="1" wrap="square" lIns="91425" tIns="91425" rIns="91425" bIns="91425" anchor="t" anchorCtr="0">
            <a:noAutofit/>
          </a:bodyPr>
          <a:lstStyle/>
          <a:p>
            <a:pPr lvl="0" algn="r"/>
            <a:r>
              <a:rPr lang="en-GB" sz="5400" b="1" dirty="0">
                <a:solidFill>
                  <a:schemeClr val="accent6">
                    <a:lumMod val="50000"/>
                  </a:schemeClr>
                </a:solidFill>
                <a:latin typeface="Amatic SC"/>
                <a:ea typeface="Amatic SC"/>
                <a:cs typeface="Amatic SC"/>
                <a:sym typeface="Amatic SC"/>
              </a:rPr>
              <a:t>TRF Adaptations</a:t>
            </a:r>
            <a:endParaRPr lang="en-GB"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7" name="Rectangle 26">
            <a:extLst>
              <a:ext uri="{FF2B5EF4-FFF2-40B4-BE49-F238E27FC236}">
                <a16:creationId xmlns:a16="http://schemas.microsoft.com/office/drawing/2014/main" id="{360715AC-99A9-0740-8FAC-BC392C17C6E8}"/>
              </a:ext>
            </a:extLst>
          </p:cNvPr>
          <p:cNvSpPr/>
          <p:nvPr/>
        </p:nvSpPr>
        <p:spPr>
          <a:xfrm>
            <a:off x="3487577" y="447422"/>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
        <p:nvSpPr>
          <p:cNvPr id="22" name="Google Shape;66;p13">
            <a:extLst>
              <a:ext uri="{FF2B5EF4-FFF2-40B4-BE49-F238E27FC236}">
                <a16:creationId xmlns:a16="http://schemas.microsoft.com/office/drawing/2014/main" id="{F95AED5B-2D81-1B4C-BC78-78B9D45BCADF}"/>
              </a:ext>
            </a:extLst>
          </p:cNvPr>
          <p:cNvSpPr txBox="1"/>
          <p:nvPr/>
        </p:nvSpPr>
        <p:spPr>
          <a:xfrm>
            <a:off x="276771" y="915670"/>
            <a:ext cx="7009487" cy="55923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ea typeface="Amatic SC"/>
                <a:cs typeface="Amatic SC"/>
                <a:sym typeface="Amatic SC"/>
              </a:rPr>
              <a:t>Attempt the question below yourself. Write like a geographer – use key geographical terms and make sure you Explain (give reasons for) your answer.</a:t>
            </a:r>
            <a:endParaRPr b="1" dirty="0"/>
          </a:p>
          <a:p>
            <a:pPr marL="0" lvl="0" indent="0" algn="l" rtl="0">
              <a:spcBef>
                <a:spcPts val="0"/>
              </a:spcBef>
              <a:spcAft>
                <a:spcPts val="0"/>
              </a:spcAft>
              <a:buClr>
                <a:srgbClr val="000000"/>
              </a:buClr>
              <a:buSzPts val="1100"/>
              <a:buFont typeface="Arial"/>
              <a:buNone/>
            </a:pPr>
            <a:endParaRPr dirty="0"/>
          </a:p>
        </p:txBody>
      </p:sp>
      <p:sp>
        <p:nvSpPr>
          <p:cNvPr id="24" name="Google Shape;66;p13">
            <a:extLst>
              <a:ext uri="{FF2B5EF4-FFF2-40B4-BE49-F238E27FC236}">
                <a16:creationId xmlns:a16="http://schemas.microsoft.com/office/drawing/2014/main" id="{4A606EC4-675E-CA4B-B12B-49BD4357F7F8}"/>
              </a:ext>
            </a:extLst>
          </p:cNvPr>
          <p:cNvSpPr txBox="1"/>
          <p:nvPr/>
        </p:nvSpPr>
        <p:spPr>
          <a:xfrm>
            <a:off x="306080" y="1482394"/>
            <a:ext cx="7009487" cy="8908136"/>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mj-lt"/>
                <a:ea typeface="Amatic SC"/>
                <a:cs typeface="Amatic SC"/>
                <a:sym typeface="Amatic SC"/>
              </a:rPr>
              <a:t>Plants and animals have adapted to survive in the tropical rainforest ecosystem. Using Figure 1 and your own knowledge explain this statement. (6 marks)</a:t>
            </a:r>
          </a:p>
          <a:p>
            <a:pPr lvl="0"/>
            <a:endParaRPr lang="en-GB" dirty="0">
              <a:latin typeface="+mj-lt"/>
              <a:ea typeface="Amatic SC"/>
              <a:cs typeface="Amatic SC"/>
              <a:sym typeface="Amatic SC"/>
            </a:endParaRPr>
          </a:p>
          <a:p>
            <a:pPr lvl="0"/>
            <a:endParaRPr lang="en-GB" dirty="0">
              <a:latin typeface="+mj-lt"/>
              <a:ea typeface="Amatic SC"/>
              <a:cs typeface="Amatic SC"/>
              <a:sym typeface="Amatic SC"/>
            </a:endParaRPr>
          </a:p>
          <a:p>
            <a:pPr marL="0" lvl="0" indent="0" algn="l" rtl="0">
              <a:spcBef>
                <a:spcPts val="0"/>
              </a:spcBef>
              <a:spcAft>
                <a:spcPts val="0"/>
              </a:spcAft>
              <a:buNone/>
            </a:pPr>
            <a:br>
              <a:rPr lang="en-GB" dirty="0"/>
            </a:br>
            <a:endParaRPr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p:txBody>
      </p:sp>
      <p:sp>
        <p:nvSpPr>
          <p:cNvPr id="21" name="Google Shape;66;p13">
            <a:extLst>
              <a:ext uri="{FF2B5EF4-FFF2-40B4-BE49-F238E27FC236}">
                <a16:creationId xmlns:a16="http://schemas.microsoft.com/office/drawing/2014/main" id="{7A05EDDD-2BB9-F044-A929-52B8D256567C}"/>
              </a:ext>
            </a:extLst>
          </p:cNvPr>
          <p:cNvSpPr txBox="1"/>
          <p:nvPr/>
        </p:nvSpPr>
        <p:spPr>
          <a:xfrm>
            <a:off x="1416756" y="2019338"/>
            <a:ext cx="4788137" cy="580172"/>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lvl="0" algn="ctr"/>
            <a:r>
              <a:rPr lang="en-GB" sz="1200" b="1" dirty="0">
                <a:ea typeface="Amatic SC"/>
                <a:cs typeface="Amatic SC"/>
                <a:sym typeface="Amatic SC"/>
              </a:rPr>
              <a:t>Figure 1. Plants and animals in the tropical rainforest</a:t>
            </a:r>
          </a:p>
          <a:p>
            <a:pPr lvl="0" algn="ctr"/>
            <a:endParaRPr lang="en-GB" b="1" dirty="0">
              <a:ea typeface="Amatic SC"/>
              <a:cs typeface="Amatic SC"/>
              <a:sym typeface="Amatic SC"/>
            </a:endParaRPr>
          </a:p>
          <a:p>
            <a:pPr marL="0" lvl="0" indent="0" algn="ctr" rtl="0">
              <a:spcBef>
                <a:spcPts val="0"/>
              </a:spcBef>
              <a:spcAft>
                <a:spcPts val="0"/>
              </a:spcAft>
              <a:buNone/>
            </a:pPr>
            <a:endParaRPr sz="1200" dirty="0"/>
          </a:p>
        </p:txBody>
      </p:sp>
      <p:cxnSp>
        <p:nvCxnSpPr>
          <p:cNvPr id="4" name="Straight Connector 3">
            <a:extLst>
              <a:ext uri="{FF2B5EF4-FFF2-40B4-BE49-F238E27FC236}">
                <a16:creationId xmlns:a16="http://schemas.microsoft.com/office/drawing/2014/main" id="{31711336-AE47-C94D-8022-DBD0A59B3E8A}"/>
              </a:ext>
            </a:extLst>
          </p:cNvPr>
          <p:cNvCxnSpPr/>
          <p:nvPr/>
        </p:nvCxnSpPr>
        <p:spPr>
          <a:xfrm>
            <a:off x="373047" y="492369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E94B422-38C2-7B4C-A224-7271E731F1FD}"/>
              </a:ext>
            </a:extLst>
          </p:cNvPr>
          <p:cNvCxnSpPr/>
          <p:nvPr/>
        </p:nvCxnSpPr>
        <p:spPr>
          <a:xfrm>
            <a:off x="373047" y="52883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45967CC-7166-AF4D-BC08-AF7DE13ACF01}"/>
              </a:ext>
            </a:extLst>
          </p:cNvPr>
          <p:cNvCxnSpPr/>
          <p:nvPr/>
        </p:nvCxnSpPr>
        <p:spPr>
          <a:xfrm>
            <a:off x="373047" y="566130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CB8013-C726-A744-91C2-2A1C07567872}"/>
              </a:ext>
            </a:extLst>
          </p:cNvPr>
          <p:cNvCxnSpPr/>
          <p:nvPr/>
        </p:nvCxnSpPr>
        <p:spPr>
          <a:xfrm>
            <a:off x="373047" y="60259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AD4B6F3-0475-6648-AFDF-721C7BF38066}"/>
              </a:ext>
            </a:extLst>
          </p:cNvPr>
          <p:cNvCxnSpPr/>
          <p:nvPr/>
        </p:nvCxnSpPr>
        <p:spPr>
          <a:xfrm>
            <a:off x="373047" y="639282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5FF0C7F-0E75-1847-A2CC-37A855E3334E}"/>
              </a:ext>
            </a:extLst>
          </p:cNvPr>
          <p:cNvCxnSpPr/>
          <p:nvPr/>
        </p:nvCxnSpPr>
        <p:spPr>
          <a:xfrm>
            <a:off x="373047" y="675750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C1E04EE-6DF2-6145-B436-AE14C42CB626}"/>
              </a:ext>
            </a:extLst>
          </p:cNvPr>
          <p:cNvCxnSpPr/>
          <p:nvPr/>
        </p:nvCxnSpPr>
        <p:spPr>
          <a:xfrm>
            <a:off x="373047" y="713044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0557ED-E4E2-D84E-AE52-26AD2B41FCF4}"/>
              </a:ext>
            </a:extLst>
          </p:cNvPr>
          <p:cNvCxnSpPr/>
          <p:nvPr/>
        </p:nvCxnSpPr>
        <p:spPr>
          <a:xfrm>
            <a:off x="373047" y="749511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88DD58A-DB99-0A49-A7EF-BCEFA4EC7DCB}"/>
              </a:ext>
            </a:extLst>
          </p:cNvPr>
          <p:cNvCxnSpPr/>
          <p:nvPr/>
        </p:nvCxnSpPr>
        <p:spPr>
          <a:xfrm>
            <a:off x="373047" y="78619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42FB34-6FC5-1B4A-B24D-9F32195A05C7}"/>
              </a:ext>
            </a:extLst>
          </p:cNvPr>
          <p:cNvCxnSpPr/>
          <p:nvPr/>
        </p:nvCxnSpPr>
        <p:spPr>
          <a:xfrm>
            <a:off x="373047" y="822663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1917A2F-32AD-1E4D-B1EE-A8A89F05E019}"/>
              </a:ext>
            </a:extLst>
          </p:cNvPr>
          <p:cNvCxnSpPr/>
          <p:nvPr/>
        </p:nvCxnSpPr>
        <p:spPr>
          <a:xfrm>
            <a:off x="373047" y="85995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0DD0329-41F3-CA49-8350-A153025096B6}"/>
              </a:ext>
            </a:extLst>
          </p:cNvPr>
          <p:cNvCxnSpPr/>
          <p:nvPr/>
        </p:nvCxnSpPr>
        <p:spPr>
          <a:xfrm>
            <a:off x="373047" y="896425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5884EC3-6F82-7746-BFAA-F3A355E0AEFB}"/>
              </a:ext>
            </a:extLst>
          </p:cNvPr>
          <p:cNvCxnSpPr/>
          <p:nvPr/>
        </p:nvCxnSpPr>
        <p:spPr>
          <a:xfrm>
            <a:off x="410927" y="9327757"/>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343E8D2-AACD-9146-A6F9-23F3FC93BB07}"/>
              </a:ext>
            </a:extLst>
          </p:cNvPr>
          <p:cNvCxnSpPr/>
          <p:nvPr/>
        </p:nvCxnSpPr>
        <p:spPr>
          <a:xfrm>
            <a:off x="410927" y="969242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987DE32-52E3-084D-AE32-EE0EAC1D9C7B}"/>
              </a:ext>
            </a:extLst>
          </p:cNvPr>
          <p:cNvCxnSpPr/>
          <p:nvPr/>
        </p:nvCxnSpPr>
        <p:spPr>
          <a:xfrm>
            <a:off x="410927" y="10065373"/>
            <a:ext cx="6767983" cy="0"/>
          </a:xfrm>
          <a:prstGeom prst="line">
            <a:avLst/>
          </a:prstGeom>
          <a:ln w="19050"/>
        </p:spPr>
        <p:style>
          <a:lnRef idx="1">
            <a:schemeClr val="dk1"/>
          </a:lnRef>
          <a:fillRef idx="0">
            <a:schemeClr val="dk1"/>
          </a:fillRef>
          <a:effectRef idx="0">
            <a:schemeClr val="dk1"/>
          </a:effectRef>
          <a:fontRef idx="minor">
            <a:schemeClr val="tx1"/>
          </a:fontRef>
        </p:style>
      </p:cxnSp>
      <p:pic>
        <p:nvPicPr>
          <p:cNvPr id="33" name="Picture 32" descr="A picture containing tree, outdoor, plant, forest&#10;&#10;Description automatically generated">
            <a:extLst>
              <a:ext uri="{FF2B5EF4-FFF2-40B4-BE49-F238E27FC236}">
                <a16:creationId xmlns:a16="http://schemas.microsoft.com/office/drawing/2014/main" id="{9ECF6341-6A41-3C47-8652-F7965810C1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2585" y="2354061"/>
            <a:ext cx="2547950" cy="2078089"/>
          </a:xfrm>
          <a:prstGeom prst="rect">
            <a:avLst/>
          </a:prstGeom>
        </p:spPr>
      </p:pic>
      <p:pic>
        <p:nvPicPr>
          <p:cNvPr id="5" name="Picture 4" descr="A picture containing outdoor, primate, mammal, tree&#10;&#10;Description automatically generated">
            <a:extLst>
              <a:ext uri="{FF2B5EF4-FFF2-40B4-BE49-F238E27FC236}">
                <a16:creationId xmlns:a16="http://schemas.microsoft.com/office/drawing/2014/main" id="{975021D6-5FB2-AF49-9D05-5178C0709096}"/>
              </a:ext>
            </a:extLst>
          </p:cNvPr>
          <p:cNvPicPr>
            <a:picLocks noChangeAspect="1"/>
          </p:cNvPicPr>
          <p:nvPr/>
        </p:nvPicPr>
        <p:blipFill>
          <a:blip r:embed="rId5"/>
          <a:stretch>
            <a:fillRect/>
          </a:stretch>
        </p:blipFill>
        <p:spPr>
          <a:xfrm>
            <a:off x="4786980" y="2354061"/>
            <a:ext cx="1458267" cy="2100599"/>
          </a:xfrm>
          <a:prstGeom prst="rect">
            <a:avLst/>
          </a:prstGeom>
        </p:spPr>
      </p:pic>
    </p:spTree>
    <p:extLst>
      <p:ext uri="{BB962C8B-B14F-4D97-AF65-F5344CB8AC3E}">
        <p14:creationId xmlns:p14="http://schemas.microsoft.com/office/powerpoint/2010/main" val="176305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186" y="0"/>
            <a:ext cx="7589400" cy="10698163"/>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69627"/>
            <a:ext cx="7202714" cy="10325449"/>
          </a:xfrm>
          <a:custGeom>
            <a:avLst/>
            <a:gdLst>
              <a:gd name="connsiteX0" fmla="*/ 0 w 7202714"/>
              <a:gd name="connsiteY0" fmla="*/ 65977 h 10325449"/>
              <a:gd name="connsiteX1" fmla="*/ 65977 w 7202714"/>
              <a:gd name="connsiteY1" fmla="*/ 0 h 10325449"/>
              <a:gd name="connsiteX2" fmla="*/ 779481 w 7202714"/>
              <a:gd name="connsiteY2" fmla="*/ 0 h 10325449"/>
              <a:gd name="connsiteX3" fmla="*/ 1280862 w 7202714"/>
              <a:gd name="connsiteY3" fmla="*/ 0 h 10325449"/>
              <a:gd name="connsiteX4" fmla="*/ 1994366 w 7202714"/>
              <a:gd name="connsiteY4" fmla="*/ 0 h 10325449"/>
              <a:gd name="connsiteX5" fmla="*/ 2566455 w 7202714"/>
              <a:gd name="connsiteY5" fmla="*/ 0 h 10325449"/>
              <a:gd name="connsiteX6" fmla="*/ 3067836 w 7202714"/>
              <a:gd name="connsiteY6" fmla="*/ 0 h 10325449"/>
              <a:gd name="connsiteX7" fmla="*/ 3498510 w 7202714"/>
              <a:gd name="connsiteY7" fmla="*/ 0 h 10325449"/>
              <a:gd name="connsiteX8" fmla="*/ 3999891 w 7202714"/>
              <a:gd name="connsiteY8" fmla="*/ 0 h 10325449"/>
              <a:gd name="connsiteX9" fmla="*/ 4501272 w 7202714"/>
              <a:gd name="connsiteY9" fmla="*/ 0 h 10325449"/>
              <a:gd name="connsiteX10" fmla="*/ 5144068 w 7202714"/>
              <a:gd name="connsiteY10" fmla="*/ 0 h 10325449"/>
              <a:gd name="connsiteX11" fmla="*/ 5786865 w 7202714"/>
              <a:gd name="connsiteY11" fmla="*/ 0 h 10325449"/>
              <a:gd name="connsiteX12" fmla="*/ 6358953 w 7202714"/>
              <a:gd name="connsiteY12" fmla="*/ 0 h 10325449"/>
              <a:gd name="connsiteX13" fmla="*/ 7136737 w 7202714"/>
              <a:gd name="connsiteY13" fmla="*/ 0 h 10325449"/>
              <a:gd name="connsiteX14" fmla="*/ 7202714 w 7202714"/>
              <a:gd name="connsiteY14" fmla="*/ 65977 h 10325449"/>
              <a:gd name="connsiteX15" fmla="*/ 7202714 w 7202714"/>
              <a:gd name="connsiteY15" fmla="*/ 439738 h 10325449"/>
              <a:gd name="connsiteX16" fmla="*/ 7202714 w 7202714"/>
              <a:gd name="connsiteY16" fmla="*/ 1221240 h 10325449"/>
              <a:gd name="connsiteX17" fmla="*/ 7202714 w 7202714"/>
              <a:gd name="connsiteY17" fmla="*/ 2104676 h 10325449"/>
              <a:gd name="connsiteX18" fmla="*/ 7202714 w 7202714"/>
              <a:gd name="connsiteY18" fmla="*/ 2478437 h 10325449"/>
              <a:gd name="connsiteX19" fmla="*/ 7202714 w 7202714"/>
              <a:gd name="connsiteY19" fmla="*/ 3361874 h 10325449"/>
              <a:gd name="connsiteX20" fmla="*/ 7202714 w 7202714"/>
              <a:gd name="connsiteY20" fmla="*/ 4245310 h 10325449"/>
              <a:gd name="connsiteX21" fmla="*/ 7202714 w 7202714"/>
              <a:gd name="connsiteY21" fmla="*/ 4619071 h 10325449"/>
              <a:gd name="connsiteX22" fmla="*/ 7202714 w 7202714"/>
              <a:gd name="connsiteY22" fmla="*/ 5298638 h 10325449"/>
              <a:gd name="connsiteX23" fmla="*/ 7202714 w 7202714"/>
              <a:gd name="connsiteY23" fmla="*/ 5876269 h 10325449"/>
              <a:gd name="connsiteX24" fmla="*/ 7202714 w 7202714"/>
              <a:gd name="connsiteY24" fmla="*/ 6453901 h 10325449"/>
              <a:gd name="connsiteX25" fmla="*/ 7202714 w 7202714"/>
              <a:gd name="connsiteY25" fmla="*/ 7031532 h 10325449"/>
              <a:gd name="connsiteX26" fmla="*/ 7202714 w 7202714"/>
              <a:gd name="connsiteY26" fmla="*/ 7405293 h 10325449"/>
              <a:gd name="connsiteX27" fmla="*/ 7202714 w 7202714"/>
              <a:gd name="connsiteY27" fmla="*/ 8288730 h 10325449"/>
              <a:gd name="connsiteX28" fmla="*/ 7202714 w 7202714"/>
              <a:gd name="connsiteY28" fmla="*/ 9172166 h 10325449"/>
              <a:gd name="connsiteX29" fmla="*/ 7202714 w 7202714"/>
              <a:gd name="connsiteY29" fmla="*/ 9545927 h 10325449"/>
              <a:gd name="connsiteX30" fmla="*/ 7202714 w 7202714"/>
              <a:gd name="connsiteY30" fmla="*/ 10259472 h 10325449"/>
              <a:gd name="connsiteX31" fmla="*/ 7136737 w 7202714"/>
              <a:gd name="connsiteY31" fmla="*/ 10325449 h 10325449"/>
              <a:gd name="connsiteX32" fmla="*/ 6423233 w 7202714"/>
              <a:gd name="connsiteY32" fmla="*/ 10325449 h 10325449"/>
              <a:gd name="connsiteX33" fmla="*/ 5921852 w 7202714"/>
              <a:gd name="connsiteY33" fmla="*/ 10325449 h 10325449"/>
              <a:gd name="connsiteX34" fmla="*/ 5420471 w 7202714"/>
              <a:gd name="connsiteY34" fmla="*/ 10325449 h 10325449"/>
              <a:gd name="connsiteX35" fmla="*/ 4706967 w 7202714"/>
              <a:gd name="connsiteY35" fmla="*/ 10325449 h 10325449"/>
              <a:gd name="connsiteX36" fmla="*/ 4276293 w 7202714"/>
              <a:gd name="connsiteY36" fmla="*/ 10325449 h 10325449"/>
              <a:gd name="connsiteX37" fmla="*/ 3704204 w 7202714"/>
              <a:gd name="connsiteY37" fmla="*/ 10325449 h 10325449"/>
              <a:gd name="connsiteX38" fmla="*/ 3061408 w 7202714"/>
              <a:gd name="connsiteY38" fmla="*/ 10325449 h 10325449"/>
              <a:gd name="connsiteX39" fmla="*/ 2560027 w 7202714"/>
              <a:gd name="connsiteY39" fmla="*/ 10325449 h 10325449"/>
              <a:gd name="connsiteX40" fmla="*/ 1775815 w 7202714"/>
              <a:gd name="connsiteY40" fmla="*/ 10325449 h 10325449"/>
              <a:gd name="connsiteX41" fmla="*/ 1345142 w 7202714"/>
              <a:gd name="connsiteY41" fmla="*/ 10325449 h 10325449"/>
              <a:gd name="connsiteX42" fmla="*/ 914468 w 7202714"/>
              <a:gd name="connsiteY42" fmla="*/ 10325449 h 10325449"/>
              <a:gd name="connsiteX43" fmla="*/ 65977 w 7202714"/>
              <a:gd name="connsiteY43" fmla="*/ 10325449 h 10325449"/>
              <a:gd name="connsiteX44" fmla="*/ 0 w 7202714"/>
              <a:gd name="connsiteY44" fmla="*/ 10259472 h 10325449"/>
              <a:gd name="connsiteX45" fmla="*/ 0 w 7202714"/>
              <a:gd name="connsiteY45" fmla="*/ 9579906 h 10325449"/>
              <a:gd name="connsiteX46" fmla="*/ 0 w 7202714"/>
              <a:gd name="connsiteY46" fmla="*/ 8696469 h 10325449"/>
              <a:gd name="connsiteX47" fmla="*/ 0 w 7202714"/>
              <a:gd name="connsiteY47" fmla="*/ 8016903 h 10325449"/>
              <a:gd name="connsiteX48" fmla="*/ 0 w 7202714"/>
              <a:gd name="connsiteY48" fmla="*/ 7643142 h 10325449"/>
              <a:gd name="connsiteX49" fmla="*/ 0 w 7202714"/>
              <a:gd name="connsiteY49" fmla="*/ 6759705 h 10325449"/>
              <a:gd name="connsiteX50" fmla="*/ 0 w 7202714"/>
              <a:gd name="connsiteY50" fmla="*/ 6080139 h 10325449"/>
              <a:gd name="connsiteX51" fmla="*/ 0 w 7202714"/>
              <a:gd name="connsiteY51" fmla="*/ 5400573 h 10325449"/>
              <a:gd name="connsiteX52" fmla="*/ 0 w 7202714"/>
              <a:gd name="connsiteY52" fmla="*/ 4924876 h 10325449"/>
              <a:gd name="connsiteX53" fmla="*/ 0 w 7202714"/>
              <a:gd name="connsiteY53" fmla="*/ 4041440 h 10325449"/>
              <a:gd name="connsiteX54" fmla="*/ 0 w 7202714"/>
              <a:gd name="connsiteY54" fmla="*/ 3565744 h 10325449"/>
              <a:gd name="connsiteX55" fmla="*/ 0 w 7202714"/>
              <a:gd name="connsiteY55" fmla="*/ 2682307 h 10325449"/>
              <a:gd name="connsiteX56" fmla="*/ 0 w 7202714"/>
              <a:gd name="connsiteY56" fmla="*/ 2308546 h 10325449"/>
              <a:gd name="connsiteX57" fmla="*/ 0 w 7202714"/>
              <a:gd name="connsiteY57" fmla="*/ 1527045 h 10325449"/>
              <a:gd name="connsiteX58" fmla="*/ 0 w 7202714"/>
              <a:gd name="connsiteY58" fmla="*/ 643608 h 10325449"/>
              <a:gd name="connsiteX59" fmla="*/ 0 w 7202714"/>
              <a:gd name="connsiteY59" fmla="*/ 65977 h 103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325449"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210471" y="150836"/>
                  <a:pt x="7193182" y="310111"/>
                  <a:pt x="7202714" y="439738"/>
                </a:cubicBezTo>
                <a:cubicBezTo>
                  <a:pt x="7212246" y="569365"/>
                  <a:pt x="7209679" y="882268"/>
                  <a:pt x="7202714" y="1221240"/>
                </a:cubicBezTo>
                <a:cubicBezTo>
                  <a:pt x="7195749" y="1560212"/>
                  <a:pt x="7217701" y="1915130"/>
                  <a:pt x="7202714" y="2104676"/>
                </a:cubicBezTo>
                <a:cubicBezTo>
                  <a:pt x="7187727" y="2294222"/>
                  <a:pt x="7200699" y="2391685"/>
                  <a:pt x="7202714" y="2478437"/>
                </a:cubicBezTo>
                <a:cubicBezTo>
                  <a:pt x="7204729" y="2565189"/>
                  <a:pt x="7199252" y="3078513"/>
                  <a:pt x="7202714" y="3361874"/>
                </a:cubicBezTo>
                <a:cubicBezTo>
                  <a:pt x="7206176" y="3645235"/>
                  <a:pt x="7234999" y="3925972"/>
                  <a:pt x="7202714" y="4245310"/>
                </a:cubicBezTo>
                <a:cubicBezTo>
                  <a:pt x="7170429" y="4564648"/>
                  <a:pt x="7208485" y="4445994"/>
                  <a:pt x="7202714" y="4619071"/>
                </a:cubicBezTo>
                <a:cubicBezTo>
                  <a:pt x="7196943" y="4792148"/>
                  <a:pt x="7210033" y="5141713"/>
                  <a:pt x="7202714" y="5298638"/>
                </a:cubicBezTo>
                <a:cubicBezTo>
                  <a:pt x="7195395" y="5455563"/>
                  <a:pt x="7225715" y="5601489"/>
                  <a:pt x="7202714" y="5876269"/>
                </a:cubicBezTo>
                <a:cubicBezTo>
                  <a:pt x="7179713" y="6151049"/>
                  <a:pt x="7190755" y="6170854"/>
                  <a:pt x="7202714" y="6453901"/>
                </a:cubicBezTo>
                <a:cubicBezTo>
                  <a:pt x="7214673" y="6736948"/>
                  <a:pt x="7190417" y="6915224"/>
                  <a:pt x="7202714" y="7031532"/>
                </a:cubicBezTo>
                <a:cubicBezTo>
                  <a:pt x="7215011" y="7147840"/>
                  <a:pt x="7195285" y="7253756"/>
                  <a:pt x="7202714" y="7405293"/>
                </a:cubicBezTo>
                <a:cubicBezTo>
                  <a:pt x="7210143" y="7556830"/>
                  <a:pt x="7197821" y="8022251"/>
                  <a:pt x="7202714" y="8288730"/>
                </a:cubicBezTo>
                <a:cubicBezTo>
                  <a:pt x="7207607" y="8555209"/>
                  <a:pt x="7192229" y="8734345"/>
                  <a:pt x="7202714" y="9172166"/>
                </a:cubicBezTo>
                <a:cubicBezTo>
                  <a:pt x="7213199" y="9609987"/>
                  <a:pt x="7203182" y="9390601"/>
                  <a:pt x="7202714" y="9545927"/>
                </a:cubicBezTo>
                <a:cubicBezTo>
                  <a:pt x="7202246" y="9701253"/>
                  <a:pt x="7184202" y="9978039"/>
                  <a:pt x="7202714" y="10259472"/>
                </a:cubicBezTo>
                <a:cubicBezTo>
                  <a:pt x="7199525" y="10299665"/>
                  <a:pt x="7175488" y="10326836"/>
                  <a:pt x="7136737" y="10325449"/>
                </a:cubicBezTo>
                <a:cubicBezTo>
                  <a:pt x="6921099" y="10320958"/>
                  <a:pt x="6629217" y="10297463"/>
                  <a:pt x="6423233" y="10325449"/>
                </a:cubicBezTo>
                <a:cubicBezTo>
                  <a:pt x="6217249" y="10353435"/>
                  <a:pt x="6148942" y="10321806"/>
                  <a:pt x="5921852" y="10325449"/>
                </a:cubicBezTo>
                <a:cubicBezTo>
                  <a:pt x="5694762" y="10329092"/>
                  <a:pt x="5561904" y="10341514"/>
                  <a:pt x="5420471" y="10325449"/>
                </a:cubicBezTo>
                <a:cubicBezTo>
                  <a:pt x="5279038" y="10309384"/>
                  <a:pt x="5022149" y="10357759"/>
                  <a:pt x="4706967" y="10325449"/>
                </a:cubicBezTo>
                <a:cubicBezTo>
                  <a:pt x="4391785" y="10293139"/>
                  <a:pt x="4426392" y="10323377"/>
                  <a:pt x="4276293" y="10325449"/>
                </a:cubicBezTo>
                <a:cubicBezTo>
                  <a:pt x="4126194" y="10327521"/>
                  <a:pt x="3975229" y="10314937"/>
                  <a:pt x="3704204" y="10325449"/>
                </a:cubicBezTo>
                <a:cubicBezTo>
                  <a:pt x="3433179" y="10335961"/>
                  <a:pt x="3203239" y="10342945"/>
                  <a:pt x="3061408" y="10325449"/>
                </a:cubicBezTo>
                <a:cubicBezTo>
                  <a:pt x="2919577" y="10307953"/>
                  <a:pt x="2678914" y="10301022"/>
                  <a:pt x="2560027" y="10325449"/>
                </a:cubicBezTo>
                <a:cubicBezTo>
                  <a:pt x="2441140" y="10349876"/>
                  <a:pt x="2010997" y="10324089"/>
                  <a:pt x="1775815" y="10325449"/>
                </a:cubicBezTo>
                <a:cubicBezTo>
                  <a:pt x="1540633" y="10326809"/>
                  <a:pt x="1503129" y="10333699"/>
                  <a:pt x="1345142" y="10325449"/>
                </a:cubicBezTo>
                <a:cubicBezTo>
                  <a:pt x="1187155" y="10317199"/>
                  <a:pt x="1098301" y="10320699"/>
                  <a:pt x="914468" y="10325449"/>
                </a:cubicBezTo>
                <a:cubicBezTo>
                  <a:pt x="730635" y="10330199"/>
                  <a:pt x="364462" y="10318193"/>
                  <a:pt x="65977" y="10325449"/>
                </a:cubicBezTo>
                <a:cubicBezTo>
                  <a:pt x="26171" y="10325892"/>
                  <a:pt x="474" y="10301614"/>
                  <a:pt x="0" y="10259472"/>
                </a:cubicBezTo>
                <a:cubicBezTo>
                  <a:pt x="7390" y="10025932"/>
                  <a:pt x="33673" y="9857390"/>
                  <a:pt x="0" y="9579906"/>
                </a:cubicBezTo>
                <a:cubicBezTo>
                  <a:pt x="-33673" y="9302422"/>
                  <a:pt x="-41943" y="8896657"/>
                  <a:pt x="0" y="8696469"/>
                </a:cubicBezTo>
                <a:cubicBezTo>
                  <a:pt x="41943" y="8496281"/>
                  <a:pt x="5483" y="8196550"/>
                  <a:pt x="0" y="8016903"/>
                </a:cubicBezTo>
                <a:cubicBezTo>
                  <a:pt x="-5483" y="7837256"/>
                  <a:pt x="14228" y="7775240"/>
                  <a:pt x="0" y="7643142"/>
                </a:cubicBezTo>
                <a:cubicBezTo>
                  <a:pt x="-14228" y="7511044"/>
                  <a:pt x="11977" y="7102011"/>
                  <a:pt x="0" y="6759705"/>
                </a:cubicBezTo>
                <a:cubicBezTo>
                  <a:pt x="-11977" y="6417399"/>
                  <a:pt x="-2015" y="6228938"/>
                  <a:pt x="0" y="6080139"/>
                </a:cubicBezTo>
                <a:cubicBezTo>
                  <a:pt x="2015" y="5931340"/>
                  <a:pt x="4108" y="5715971"/>
                  <a:pt x="0" y="5400573"/>
                </a:cubicBezTo>
                <a:cubicBezTo>
                  <a:pt x="-4108" y="5085175"/>
                  <a:pt x="15623" y="5106167"/>
                  <a:pt x="0" y="4924876"/>
                </a:cubicBezTo>
                <a:cubicBezTo>
                  <a:pt x="-15623" y="4743585"/>
                  <a:pt x="35316" y="4379460"/>
                  <a:pt x="0" y="4041440"/>
                </a:cubicBezTo>
                <a:cubicBezTo>
                  <a:pt x="-35316" y="3703420"/>
                  <a:pt x="17050" y="3797185"/>
                  <a:pt x="0" y="3565744"/>
                </a:cubicBezTo>
                <a:cubicBezTo>
                  <a:pt x="-17050" y="3334303"/>
                  <a:pt x="3994" y="3012142"/>
                  <a:pt x="0" y="2682307"/>
                </a:cubicBezTo>
                <a:cubicBezTo>
                  <a:pt x="-3994" y="2352472"/>
                  <a:pt x="16319" y="2413901"/>
                  <a:pt x="0" y="2308546"/>
                </a:cubicBezTo>
                <a:cubicBezTo>
                  <a:pt x="-16319" y="2203191"/>
                  <a:pt x="10378" y="1897024"/>
                  <a:pt x="0" y="1527045"/>
                </a:cubicBezTo>
                <a:cubicBezTo>
                  <a:pt x="-10378" y="1157066"/>
                  <a:pt x="3108" y="924780"/>
                  <a:pt x="0" y="643608"/>
                </a:cubicBezTo>
                <a:cubicBezTo>
                  <a:pt x="-3108" y="362436"/>
                  <a:pt x="-25671" y="255589"/>
                  <a:pt x="0" y="65977"/>
                </a:cubicBezTo>
                <a:close/>
              </a:path>
              <a:path w="7202714" h="10325449"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234721" y="317753"/>
                  <a:pt x="7190326" y="592509"/>
                  <a:pt x="7202714" y="745543"/>
                </a:cubicBezTo>
                <a:cubicBezTo>
                  <a:pt x="7215102" y="898577"/>
                  <a:pt x="7226256" y="1031221"/>
                  <a:pt x="7202714" y="1221240"/>
                </a:cubicBezTo>
                <a:cubicBezTo>
                  <a:pt x="7179172" y="1411259"/>
                  <a:pt x="7182375" y="1617135"/>
                  <a:pt x="7202714" y="1900806"/>
                </a:cubicBezTo>
                <a:cubicBezTo>
                  <a:pt x="7223053" y="2184477"/>
                  <a:pt x="7207463" y="2573217"/>
                  <a:pt x="7202714" y="2784242"/>
                </a:cubicBezTo>
                <a:cubicBezTo>
                  <a:pt x="7197965" y="2995267"/>
                  <a:pt x="7177551" y="3318614"/>
                  <a:pt x="7202714" y="3463809"/>
                </a:cubicBezTo>
                <a:cubicBezTo>
                  <a:pt x="7227877" y="3609004"/>
                  <a:pt x="7204735" y="3691391"/>
                  <a:pt x="7202714" y="3837570"/>
                </a:cubicBezTo>
                <a:cubicBezTo>
                  <a:pt x="7200693" y="3983749"/>
                  <a:pt x="7222153" y="4094550"/>
                  <a:pt x="7202714" y="4313267"/>
                </a:cubicBezTo>
                <a:cubicBezTo>
                  <a:pt x="7183275" y="4531984"/>
                  <a:pt x="7198911" y="4889310"/>
                  <a:pt x="7202714" y="5196703"/>
                </a:cubicBezTo>
                <a:cubicBezTo>
                  <a:pt x="7206517" y="5504096"/>
                  <a:pt x="7193685" y="5644584"/>
                  <a:pt x="7202714" y="5876269"/>
                </a:cubicBezTo>
                <a:cubicBezTo>
                  <a:pt x="7211743" y="6107954"/>
                  <a:pt x="7200085" y="6168448"/>
                  <a:pt x="7202714" y="6351966"/>
                </a:cubicBezTo>
                <a:cubicBezTo>
                  <a:pt x="7205343" y="6535484"/>
                  <a:pt x="7180319" y="6734373"/>
                  <a:pt x="7202714" y="7031532"/>
                </a:cubicBezTo>
                <a:cubicBezTo>
                  <a:pt x="7225109" y="7328691"/>
                  <a:pt x="7189209" y="7234059"/>
                  <a:pt x="7202714" y="7405293"/>
                </a:cubicBezTo>
                <a:cubicBezTo>
                  <a:pt x="7216219" y="7576527"/>
                  <a:pt x="7216226" y="7649653"/>
                  <a:pt x="7202714" y="7779055"/>
                </a:cubicBezTo>
                <a:cubicBezTo>
                  <a:pt x="7189202" y="7908457"/>
                  <a:pt x="7197669" y="8321942"/>
                  <a:pt x="7202714" y="8458621"/>
                </a:cubicBezTo>
                <a:cubicBezTo>
                  <a:pt x="7207759" y="8595300"/>
                  <a:pt x="7189088" y="8720115"/>
                  <a:pt x="7202714" y="8934318"/>
                </a:cubicBezTo>
                <a:cubicBezTo>
                  <a:pt x="7216340" y="9148521"/>
                  <a:pt x="7206351" y="9870945"/>
                  <a:pt x="7202714" y="10259472"/>
                </a:cubicBezTo>
                <a:cubicBezTo>
                  <a:pt x="7206241" y="10295136"/>
                  <a:pt x="7175985" y="10327764"/>
                  <a:pt x="7136737" y="10325449"/>
                </a:cubicBezTo>
                <a:cubicBezTo>
                  <a:pt x="6778258" y="10332143"/>
                  <a:pt x="6741543" y="10299130"/>
                  <a:pt x="6352525" y="10325449"/>
                </a:cubicBezTo>
                <a:cubicBezTo>
                  <a:pt x="5963507" y="10351768"/>
                  <a:pt x="5801747" y="10316977"/>
                  <a:pt x="5639021" y="10325449"/>
                </a:cubicBezTo>
                <a:cubicBezTo>
                  <a:pt x="5476295" y="10333921"/>
                  <a:pt x="5375848" y="10316706"/>
                  <a:pt x="5137640" y="10325449"/>
                </a:cubicBezTo>
                <a:cubicBezTo>
                  <a:pt x="4899432" y="10334192"/>
                  <a:pt x="4850605" y="10317926"/>
                  <a:pt x="4706967" y="10325449"/>
                </a:cubicBezTo>
                <a:cubicBezTo>
                  <a:pt x="4563329" y="10332972"/>
                  <a:pt x="4346349" y="10339915"/>
                  <a:pt x="4205586" y="10325449"/>
                </a:cubicBezTo>
                <a:cubicBezTo>
                  <a:pt x="4064823" y="10310983"/>
                  <a:pt x="3748357" y="10356866"/>
                  <a:pt x="3492082" y="10325449"/>
                </a:cubicBezTo>
                <a:cubicBezTo>
                  <a:pt x="3235807" y="10294032"/>
                  <a:pt x="3100492" y="10310423"/>
                  <a:pt x="2990700" y="10325449"/>
                </a:cubicBezTo>
                <a:cubicBezTo>
                  <a:pt x="2880908" y="10340475"/>
                  <a:pt x="2726554" y="10331564"/>
                  <a:pt x="2560027" y="10325449"/>
                </a:cubicBezTo>
                <a:cubicBezTo>
                  <a:pt x="2393500" y="10319334"/>
                  <a:pt x="2160974" y="10340483"/>
                  <a:pt x="2058646" y="10325449"/>
                </a:cubicBezTo>
                <a:cubicBezTo>
                  <a:pt x="1956318" y="10310415"/>
                  <a:pt x="1771558" y="10334539"/>
                  <a:pt x="1486557" y="10325449"/>
                </a:cubicBezTo>
                <a:cubicBezTo>
                  <a:pt x="1201556" y="10316359"/>
                  <a:pt x="1072777" y="10348752"/>
                  <a:pt x="843761" y="10325449"/>
                </a:cubicBezTo>
                <a:cubicBezTo>
                  <a:pt x="614745" y="10302146"/>
                  <a:pt x="271939" y="10290856"/>
                  <a:pt x="65977" y="10325449"/>
                </a:cubicBezTo>
                <a:cubicBezTo>
                  <a:pt x="30163" y="10327052"/>
                  <a:pt x="8205" y="10299727"/>
                  <a:pt x="0" y="10259472"/>
                </a:cubicBezTo>
                <a:cubicBezTo>
                  <a:pt x="-21484" y="9934085"/>
                  <a:pt x="-5982" y="9750731"/>
                  <a:pt x="0" y="9579906"/>
                </a:cubicBezTo>
                <a:cubicBezTo>
                  <a:pt x="5982" y="9409081"/>
                  <a:pt x="34035" y="9171866"/>
                  <a:pt x="0" y="8798404"/>
                </a:cubicBezTo>
                <a:cubicBezTo>
                  <a:pt x="-34035" y="8424942"/>
                  <a:pt x="2717" y="8464786"/>
                  <a:pt x="0" y="8220773"/>
                </a:cubicBezTo>
                <a:cubicBezTo>
                  <a:pt x="-2717" y="7976760"/>
                  <a:pt x="13284" y="7704346"/>
                  <a:pt x="0" y="7439272"/>
                </a:cubicBezTo>
                <a:cubicBezTo>
                  <a:pt x="-13284" y="7174198"/>
                  <a:pt x="16752" y="7071619"/>
                  <a:pt x="0" y="6963575"/>
                </a:cubicBezTo>
                <a:cubicBezTo>
                  <a:pt x="-16752" y="6855531"/>
                  <a:pt x="30778" y="6520432"/>
                  <a:pt x="0" y="6284009"/>
                </a:cubicBezTo>
                <a:cubicBezTo>
                  <a:pt x="-30778" y="6047586"/>
                  <a:pt x="-7424" y="6011107"/>
                  <a:pt x="0" y="5910247"/>
                </a:cubicBezTo>
                <a:cubicBezTo>
                  <a:pt x="7424" y="5809387"/>
                  <a:pt x="38624" y="5399590"/>
                  <a:pt x="0" y="5026811"/>
                </a:cubicBezTo>
                <a:cubicBezTo>
                  <a:pt x="-38624" y="4654032"/>
                  <a:pt x="31199" y="4679007"/>
                  <a:pt x="0" y="4347245"/>
                </a:cubicBezTo>
                <a:cubicBezTo>
                  <a:pt x="-31199" y="4015483"/>
                  <a:pt x="-26872" y="3788737"/>
                  <a:pt x="0" y="3463809"/>
                </a:cubicBezTo>
                <a:cubicBezTo>
                  <a:pt x="26872" y="3138881"/>
                  <a:pt x="24035" y="3037504"/>
                  <a:pt x="0" y="2886177"/>
                </a:cubicBezTo>
                <a:cubicBezTo>
                  <a:pt x="-24035" y="2734850"/>
                  <a:pt x="-22025" y="2512588"/>
                  <a:pt x="0" y="2410481"/>
                </a:cubicBezTo>
                <a:cubicBezTo>
                  <a:pt x="22025" y="2308374"/>
                  <a:pt x="8169" y="1989880"/>
                  <a:pt x="0" y="1730915"/>
                </a:cubicBezTo>
                <a:cubicBezTo>
                  <a:pt x="-8169" y="1471950"/>
                  <a:pt x="-1351" y="1262707"/>
                  <a:pt x="0" y="949413"/>
                </a:cubicBezTo>
                <a:cubicBezTo>
                  <a:pt x="1351" y="636119"/>
                  <a:pt x="6529" y="376299"/>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894985" y="109153"/>
            <a:ext cx="7202714" cy="833215"/>
          </a:xfrm>
          <a:prstGeom prst="rect">
            <a:avLst/>
          </a:prstGeom>
          <a:noFill/>
          <a:ln>
            <a:noFill/>
          </a:ln>
        </p:spPr>
        <p:txBody>
          <a:bodyPr spcFirstLastPara="1" wrap="square" lIns="91425" tIns="91425" rIns="91425" bIns="91425" anchor="t" anchorCtr="0">
            <a:noAutofit/>
          </a:bodyPr>
          <a:lstStyle/>
          <a:p>
            <a:pPr lvl="0" algn="r"/>
            <a:r>
              <a:rPr lang="en-GB" sz="5400" b="1" dirty="0">
                <a:solidFill>
                  <a:schemeClr val="accent6">
                    <a:lumMod val="50000"/>
                  </a:schemeClr>
                </a:solidFill>
                <a:latin typeface="Amatic SC"/>
                <a:ea typeface="Amatic SC"/>
                <a:cs typeface="Amatic SC"/>
                <a:sym typeface="Amatic SC"/>
              </a:rPr>
              <a:t>TRF Adaptations</a:t>
            </a:r>
            <a:endParaRPr lang="en-GB"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992" y="307633"/>
            <a:ext cx="2526022" cy="279579"/>
          </a:xfrm>
          <a:prstGeom prst="rect">
            <a:avLst/>
          </a:prstGeom>
        </p:spPr>
      </p:pic>
      <p:sp>
        <p:nvSpPr>
          <p:cNvPr id="27" name="Rectangle 26">
            <a:extLst>
              <a:ext uri="{FF2B5EF4-FFF2-40B4-BE49-F238E27FC236}">
                <a16:creationId xmlns:a16="http://schemas.microsoft.com/office/drawing/2014/main" id="{360715AC-99A9-0740-8FAC-BC392C17C6E8}"/>
              </a:ext>
            </a:extLst>
          </p:cNvPr>
          <p:cNvSpPr/>
          <p:nvPr/>
        </p:nvSpPr>
        <p:spPr>
          <a:xfrm>
            <a:off x="3487577" y="447422"/>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
        <p:nvSpPr>
          <p:cNvPr id="22" name="Google Shape;66;p13">
            <a:extLst>
              <a:ext uri="{FF2B5EF4-FFF2-40B4-BE49-F238E27FC236}">
                <a16:creationId xmlns:a16="http://schemas.microsoft.com/office/drawing/2014/main" id="{F95AED5B-2D81-1B4C-BC78-78B9D45BCADF}"/>
              </a:ext>
            </a:extLst>
          </p:cNvPr>
          <p:cNvSpPr txBox="1"/>
          <p:nvPr/>
        </p:nvSpPr>
        <p:spPr>
          <a:xfrm>
            <a:off x="276771" y="915670"/>
            <a:ext cx="7009487" cy="55923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Amatic SC"/>
                <a:ea typeface="Amatic SC"/>
                <a:cs typeface="Amatic SC"/>
                <a:sym typeface="Amatic SC"/>
              </a:rPr>
              <a:t>Attempt the question below yourself. Write like a geographer – use key geographical terms and make sure you Explain (give reasons for) your answer.</a:t>
            </a:r>
            <a:endParaRPr b="1" dirty="0"/>
          </a:p>
          <a:p>
            <a:pPr marL="0" lvl="0" indent="0" algn="l" rtl="0">
              <a:spcBef>
                <a:spcPts val="0"/>
              </a:spcBef>
              <a:spcAft>
                <a:spcPts val="0"/>
              </a:spcAft>
              <a:buClr>
                <a:srgbClr val="000000"/>
              </a:buClr>
              <a:buSzPts val="1100"/>
              <a:buFont typeface="Arial"/>
              <a:buNone/>
            </a:pPr>
            <a:endParaRPr dirty="0"/>
          </a:p>
        </p:txBody>
      </p:sp>
      <p:sp>
        <p:nvSpPr>
          <p:cNvPr id="24" name="Google Shape;66;p13">
            <a:extLst>
              <a:ext uri="{FF2B5EF4-FFF2-40B4-BE49-F238E27FC236}">
                <a16:creationId xmlns:a16="http://schemas.microsoft.com/office/drawing/2014/main" id="{4A606EC4-675E-CA4B-B12B-49BD4357F7F8}"/>
              </a:ext>
            </a:extLst>
          </p:cNvPr>
          <p:cNvSpPr txBox="1"/>
          <p:nvPr/>
        </p:nvSpPr>
        <p:spPr>
          <a:xfrm>
            <a:off x="306080" y="1482394"/>
            <a:ext cx="7009487" cy="8908136"/>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200" dirty="0">
                <a:latin typeface="+mj-lt"/>
                <a:ea typeface="Amatic SC"/>
                <a:cs typeface="Amatic SC"/>
                <a:sym typeface="Amatic SC"/>
              </a:rPr>
              <a:t>Plants and animals have adapted to survive in the tropical rainforest ecosystem. Using Figure 1 and your own knowledge explain this statement. (6 marks)</a:t>
            </a:r>
          </a:p>
          <a:p>
            <a:pPr lvl="0"/>
            <a:endParaRPr lang="en-GB" dirty="0">
              <a:latin typeface="+mj-lt"/>
              <a:ea typeface="Amatic SC"/>
              <a:cs typeface="Amatic SC"/>
              <a:sym typeface="Amatic SC"/>
            </a:endParaRPr>
          </a:p>
          <a:p>
            <a:pPr lvl="0"/>
            <a:endParaRPr lang="en-GB" dirty="0">
              <a:latin typeface="+mj-lt"/>
              <a:ea typeface="Amatic SC"/>
              <a:cs typeface="Amatic SC"/>
              <a:sym typeface="Amatic SC"/>
            </a:endParaRPr>
          </a:p>
          <a:p>
            <a:pPr marL="0" lvl="0" indent="0" algn="l" rtl="0">
              <a:spcBef>
                <a:spcPts val="0"/>
              </a:spcBef>
              <a:spcAft>
                <a:spcPts val="0"/>
              </a:spcAft>
              <a:buNone/>
            </a:pPr>
            <a:br>
              <a:rPr lang="en-GB" dirty="0"/>
            </a:br>
            <a:endParaRPr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a:p>
            <a:pPr>
              <a:buSzPts val="1100"/>
            </a:pPr>
            <a:endParaRPr lang="en-GB" sz="1600" dirty="0"/>
          </a:p>
        </p:txBody>
      </p:sp>
      <p:sp>
        <p:nvSpPr>
          <p:cNvPr id="21" name="Google Shape;66;p13">
            <a:extLst>
              <a:ext uri="{FF2B5EF4-FFF2-40B4-BE49-F238E27FC236}">
                <a16:creationId xmlns:a16="http://schemas.microsoft.com/office/drawing/2014/main" id="{7A05EDDD-2BB9-F044-A929-52B8D256567C}"/>
              </a:ext>
            </a:extLst>
          </p:cNvPr>
          <p:cNvSpPr txBox="1"/>
          <p:nvPr/>
        </p:nvSpPr>
        <p:spPr>
          <a:xfrm>
            <a:off x="1416756" y="2019338"/>
            <a:ext cx="4788137" cy="580172"/>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lvl="0" algn="ctr"/>
            <a:r>
              <a:rPr lang="en-GB" sz="1200" b="1" dirty="0">
                <a:ea typeface="Amatic SC"/>
                <a:cs typeface="Amatic SC"/>
                <a:sym typeface="Amatic SC"/>
              </a:rPr>
              <a:t>Figure 1. Plants and animals in the tropical rainforest</a:t>
            </a:r>
          </a:p>
          <a:p>
            <a:pPr lvl="0" algn="ctr"/>
            <a:endParaRPr lang="en-GB" b="1" dirty="0">
              <a:ea typeface="Amatic SC"/>
              <a:cs typeface="Amatic SC"/>
              <a:sym typeface="Amatic SC"/>
            </a:endParaRPr>
          </a:p>
          <a:p>
            <a:pPr marL="0" lvl="0" indent="0" algn="ctr" rtl="0">
              <a:spcBef>
                <a:spcPts val="0"/>
              </a:spcBef>
              <a:spcAft>
                <a:spcPts val="0"/>
              </a:spcAft>
              <a:buNone/>
            </a:pPr>
            <a:endParaRPr sz="1200" dirty="0"/>
          </a:p>
        </p:txBody>
      </p:sp>
      <p:sp>
        <p:nvSpPr>
          <p:cNvPr id="14" name="Rectangle 13">
            <a:extLst>
              <a:ext uri="{FF2B5EF4-FFF2-40B4-BE49-F238E27FC236}">
                <a16:creationId xmlns:a16="http://schemas.microsoft.com/office/drawing/2014/main" id="{0C28E8D6-10A9-6547-A10F-E00CCF71CE4B}"/>
              </a:ext>
            </a:extLst>
          </p:cNvPr>
          <p:cNvSpPr/>
          <p:nvPr/>
        </p:nvSpPr>
        <p:spPr>
          <a:xfrm>
            <a:off x="303624" y="4698027"/>
            <a:ext cx="6980134" cy="5847755"/>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Some rainforest trees, such as those in figure 1, have buttress roots as they grow incredible tall (over 50 m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in some cases) as there is great competition for sunlight. As you can see in figure 1 some plants, such as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lianas, climb up the trees to reach sunlight for photosynthesis because very light travels through the canopy,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while others live on branches in the canopy for the same reason i.e. epiphytes. The bark on the trees in figure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1 is thin and smooth to allow free flow of water and because the high temperatures mean that there is no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need for protection against cold. Due to the high rainfall, leaves on plants like those shown in figure 1 often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have drip tips which allow the water to be channelled to the end and fall so the leaf does not break. Leaf </a:t>
            </a:r>
            <a:br>
              <a:rPr lang="en-GB" sz="1200" dirty="0">
                <a:latin typeface="Calibri" panose="020F0502020204030204" pitchFamily="34" charset="0"/>
                <a:cs typeface="Calibri" panose="020F0502020204030204" pitchFamily="34" charset="0"/>
              </a:rPr>
            </a:b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stems are also flexible to allow leaves to move with the sun.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spider monkey in figure 1 has a prehensile tail. The prehensile tail allows the spider monkey to be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able to grasp the branches of rainforest trees. The monkey can hang by its tail, swing by it, pick fruit in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canopy, where it spends most of its time. The poison dart frog is known for its bright colour;</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however, in the animal world, this signifies dangers. The poison dart excretes poison through its skin,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and its bright colour warns potential predators against eating it. Some of the frogs in this family are not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poisonous. However, they have adapted to their environment by copying the appearance of the toxic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types.</a:t>
            </a:r>
          </a:p>
          <a:p>
            <a:endParaRPr lang="en-GB" sz="1200" dirty="0">
              <a:latin typeface="Calibri" panose="020F0502020204030204" pitchFamily="34" charset="0"/>
              <a:cs typeface="Calibri" panose="020F0502020204030204" pitchFamily="34" charset="0"/>
            </a:endParaRPr>
          </a:p>
          <a:p>
            <a:endParaRPr lang="en-GB" dirty="0">
              <a:latin typeface="Helvetica Neue" panose="02000503000000020004" pitchFamily="2" charset="0"/>
            </a:endParaRPr>
          </a:p>
        </p:txBody>
      </p:sp>
      <p:cxnSp>
        <p:nvCxnSpPr>
          <p:cNvPr id="4" name="Straight Connector 3">
            <a:extLst>
              <a:ext uri="{FF2B5EF4-FFF2-40B4-BE49-F238E27FC236}">
                <a16:creationId xmlns:a16="http://schemas.microsoft.com/office/drawing/2014/main" id="{31711336-AE47-C94D-8022-DBD0A59B3E8A}"/>
              </a:ext>
            </a:extLst>
          </p:cNvPr>
          <p:cNvCxnSpPr/>
          <p:nvPr/>
        </p:nvCxnSpPr>
        <p:spPr>
          <a:xfrm>
            <a:off x="373047" y="492369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E94B422-38C2-7B4C-A224-7271E731F1FD}"/>
              </a:ext>
            </a:extLst>
          </p:cNvPr>
          <p:cNvCxnSpPr/>
          <p:nvPr/>
        </p:nvCxnSpPr>
        <p:spPr>
          <a:xfrm>
            <a:off x="373047" y="52883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45967CC-7166-AF4D-BC08-AF7DE13ACF01}"/>
              </a:ext>
            </a:extLst>
          </p:cNvPr>
          <p:cNvCxnSpPr/>
          <p:nvPr/>
        </p:nvCxnSpPr>
        <p:spPr>
          <a:xfrm>
            <a:off x="373047" y="566130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CB8013-C726-A744-91C2-2A1C07567872}"/>
              </a:ext>
            </a:extLst>
          </p:cNvPr>
          <p:cNvCxnSpPr/>
          <p:nvPr/>
        </p:nvCxnSpPr>
        <p:spPr>
          <a:xfrm>
            <a:off x="373047" y="60259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AD4B6F3-0475-6648-AFDF-721C7BF38066}"/>
              </a:ext>
            </a:extLst>
          </p:cNvPr>
          <p:cNvCxnSpPr/>
          <p:nvPr/>
        </p:nvCxnSpPr>
        <p:spPr>
          <a:xfrm>
            <a:off x="373047" y="6392828"/>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5FF0C7F-0E75-1847-A2CC-37A855E3334E}"/>
              </a:ext>
            </a:extLst>
          </p:cNvPr>
          <p:cNvCxnSpPr/>
          <p:nvPr/>
        </p:nvCxnSpPr>
        <p:spPr>
          <a:xfrm>
            <a:off x="373047" y="675750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C1E04EE-6DF2-6145-B436-AE14C42CB626}"/>
              </a:ext>
            </a:extLst>
          </p:cNvPr>
          <p:cNvCxnSpPr/>
          <p:nvPr/>
        </p:nvCxnSpPr>
        <p:spPr>
          <a:xfrm>
            <a:off x="373047" y="713044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0557ED-E4E2-D84E-AE52-26AD2B41FCF4}"/>
              </a:ext>
            </a:extLst>
          </p:cNvPr>
          <p:cNvCxnSpPr/>
          <p:nvPr/>
        </p:nvCxnSpPr>
        <p:spPr>
          <a:xfrm>
            <a:off x="373047" y="749511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88DD58A-DB99-0A49-A7EF-BCEFA4EC7DCB}"/>
              </a:ext>
            </a:extLst>
          </p:cNvPr>
          <p:cNvCxnSpPr/>
          <p:nvPr/>
        </p:nvCxnSpPr>
        <p:spPr>
          <a:xfrm>
            <a:off x="373047" y="7861964"/>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42FB34-6FC5-1B4A-B24D-9F32195A05C7}"/>
              </a:ext>
            </a:extLst>
          </p:cNvPr>
          <p:cNvCxnSpPr/>
          <p:nvPr/>
        </p:nvCxnSpPr>
        <p:spPr>
          <a:xfrm>
            <a:off x="373047" y="8226636"/>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1917A2F-32AD-1E4D-B1EE-A8A89F05E019}"/>
              </a:ext>
            </a:extLst>
          </p:cNvPr>
          <p:cNvCxnSpPr/>
          <p:nvPr/>
        </p:nvCxnSpPr>
        <p:spPr>
          <a:xfrm>
            <a:off x="373047" y="8599580"/>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0DD0329-41F3-CA49-8350-A153025096B6}"/>
              </a:ext>
            </a:extLst>
          </p:cNvPr>
          <p:cNvCxnSpPr/>
          <p:nvPr/>
        </p:nvCxnSpPr>
        <p:spPr>
          <a:xfrm>
            <a:off x="373047" y="8964252"/>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5884EC3-6F82-7746-BFAA-F3A355E0AEFB}"/>
              </a:ext>
            </a:extLst>
          </p:cNvPr>
          <p:cNvCxnSpPr/>
          <p:nvPr/>
        </p:nvCxnSpPr>
        <p:spPr>
          <a:xfrm>
            <a:off x="410927" y="9327757"/>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343E8D2-AACD-9146-A6F9-23F3FC93BB07}"/>
              </a:ext>
            </a:extLst>
          </p:cNvPr>
          <p:cNvCxnSpPr/>
          <p:nvPr/>
        </p:nvCxnSpPr>
        <p:spPr>
          <a:xfrm>
            <a:off x="410927" y="9692429"/>
            <a:ext cx="67679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987DE32-52E3-084D-AE32-EE0EAC1D9C7B}"/>
              </a:ext>
            </a:extLst>
          </p:cNvPr>
          <p:cNvCxnSpPr/>
          <p:nvPr/>
        </p:nvCxnSpPr>
        <p:spPr>
          <a:xfrm>
            <a:off x="410927" y="10065373"/>
            <a:ext cx="6767983" cy="0"/>
          </a:xfrm>
          <a:prstGeom prst="line">
            <a:avLst/>
          </a:prstGeom>
          <a:ln w="19050"/>
        </p:spPr>
        <p:style>
          <a:lnRef idx="1">
            <a:schemeClr val="dk1"/>
          </a:lnRef>
          <a:fillRef idx="0">
            <a:schemeClr val="dk1"/>
          </a:fillRef>
          <a:effectRef idx="0">
            <a:schemeClr val="dk1"/>
          </a:effectRef>
          <a:fontRef idx="minor">
            <a:schemeClr val="tx1"/>
          </a:fontRef>
        </p:style>
      </p:cxnSp>
      <p:pic>
        <p:nvPicPr>
          <p:cNvPr id="5" name="Picture 4" descr="A picture containing tree, outdoor, plant, forest&#10;&#10;Description automatically generated">
            <a:extLst>
              <a:ext uri="{FF2B5EF4-FFF2-40B4-BE49-F238E27FC236}">
                <a16:creationId xmlns:a16="http://schemas.microsoft.com/office/drawing/2014/main" id="{E5471AC6-2D5E-F249-B96C-C3AAB1946D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2585" y="2354061"/>
            <a:ext cx="2547950" cy="2078089"/>
          </a:xfrm>
          <a:prstGeom prst="rect">
            <a:avLst/>
          </a:prstGeom>
        </p:spPr>
      </p:pic>
      <p:pic>
        <p:nvPicPr>
          <p:cNvPr id="33" name="Picture 32" descr="A picture containing outdoor, primate, mammal, tree&#10;&#10;Description automatically generated">
            <a:extLst>
              <a:ext uri="{FF2B5EF4-FFF2-40B4-BE49-F238E27FC236}">
                <a16:creationId xmlns:a16="http://schemas.microsoft.com/office/drawing/2014/main" id="{5EA74578-3EEC-4640-99E0-6BD8CA2A1115}"/>
              </a:ext>
            </a:extLst>
          </p:cNvPr>
          <p:cNvPicPr>
            <a:picLocks noChangeAspect="1"/>
          </p:cNvPicPr>
          <p:nvPr/>
        </p:nvPicPr>
        <p:blipFill>
          <a:blip r:embed="rId5"/>
          <a:stretch>
            <a:fillRect/>
          </a:stretch>
        </p:blipFill>
        <p:spPr>
          <a:xfrm>
            <a:off x="4786980" y="2354061"/>
            <a:ext cx="1458267" cy="2100599"/>
          </a:xfrm>
          <a:prstGeom prst="rect">
            <a:avLst/>
          </a:prstGeom>
        </p:spPr>
      </p:pic>
    </p:spTree>
    <p:extLst>
      <p:ext uri="{BB962C8B-B14F-4D97-AF65-F5344CB8AC3E}">
        <p14:creationId xmlns:p14="http://schemas.microsoft.com/office/powerpoint/2010/main" val="27631720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175B52-7649-DD42-9D95-B4C1F68F50CD}">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7639</TotalTime>
  <Words>746</Words>
  <Application>Microsoft Macintosh PowerPoint</Application>
  <PresentationFormat>Custom</PresentationFormat>
  <Paragraphs>85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Helvetica Neue</vt:lpstr>
      <vt:lpstr>Calibri</vt:lpstr>
      <vt:lpstr>Arial</vt:lpstr>
      <vt:lpstr>Amatic SC</vt:lpstr>
      <vt:lpstr>Simple Light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Anthony Bennett</cp:lastModifiedBy>
  <cp:revision>42</cp:revision>
  <dcterms:modified xsi:type="dcterms:W3CDTF">2022-02-06T19:19:46Z</dcterms:modified>
  <cp:category/>
</cp:coreProperties>
</file>