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5"/>
  </p:notesMasterIdLst>
  <p:sldIdLst>
    <p:sldId id="257" r:id="rId2"/>
    <p:sldId id="258" r:id="rId3"/>
    <p:sldId id="260" r:id="rId4"/>
  </p:sldIdLst>
  <p:sldSz cx="7589838" cy="10698163"/>
  <p:notesSz cx="6858000" cy="9144000"/>
  <p:embeddedFontLst>
    <p:embeddedFont>
      <p:font typeface="Amatic SC" pitchFamily="2" charset="-79"/>
      <p:regular r:id="rId6"/>
      <p:bold r:id="rId7"/>
    </p:embeddedFont>
    <p:embeddedFont>
      <p:font typeface="Calibri" panose="020F0502020204030204"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370">
          <p15:clr>
            <a:srgbClr val="A4A3A4"/>
          </p15:clr>
        </p15:guide>
        <p15:guide id="2" pos="239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505ED0-0431-45FA-A5BE-7E9E30799241}">
  <a:tblStyle styleId="{40505ED0-0431-45FA-A5BE-7E9E3079924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32"/>
    <p:restoredTop sz="94830"/>
  </p:normalViewPr>
  <p:slideViewPr>
    <p:cSldViewPr snapToGrid="0">
      <p:cViewPr>
        <p:scale>
          <a:sx n="68" d="100"/>
          <a:sy n="68" d="100"/>
        </p:scale>
        <p:origin x="3784" y="440"/>
      </p:cViewPr>
      <p:guideLst>
        <p:guide orient="horz" pos="3370"/>
        <p:guide pos="2390"/>
      </p:guideLst>
    </p:cSldViewPr>
  </p:slideViewPr>
  <p:notesTextViewPr>
    <p:cViewPr>
      <p:scale>
        <a:sx n="1" d="1"/>
        <a:sy n="1" d="1"/>
      </p:scale>
      <p:origin x="0" y="0"/>
    </p:cViewPr>
  </p:notesTextViewPr>
  <p:sorterViewPr>
    <p:cViewPr>
      <p:scale>
        <a:sx n="149" d="100"/>
        <a:sy n="14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tableStyles" Target="tableStyles.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3052" y="685800"/>
            <a:ext cx="24327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34937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54998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62640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58718" y="1548715"/>
            <a:ext cx="7072200" cy="42693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58711" y="5894977"/>
            <a:ext cx="7072200" cy="1648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58711" y="2397147"/>
            <a:ext cx="7072200" cy="71061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58711" y="2397147"/>
            <a:ext cx="3319800" cy="7106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010895" y="2397147"/>
            <a:ext cx="3319800" cy="7106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58711" y="1155647"/>
            <a:ext cx="2330700" cy="15720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58711" y="2890367"/>
            <a:ext cx="2330700" cy="661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06908" y="936312"/>
            <a:ext cx="5285400" cy="8508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794763" y="-260"/>
            <a:ext cx="3794700" cy="10698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0365" y="2565003"/>
            <a:ext cx="3357600" cy="30831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0365" y="5830393"/>
            <a:ext cx="3357600" cy="2568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099788" y="1506075"/>
            <a:ext cx="3184800" cy="76857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58711" y="8799592"/>
            <a:ext cx="4979100" cy="1258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58711" y="2300739"/>
            <a:ext cx="7072200" cy="4084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58711" y="6556625"/>
            <a:ext cx="7072200" cy="2705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58711" y="925652"/>
            <a:ext cx="7072200" cy="11913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58711" y="2397147"/>
            <a:ext cx="7072200" cy="71061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032145" y="9699486"/>
            <a:ext cx="455400" cy="818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39971"/>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431146" y="1383011"/>
            <a:ext cx="6727546" cy="53995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Read the Student answer to the question below. </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3986" y="495486"/>
            <a:ext cx="7202714" cy="172457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400" b="1" dirty="0">
                <a:solidFill>
                  <a:schemeClr val="accent6">
                    <a:lumMod val="50000"/>
                  </a:schemeClr>
                </a:solidFill>
                <a:latin typeface="Amatic SC"/>
                <a:ea typeface="Amatic SC"/>
                <a:cs typeface="Amatic SC"/>
                <a:sym typeface="Amatic SC"/>
              </a:rPr>
              <a:t>Destructive P</a:t>
            </a:r>
            <a:r>
              <a:rPr lang="en-GB" sz="5400" b="1" dirty="0">
                <a:solidFill>
                  <a:schemeClr val="accent6">
                    <a:lumMod val="50000"/>
                  </a:schemeClr>
                </a:solidFill>
                <a:latin typeface="Amatic SC"/>
                <a:ea typeface="Amatic SC"/>
                <a:cs typeface="Amatic SC"/>
                <a:sym typeface="Amatic SC"/>
              </a:rPr>
              <a:t>l</a:t>
            </a:r>
            <a:r>
              <a:rPr lang="en" sz="5400" b="1" dirty="0">
                <a:solidFill>
                  <a:schemeClr val="accent6">
                    <a:lumMod val="50000"/>
                  </a:schemeClr>
                </a:solidFill>
                <a:latin typeface="Amatic SC"/>
                <a:ea typeface="Amatic SC"/>
                <a:cs typeface="Amatic SC"/>
                <a:sym typeface="Amatic SC"/>
              </a:rPr>
              <a:t>ate Margins</a:t>
            </a:r>
            <a:endParaRPr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a:stretch>
            <a:fillRect/>
          </a:stretch>
        </p:blipFill>
        <p:spPr>
          <a:xfrm>
            <a:off x="470930" y="355697"/>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431146" y="2028728"/>
            <a:ext cx="6727546" cy="189248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600" b="1" dirty="0">
                <a:latin typeface="+mj-lt"/>
                <a:ea typeface="Amatic SC"/>
                <a:cs typeface="Amatic SC"/>
                <a:sym typeface="Amatic SC"/>
              </a:rPr>
              <a:t>Q. Explain how volcanoes and earthquakes occur at a destructive plate margin. (4 marks)  </a:t>
            </a:r>
            <a:endParaRPr sz="1600" b="1" dirty="0">
              <a:latin typeface="+mj-lt"/>
              <a:ea typeface="Amatic SC"/>
              <a:cs typeface="Amatic SC"/>
              <a:sym typeface="Amatic SC"/>
            </a:endParaRPr>
          </a:p>
          <a:p>
            <a:pPr marL="0" lvl="0" indent="0" algn="l" rtl="0">
              <a:spcBef>
                <a:spcPts val="0"/>
              </a:spcBef>
              <a:spcAft>
                <a:spcPts val="0"/>
              </a:spcAft>
              <a:buNone/>
            </a:pPr>
            <a:endParaRPr dirty="0"/>
          </a:p>
          <a:p>
            <a:pPr marL="0" lvl="0" indent="0" algn="l" rtl="0">
              <a:spcBef>
                <a:spcPts val="0"/>
              </a:spcBef>
              <a:spcAft>
                <a:spcPts val="0"/>
              </a:spcAft>
              <a:buClr>
                <a:srgbClr val="000000"/>
              </a:buClr>
              <a:buSzPts val="1100"/>
              <a:buFont typeface="Arial"/>
              <a:buNone/>
            </a:pPr>
            <a:r>
              <a:rPr lang="en-GB" sz="1600" dirty="0"/>
              <a:t>A destructive margin is where a plate with an ocean above sinks under a plate with land. The plate gets stuck. When it suddenly slips it causes the ground to move. As the crust sinks underneath the continent it melts. Hot liquid rock rises and comes out of the surface. </a:t>
            </a:r>
            <a:endParaRPr sz="1600" dirty="0"/>
          </a:p>
        </p:txBody>
      </p:sp>
      <p:sp>
        <p:nvSpPr>
          <p:cNvPr id="122" name="Google Shape;66;p13">
            <a:extLst>
              <a:ext uri="{FF2B5EF4-FFF2-40B4-BE49-F238E27FC236}">
                <a16:creationId xmlns:a16="http://schemas.microsoft.com/office/drawing/2014/main" id="{6D7F4407-9894-8F4A-8043-38387107EC04}"/>
              </a:ext>
            </a:extLst>
          </p:cNvPr>
          <p:cNvSpPr txBox="1"/>
          <p:nvPr/>
        </p:nvSpPr>
        <p:spPr>
          <a:xfrm>
            <a:off x="431146" y="4026975"/>
            <a:ext cx="6727546" cy="80852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Read the mark scheme to the question then identify the positive and negative features of the answer.  </a:t>
            </a:r>
            <a:endParaRPr b="1" dirty="0"/>
          </a:p>
          <a:p>
            <a:pPr marL="0" lvl="0" indent="0" algn="l" rtl="0">
              <a:spcBef>
                <a:spcPts val="0"/>
              </a:spcBef>
              <a:spcAft>
                <a:spcPts val="0"/>
              </a:spcAft>
              <a:buClr>
                <a:srgbClr val="000000"/>
              </a:buClr>
              <a:buSzPts val="1100"/>
              <a:buFont typeface="Arial"/>
              <a:buNone/>
            </a:pPr>
            <a:endParaRPr dirty="0"/>
          </a:p>
        </p:txBody>
      </p:sp>
      <p:graphicFrame>
        <p:nvGraphicFramePr>
          <p:cNvPr id="11" name="Table 10">
            <a:extLst>
              <a:ext uri="{FF2B5EF4-FFF2-40B4-BE49-F238E27FC236}">
                <a16:creationId xmlns:a16="http://schemas.microsoft.com/office/drawing/2014/main" id="{BF8DF1E0-80DD-9F40-A951-85668D4ADE57}"/>
              </a:ext>
            </a:extLst>
          </p:cNvPr>
          <p:cNvGraphicFramePr>
            <a:graphicFrameLocks noGrp="1"/>
          </p:cNvGraphicFramePr>
          <p:nvPr>
            <p:extLst>
              <p:ext uri="{D42A27DB-BD31-4B8C-83A1-F6EECF244321}">
                <p14:modId xmlns:p14="http://schemas.microsoft.com/office/powerpoint/2010/main" val="4132168489"/>
              </p:ext>
            </p:extLst>
          </p:nvPr>
        </p:nvGraphicFramePr>
        <p:xfrm>
          <a:off x="431146" y="4960386"/>
          <a:ext cx="6727546" cy="2011680"/>
        </p:xfrm>
        <a:graphic>
          <a:graphicData uri="http://schemas.openxmlformats.org/drawingml/2006/table">
            <a:tbl>
              <a:tblPr firstRow="1" firstCol="1" bandRow="1">
                <a:tableStyleId>{40505ED0-0431-45FA-A5BE-7E9E30799241}</a:tableStyleId>
              </a:tblPr>
              <a:tblGrid>
                <a:gridCol w="764265">
                  <a:extLst>
                    <a:ext uri="{9D8B030D-6E8A-4147-A177-3AD203B41FA5}">
                      <a16:colId xmlns:a16="http://schemas.microsoft.com/office/drawing/2014/main" val="2464653057"/>
                    </a:ext>
                  </a:extLst>
                </a:gridCol>
                <a:gridCol w="711709">
                  <a:extLst>
                    <a:ext uri="{9D8B030D-6E8A-4147-A177-3AD203B41FA5}">
                      <a16:colId xmlns:a16="http://schemas.microsoft.com/office/drawing/2014/main" val="730936542"/>
                    </a:ext>
                  </a:extLst>
                </a:gridCol>
                <a:gridCol w="5251572">
                  <a:extLst>
                    <a:ext uri="{9D8B030D-6E8A-4147-A177-3AD203B41FA5}">
                      <a16:colId xmlns:a16="http://schemas.microsoft.com/office/drawing/2014/main" val="2598927333"/>
                    </a:ext>
                  </a:extLst>
                </a:gridCol>
              </a:tblGrid>
              <a:tr h="0">
                <a:tc>
                  <a:txBody>
                    <a:bodyPr/>
                    <a:lstStyle/>
                    <a:p>
                      <a:r>
                        <a:rPr lang="en-GB" sz="1200" b="1">
                          <a:effectLst/>
                        </a:rPr>
                        <a:t>Level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a:effectLst/>
                        </a:rPr>
                        <a:t>Marks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Description</a:t>
                      </a:r>
                      <a:endParaRPr lang="en-GB" sz="1200" b="1"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353551504"/>
                  </a:ext>
                </a:extLst>
              </a:tr>
              <a:tr h="0">
                <a:tc>
                  <a:txBody>
                    <a:bodyPr/>
                    <a:lstStyle/>
                    <a:p>
                      <a:r>
                        <a:rPr lang="en-GB" sz="1200" dirty="0">
                          <a:effectLst/>
                        </a:rPr>
                        <a:t>2 </a:t>
                      </a:r>
                      <a:br>
                        <a:rPr lang="en-GB" sz="1200" dirty="0">
                          <a:effectLst/>
                        </a:rPr>
                      </a:br>
                      <a:r>
                        <a:rPr lang="en-GB" sz="1200" dirty="0">
                          <a:effectLst/>
                        </a:rPr>
                        <a:t>(Clear)</a:t>
                      </a:r>
                      <a:endParaRPr lang="en-GB" sz="1200" dirty="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3-4</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accurate knowledge about the occurrence of volcanoes and earthquakes at destructive margins. </a:t>
                      </a:r>
                      <a:br>
                        <a:rPr lang="en-GB" sz="1200" dirty="0">
                          <a:effectLst/>
                        </a:rPr>
                      </a:br>
                      <a:r>
                        <a:rPr lang="en-GB" sz="1200" dirty="0">
                          <a:effectLst/>
                        </a:rPr>
                        <a:t>AO2 Shows a clear understanding of the way(s) that volcanoes and earthquakes occur at destructive plate margins. Explanations are developed. </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857512903"/>
                  </a:ext>
                </a:extLst>
              </a:tr>
              <a:tr h="0">
                <a:tc>
                  <a:txBody>
                    <a:bodyPr/>
                    <a:lstStyle/>
                    <a:p>
                      <a:r>
                        <a:rPr lang="en-GB" sz="1200">
                          <a:effectLst/>
                        </a:rPr>
                        <a:t>1 </a:t>
                      </a:r>
                      <a:br>
                        <a:rPr lang="en-GB" sz="1200">
                          <a:effectLst/>
                        </a:rPr>
                      </a:br>
                      <a:r>
                        <a:rPr lang="en-GB" sz="1200">
                          <a:effectLst/>
                        </a:rPr>
                        <a:t>(Basic)</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1-2</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limited knowledge about the the formation of volcanoes and earthquakes at destructive plate margins. </a:t>
                      </a:r>
                      <a:br>
                        <a:rPr lang="en-GB" sz="1200" dirty="0">
                          <a:effectLst/>
                        </a:rPr>
                      </a:br>
                      <a:r>
                        <a:rPr lang="en-GB" sz="1200" dirty="0">
                          <a:effectLst/>
                        </a:rPr>
                        <a:t>AO2 Demonstrates limited understanding of the way(s) that earthquakes and volcanoes occur at destructive plate margins. Explanations are partial. </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429718893"/>
                  </a:ext>
                </a:extLst>
              </a:tr>
              <a:tr h="0">
                <a:tc>
                  <a:txBody>
                    <a:bodyPr/>
                    <a:lstStyle/>
                    <a:p>
                      <a:r>
                        <a:rPr lang="en-GB" sz="1200">
                          <a:effectLst/>
                        </a:rPr>
                        <a:t> </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0</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No relevant content</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104744978"/>
                  </a:ext>
                </a:extLst>
              </a:tr>
            </a:tbl>
          </a:graphicData>
        </a:graphic>
      </p:graphicFrame>
      <p:sp>
        <p:nvSpPr>
          <p:cNvPr id="27" name="Rectangle 26">
            <a:extLst>
              <a:ext uri="{FF2B5EF4-FFF2-40B4-BE49-F238E27FC236}">
                <a16:creationId xmlns:a16="http://schemas.microsoft.com/office/drawing/2014/main" id="{360715AC-99A9-0740-8FAC-BC392C17C6E8}"/>
              </a:ext>
            </a:extLst>
          </p:cNvPr>
          <p:cNvSpPr/>
          <p:nvPr/>
        </p:nvSpPr>
        <p:spPr>
          <a:xfrm>
            <a:off x="5569400" y="859791"/>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
        <p:nvSpPr>
          <p:cNvPr id="123" name="Google Shape;66;p13">
            <a:extLst>
              <a:ext uri="{FF2B5EF4-FFF2-40B4-BE49-F238E27FC236}">
                <a16:creationId xmlns:a16="http://schemas.microsoft.com/office/drawing/2014/main" id="{B37C79B5-9F16-154A-857A-84E393718454}"/>
              </a:ext>
            </a:extLst>
          </p:cNvPr>
          <p:cNvSpPr txBox="1"/>
          <p:nvPr/>
        </p:nvSpPr>
        <p:spPr>
          <a:xfrm>
            <a:off x="3896139" y="7096948"/>
            <a:ext cx="3262553" cy="774843"/>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cs typeface="Amatic SC"/>
                <a:sym typeface="Amatic SC"/>
              </a:rPr>
              <a:t>Identify key geographical terms that Should be included to improve the answer</a:t>
            </a:r>
            <a:endParaRPr b="1" dirty="0"/>
          </a:p>
          <a:p>
            <a:pPr marL="0" lvl="0" indent="0" algn="l" rtl="0">
              <a:spcBef>
                <a:spcPts val="0"/>
              </a:spcBef>
              <a:spcAft>
                <a:spcPts val="0"/>
              </a:spcAft>
              <a:buClr>
                <a:srgbClr val="000000"/>
              </a:buClr>
              <a:buSzPts val="1100"/>
              <a:buFont typeface="Arial"/>
              <a:buNone/>
            </a:pPr>
            <a:endParaRPr dirty="0"/>
          </a:p>
        </p:txBody>
      </p:sp>
      <p:grpSp>
        <p:nvGrpSpPr>
          <p:cNvPr id="31" name="Group 30">
            <a:extLst>
              <a:ext uri="{FF2B5EF4-FFF2-40B4-BE49-F238E27FC236}">
                <a16:creationId xmlns:a16="http://schemas.microsoft.com/office/drawing/2014/main" id="{221D2271-0CAC-AB4C-8092-A78F0BAF0459}"/>
              </a:ext>
            </a:extLst>
          </p:cNvPr>
          <p:cNvGrpSpPr/>
          <p:nvPr/>
        </p:nvGrpSpPr>
        <p:grpSpPr>
          <a:xfrm>
            <a:off x="686981" y="6809290"/>
            <a:ext cx="2700260" cy="2700260"/>
            <a:chOff x="692297" y="6839713"/>
            <a:chExt cx="2700260" cy="2700260"/>
          </a:xfrm>
        </p:grpSpPr>
        <p:pic>
          <p:nvPicPr>
            <p:cNvPr id="127" name="Graphic 126">
              <a:extLst>
                <a:ext uri="{FF2B5EF4-FFF2-40B4-BE49-F238E27FC236}">
                  <a16:creationId xmlns:a16="http://schemas.microsoft.com/office/drawing/2014/main" id="{2C2AADEF-CD18-CA45-94E3-C00C176F43CA}"/>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692297" y="6839713"/>
              <a:ext cx="2700260" cy="2700260"/>
            </a:xfrm>
            <a:prstGeom prst="rect">
              <a:avLst/>
            </a:prstGeom>
          </p:spPr>
        </p:pic>
        <p:sp>
          <p:nvSpPr>
            <p:cNvPr id="29" name="Rectangle 28">
              <a:extLst>
                <a:ext uri="{FF2B5EF4-FFF2-40B4-BE49-F238E27FC236}">
                  <a16:creationId xmlns:a16="http://schemas.microsoft.com/office/drawing/2014/main" id="{FF89C356-4BFC-CA47-B365-79B3EABB6334}"/>
                </a:ext>
              </a:extLst>
            </p:cNvPr>
            <p:cNvSpPr/>
            <p:nvPr/>
          </p:nvSpPr>
          <p:spPr>
            <a:xfrm>
              <a:off x="2525132" y="8555302"/>
              <a:ext cx="585417" cy="307777"/>
            </a:xfrm>
            <a:prstGeom prst="rect">
              <a:avLst/>
            </a:prstGeom>
          </p:spPr>
          <p:txBody>
            <a:bodyPr wrap="none">
              <a:spAutoFit/>
            </a:bodyPr>
            <a:lstStyle/>
            <a:p>
              <a:pPr lvl="0"/>
              <a:r>
                <a:rPr lang="en-GB" b="1" dirty="0">
                  <a:latin typeface="Amatic SC"/>
                  <a:cs typeface="Amatic SC"/>
                  <a:sym typeface="Amatic SC"/>
                </a:rPr>
                <a:t>Positive</a:t>
              </a:r>
              <a:endParaRPr lang="en-GB" b="1" dirty="0"/>
            </a:p>
          </p:txBody>
        </p:sp>
        <p:sp>
          <p:nvSpPr>
            <p:cNvPr id="128" name="Rectangle 127">
              <a:extLst>
                <a:ext uri="{FF2B5EF4-FFF2-40B4-BE49-F238E27FC236}">
                  <a16:creationId xmlns:a16="http://schemas.microsoft.com/office/drawing/2014/main" id="{A3BEF02A-C294-144A-BA7E-E0C10CFBAE42}"/>
                </a:ext>
              </a:extLst>
            </p:cNvPr>
            <p:cNvSpPr/>
            <p:nvPr/>
          </p:nvSpPr>
          <p:spPr>
            <a:xfrm>
              <a:off x="933710" y="8361658"/>
              <a:ext cx="643125" cy="307777"/>
            </a:xfrm>
            <a:prstGeom prst="rect">
              <a:avLst/>
            </a:prstGeom>
          </p:spPr>
          <p:txBody>
            <a:bodyPr wrap="none">
              <a:spAutoFit/>
            </a:bodyPr>
            <a:lstStyle/>
            <a:p>
              <a:pPr lvl="0"/>
              <a:r>
                <a:rPr lang="en-GB" b="1" dirty="0">
                  <a:latin typeface="Amatic SC"/>
                  <a:cs typeface="Amatic SC"/>
                  <a:sym typeface="Amatic SC"/>
                </a:rPr>
                <a:t>NEGATIVE</a:t>
              </a:r>
              <a:endParaRPr lang="en-GB" b="1" dirty="0"/>
            </a:p>
          </p:txBody>
        </p:sp>
      </p:grpSp>
      <p:sp>
        <p:nvSpPr>
          <p:cNvPr id="33" name="Rectangle 32">
            <a:extLst>
              <a:ext uri="{FF2B5EF4-FFF2-40B4-BE49-F238E27FC236}">
                <a16:creationId xmlns:a16="http://schemas.microsoft.com/office/drawing/2014/main" id="{FDB85C7F-5DF7-CB43-BFF0-08CFB8863393}"/>
              </a:ext>
            </a:extLst>
          </p:cNvPr>
          <p:cNvSpPr/>
          <p:nvPr/>
        </p:nvSpPr>
        <p:spPr>
          <a:xfrm>
            <a:off x="3896139" y="7977810"/>
            <a:ext cx="3262553" cy="2199861"/>
          </a:xfrm>
          <a:custGeom>
            <a:avLst/>
            <a:gdLst>
              <a:gd name="connsiteX0" fmla="*/ 0 w 3262553"/>
              <a:gd name="connsiteY0" fmla="*/ 0 h 2199861"/>
              <a:gd name="connsiteX1" fmla="*/ 511133 w 3262553"/>
              <a:gd name="connsiteY1" fmla="*/ 0 h 2199861"/>
              <a:gd name="connsiteX2" fmla="*/ 989641 w 3262553"/>
              <a:gd name="connsiteY2" fmla="*/ 0 h 2199861"/>
              <a:gd name="connsiteX3" fmla="*/ 1566025 w 3262553"/>
              <a:gd name="connsiteY3" fmla="*/ 0 h 2199861"/>
              <a:gd name="connsiteX4" fmla="*/ 2109784 w 3262553"/>
              <a:gd name="connsiteY4" fmla="*/ 0 h 2199861"/>
              <a:gd name="connsiteX5" fmla="*/ 2653543 w 3262553"/>
              <a:gd name="connsiteY5" fmla="*/ 0 h 2199861"/>
              <a:gd name="connsiteX6" fmla="*/ 3262553 w 3262553"/>
              <a:gd name="connsiteY6" fmla="*/ 0 h 2199861"/>
              <a:gd name="connsiteX7" fmla="*/ 3262553 w 3262553"/>
              <a:gd name="connsiteY7" fmla="*/ 571964 h 2199861"/>
              <a:gd name="connsiteX8" fmla="*/ 3262553 w 3262553"/>
              <a:gd name="connsiteY8" fmla="*/ 1077932 h 2199861"/>
              <a:gd name="connsiteX9" fmla="*/ 3262553 w 3262553"/>
              <a:gd name="connsiteY9" fmla="*/ 1649896 h 2199861"/>
              <a:gd name="connsiteX10" fmla="*/ 3262553 w 3262553"/>
              <a:gd name="connsiteY10" fmla="*/ 2199861 h 2199861"/>
              <a:gd name="connsiteX11" fmla="*/ 2686169 w 3262553"/>
              <a:gd name="connsiteY11" fmla="*/ 2199861 h 2199861"/>
              <a:gd name="connsiteX12" fmla="*/ 2109784 w 3262553"/>
              <a:gd name="connsiteY12" fmla="*/ 2199861 h 2199861"/>
              <a:gd name="connsiteX13" fmla="*/ 1500774 w 3262553"/>
              <a:gd name="connsiteY13" fmla="*/ 2199861 h 2199861"/>
              <a:gd name="connsiteX14" fmla="*/ 989641 w 3262553"/>
              <a:gd name="connsiteY14" fmla="*/ 2199861 h 2199861"/>
              <a:gd name="connsiteX15" fmla="*/ 0 w 3262553"/>
              <a:gd name="connsiteY15" fmla="*/ 2199861 h 2199861"/>
              <a:gd name="connsiteX16" fmla="*/ 0 w 3262553"/>
              <a:gd name="connsiteY16" fmla="*/ 1693893 h 2199861"/>
              <a:gd name="connsiteX17" fmla="*/ 0 w 3262553"/>
              <a:gd name="connsiteY17" fmla="*/ 1143928 h 2199861"/>
              <a:gd name="connsiteX18" fmla="*/ 0 w 3262553"/>
              <a:gd name="connsiteY18" fmla="*/ 571964 h 2199861"/>
              <a:gd name="connsiteX19" fmla="*/ 0 w 3262553"/>
              <a:gd name="connsiteY19" fmla="*/ 0 h 219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62553" h="2199861" fill="none" extrusionOk="0">
                <a:moveTo>
                  <a:pt x="0" y="0"/>
                </a:moveTo>
                <a:cubicBezTo>
                  <a:pt x="195365" y="-12550"/>
                  <a:pt x="353381" y="49378"/>
                  <a:pt x="511133" y="0"/>
                </a:cubicBezTo>
                <a:cubicBezTo>
                  <a:pt x="668885" y="-49378"/>
                  <a:pt x="796693" y="7020"/>
                  <a:pt x="989641" y="0"/>
                </a:cubicBezTo>
                <a:cubicBezTo>
                  <a:pt x="1182589" y="-7020"/>
                  <a:pt x="1408974" y="49479"/>
                  <a:pt x="1566025" y="0"/>
                </a:cubicBezTo>
                <a:cubicBezTo>
                  <a:pt x="1723076" y="-49479"/>
                  <a:pt x="1877767" y="65121"/>
                  <a:pt x="2109784" y="0"/>
                </a:cubicBezTo>
                <a:cubicBezTo>
                  <a:pt x="2341801" y="-65121"/>
                  <a:pt x="2391694" y="58477"/>
                  <a:pt x="2653543" y="0"/>
                </a:cubicBezTo>
                <a:cubicBezTo>
                  <a:pt x="2915392" y="-58477"/>
                  <a:pt x="2992352" y="41863"/>
                  <a:pt x="3262553" y="0"/>
                </a:cubicBezTo>
                <a:cubicBezTo>
                  <a:pt x="3324242" y="154783"/>
                  <a:pt x="3204475" y="431182"/>
                  <a:pt x="3262553" y="571964"/>
                </a:cubicBezTo>
                <a:cubicBezTo>
                  <a:pt x="3320631" y="712746"/>
                  <a:pt x="3252491" y="935646"/>
                  <a:pt x="3262553" y="1077932"/>
                </a:cubicBezTo>
                <a:cubicBezTo>
                  <a:pt x="3272615" y="1220218"/>
                  <a:pt x="3219459" y="1491958"/>
                  <a:pt x="3262553" y="1649896"/>
                </a:cubicBezTo>
                <a:cubicBezTo>
                  <a:pt x="3305647" y="1807834"/>
                  <a:pt x="3228675" y="2071034"/>
                  <a:pt x="3262553" y="2199861"/>
                </a:cubicBezTo>
                <a:cubicBezTo>
                  <a:pt x="3128580" y="2251450"/>
                  <a:pt x="2929154" y="2131950"/>
                  <a:pt x="2686169" y="2199861"/>
                </a:cubicBezTo>
                <a:cubicBezTo>
                  <a:pt x="2443184" y="2267772"/>
                  <a:pt x="2300397" y="2138864"/>
                  <a:pt x="2109784" y="2199861"/>
                </a:cubicBezTo>
                <a:cubicBezTo>
                  <a:pt x="1919172" y="2260858"/>
                  <a:pt x="1718888" y="2127640"/>
                  <a:pt x="1500774" y="2199861"/>
                </a:cubicBezTo>
                <a:cubicBezTo>
                  <a:pt x="1282660" y="2272082"/>
                  <a:pt x="1188826" y="2154371"/>
                  <a:pt x="989641" y="2199861"/>
                </a:cubicBezTo>
                <a:cubicBezTo>
                  <a:pt x="790456" y="2245351"/>
                  <a:pt x="317464" y="2134129"/>
                  <a:pt x="0" y="2199861"/>
                </a:cubicBezTo>
                <a:cubicBezTo>
                  <a:pt x="-18310" y="1974442"/>
                  <a:pt x="37988" y="1809632"/>
                  <a:pt x="0" y="1693893"/>
                </a:cubicBezTo>
                <a:cubicBezTo>
                  <a:pt x="-37988" y="1578154"/>
                  <a:pt x="13630" y="1367433"/>
                  <a:pt x="0" y="1143928"/>
                </a:cubicBezTo>
                <a:cubicBezTo>
                  <a:pt x="-13630" y="920423"/>
                  <a:pt x="32648" y="823687"/>
                  <a:pt x="0" y="571964"/>
                </a:cubicBezTo>
                <a:cubicBezTo>
                  <a:pt x="-32648" y="320241"/>
                  <a:pt x="36084" y="257042"/>
                  <a:pt x="0" y="0"/>
                </a:cubicBezTo>
                <a:close/>
              </a:path>
              <a:path w="3262553" h="2199861" stroke="0" extrusionOk="0">
                <a:moveTo>
                  <a:pt x="0" y="0"/>
                </a:moveTo>
                <a:cubicBezTo>
                  <a:pt x="115968" y="-2145"/>
                  <a:pt x="395061" y="47302"/>
                  <a:pt x="511133" y="0"/>
                </a:cubicBezTo>
                <a:cubicBezTo>
                  <a:pt x="627205" y="-47302"/>
                  <a:pt x="847162" y="49349"/>
                  <a:pt x="957016" y="0"/>
                </a:cubicBezTo>
                <a:cubicBezTo>
                  <a:pt x="1066870" y="-49349"/>
                  <a:pt x="1285322" y="51931"/>
                  <a:pt x="1566025" y="0"/>
                </a:cubicBezTo>
                <a:cubicBezTo>
                  <a:pt x="1846728" y="-51931"/>
                  <a:pt x="1924279" y="17335"/>
                  <a:pt x="2077159" y="0"/>
                </a:cubicBezTo>
                <a:cubicBezTo>
                  <a:pt x="2230039" y="-17335"/>
                  <a:pt x="2459852" y="12833"/>
                  <a:pt x="2588292" y="0"/>
                </a:cubicBezTo>
                <a:cubicBezTo>
                  <a:pt x="2716732" y="-12833"/>
                  <a:pt x="3060207" y="21811"/>
                  <a:pt x="3262553" y="0"/>
                </a:cubicBezTo>
                <a:cubicBezTo>
                  <a:pt x="3290733" y="239388"/>
                  <a:pt x="3238765" y="366810"/>
                  <a:pt x="3262553" y="505968"/>
                </a:cubicBezTo>
                <a:cubicBezTo>
                  <a:pt x="3286341" y="645126"/>
                  <a:pt x="3211289" y="820681"/>
                  <a:pt x="3262553" y="1055933"/>
                </a:cubicBezTo>
                <a:cubicBezTo>
                  <a:pt x="3313817" y="1291186"/>
                  <a:pt x="3260919" y="1330959"/>
                  <a:pt x="3262553" y="1561901"/>
                </a:cubicBezTo>
                <a:cubicBezTo>
                  <a:pt x="3264187" y="1792843"/>
                  <a:pt x="3245155" y="2012407"/>
                  <a:pt x="3262553" y="2199861"/>
                </a:cubicBezTo>
                <a:cubicBezTo>
                  <a:pt x="3027453" y="2244874"/>
                  <a:pt x="2919378" y="2143998"/>
                  <a:pt x="2718794" y="2199861"/>
                </a:cubicBezTo>
                <a:cubicBezTo>
                  <a:pt x="2518210" y="2255724"/>
                  <a:pt x="2403113" y="2151632"/>
                  <a:pt x="2207661" y="2199861"/>
                </a:cubicBezTo>
                <a:cubicBezTo>
                  <a:pt x="2012209" y="2248090"/>
                  <a:pt x="1829043" y="2161863"/>
                  <a:pt x="1598651" y="2199861"/>
                </a:cubicBezTo>
                <a:cubicBezTo>
                  <a:pt x="1368259" y="2237859"/>
                  <a:pt x="1167863" y="2168900"/>
                  <a:pt x="989641" y="2199861"/>
                </a:cubicBezTo>
                <a:cubicBezTo>
                  <a:pt x="811419" y="2230822"/>
                  <a:pt x="718294" y="2198434"/>
                  <a:pt x="511133" y="2199861"/>
                </a:cubicBezTo>
                <a:cubicBezTo>
                  <a:pt x="303972" y="2201288"/>
                  <a:pt x="124891" y="2162526"/>
                  <a:pt x="0" y="2199861"/>
                </a:cubicBezTo>
                <a:cubicBezTo>
                  <a:pt x="-38900" y="1969155"/>
                  <a:pt x="19856" y="1894468"/>
                  <a:pt x="0" y="1605899"/>
                </a:cubicBezTo>
                <a:cubicBezTo>
                  <a:pt x="-19856" y="1317330"/>
                  <a:pt x="31104" y="1362334"/>
                  <a:pt x="0" y="1121929"/>
                </a:cubicBezTo>
                <a:cubicBezTo>
                  <a:pt x="-31104" y="881524"/>
                  <a:pt x="35506" y="804943"/>
                  <a:pt x="0" y="615961"/>
                </a:cubicBezTo>
                <a:cubicBezTo>
                  <a:pt x="-35506" y="426979"/>
                  <a:pt x="68455" y="152657"/>
                  <a:pt x="0" y="0"/>
                </a:cubicBezTo>
                <a:close/>
              </a:path>
            </a:pathLst>
          </a:custGeom>
          <a:no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Google Shape;66;p13">
            <a:extLst>
              <a:ext uri="{FF2B5EF4-FFF2-40B4-BE49-F238E27FC236}">
                <a16:creationId xmlns:a16="http://schemas.microsoft.com/office/drawing/2014/main" id="{6614419F-D831-3845-A983-EFDC26715501}"/>
              </a:ext>
            </a:extLst>
          </p:cNvPr>
          <p:cNvSpPr txBox="1"/>
          <p:nvPr/>
        </p:nvSpPr>
        <p:spPr>
          <a:xfrm>
            <a:off x="3911619" y="7938483"/>
            <a:ext cx="3262553" cy="774843"/>
          </a:xfrm>
          <a:prstGeom prst="rect">
            <a:avLst/>
          </a:prstGeom>
          <a:noFill/>
          <a:ln w="9525" cap="flat" cmpd="sng">
            <a:no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cs typeface="Amatic SC"/>
                <a:sym typeface="Amatic SC"/>
              </a:rPr>
              <a:t>Glossary</a:t>
            </a:r>
            <a:endParaRPr b="1" dirty="0"/>
          </a:p>
          <a:p>
            <a:pPr marL="0" lvl="0" indent="0" algn="l" rtl="0">
              <a:spcBef>
                <a:spcPts val="0"/>
              </a:spcBef>
              <a:spcAft>
                <a:spcPts val="0"/>
              </a:spcAft>
              <a:buClr>
                <a:srgbClr val="000000"/>
              </a:buClr>
              <a:buSzPts val="1100"/>
              <a:buFont typeface="Arial"/>
              <a:buNone/>
            </a:pPr>
            <a:endParaRPr dirty="0"/>
          </a:p>
        </p:txBody>
      </p:sp>
    </p:spTree>
    <p:extLst>
      <p:ext uri="{BB962C8B-B14F-4D97-AF65-F5344CB8AC3E}">
        <p14:creationId xmlns:p14="http://schemas.microsoft.com/office/powerpoint/2010/main" val="2533237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31076"/>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431146" y="1383010"/>
            <a:ext cx="6727546" cy="80068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Attempt the question below yourself. Write like a geographer – use key geographical terms and make sure you explain (give reasons) for your answer.</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3986" y="495487"/>
            <a:ext cx="7202714" cy="8563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400" b="1" dirty="0">
                <a:solidFill>
                  <a:schemeClr val="accent6">
                    <a:lumMod val="50000"/>
                  </a:schemeClr>
                </a:solidFill>
                <a:latin typeface="Amatic SC"/>
                <a:ea typeface="Amatic SC"/>
                <a:cs typeface="Amatic SC"/>
                <a:sym typeface="Amatic SC"/>
              </a:rPr>
              <a:t>Destructive P</a:t>
            </a:r>
            <a:r>
              <a:rPr lang="en-GB" sz="5400" b="1" dirty="0">
                <a:solidFill>
                  <a:schemeClr val="accent6">
                    <a:lumMod val="50000"/>
                  </a:schemeClr>
                </a:solidFill>
                <a:latin typeface="Amatic SC"/>
                <a:ea typeface="Amatic SC"/>
                <a:cs typeface="Amatic SC"/>
                <a:sym typeface="Amatic SC"/>
              </a:rPr>
              <a:t>l</a:t>
            </a:r>
            <a:r>
              <a:rPr lang="en" sz="5400" b="1" dirty="0">
                <a:solidFill>
                  <a:schemeClr val="accent6">
                    <a:lumMod val="50000"/>
                  </a:schemeClr>
                </a:solidFill>
                <a:latin typeface="Amatic SC"/>
                <a:ea typeface="Amatic SC"/>
                <a:cs typeface="Amatic SC"/>
                <a:sym typeface="Amatic SC"/>
              </a:rPr>
              <a:t>ate Margins</a:t>
            </a:r>
            <a:endParaRPr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a:stretch>
            <a:fillRect/>
          </a:stretch>
        </p:blipFill>
        <p:spPr>
          <a:xfrm>
            <a:off x="470930" y="355697"/>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431479" y="2341896"/>
            <a:ext cx="6727546" cy="5690902"/>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600" b="1" dirty="0">
                <a:latin typeface="+mj-lt"/>
                <a:ea typeface="Amatic SC"/>
                <a:cs typeface="Amatic SC"/>
                <a:sym typeface="Amatic SC"/>
              </a:rPr>
              <a:t>Q. Explain how volcanoes and earthquakes occur at a destructive plate margin.  </a:t>
            </a:r>
            <a:endParaRPr sz="1600" b="1" dirty="0">
              <a:latin typeface="+mj-lt"/>
              <a:ea typeface="Amatic SC"/>
              <a:cs typeface="Amatic SC"/>
              <a:sym typeface="Amatic SC"/>
            </a:endParaRPr>
          </a:p>
          <a:p>
            <a:pPr marL="0" lvl="0" indent="0" algn="l" rtl="0">
              <a:spcBef>
                <a:spcPts val="0"/>
              </a:spcBef>
              <a:spcAft>
                <a:spcPts val="0"/>
              </a:spcAft>
              <a:buNone/>
            </a:pPr>
            <a:endParaRPr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p>
        </p:txBody>
      </p:sp>
      <p:graphicFrame>
        <p:nvGraphicFramePr>
          <p:cNvPr id="11" name="Table 10">
            <a:extLst>
              <a:ext uri="{FF2B5EF4-FFF2-40B4-BE49-F238E27FC236}">
                <a16:creationId xmlns:a16="http://schemas.microsoft.com/office/drawing/2014/main" id="{BF8DF1E0-80DD-9F40-A951-85668D4ADE57}"/>
              </a:ext>
            </a:extLst>
          </p:cNvPr>
          <p:cNvGraphicFramePr>
            <a:graphicFrameLocks noGrp="1"/>
          </p:cNvGraphicFramePr>
          <p:nvPr>
            <p:extLst>
              <p:ext uri="{D42A27DB-BD31-4B8C-83A1-F6EECF244321}">
                <p14:modId xmlns:p14="http://schemas.microsoft.com/office/powerpoint/2010/main" val="2532872454"/>
              </p:ext>
            </p:extLst>
          </p:nvPr>
        </p:nvGraphicFramePr>
        <p:xfrm>
          <a:off x="431146" y="8190996"/>
          <a:ext cx="6727546" cy="2011680"/>
        </p:xfrm>
        <a:graphic>
          <a:graphicData uri="http://schemas.openxmlformats.org/drawingml/2006/table">
            <a:tbl>
              <a:tblPr firstRow="1" firstCol="1" bandRow="1">
                <a:tableStyleId>{40505ED0-0431-45FA-A5BE-7E9E30799241}</a:tableStyleId>
              </a:tblPr>
              <a:tblGrid>
                <a:gridCol w="764265">
                  <a:extLst>
                    <a:ext uri="{9D8B030D-6E8A-4147-A177-3AD203B41FA5}">
                      <a16:colId xmlns:a16="http://schemas.microsoft.com/office/drawing/2014/main" val="2464653057"/>
                    </a:ext>
                  </a:extLst>
                </a:gridCol>
                <a:gridCol w="711709">
                  <a:extLst>
                    <a:ext uri="{9D8B030D-6E8A-4147-A177-3AD203B41FA5}">
                      <a16:colId xmlns:a16="http://schemas.microsoft.com/office/drawing/2014/main" val="730936542"/>
                    </a:ext>
                  </a:extLst>
                </a:gridCol>
                <a:gridCol w="5251572">
                  <a:extLst>
                    <a:ext uri="{9D8B030D-6E8A-4147-A177-3AD203B41FA5}">
                      <a16:colId xmlns:a16="http://schemas.microsoft.com/office/drawing/2014/main" val="2598927333"/>
                    </a:ext>
                  </a:extLst>
                </a:gridCol>
              </a:tblGrid>
              <a:tr h="0">
                <a:tc>
                  <a:txBody>
                    <a:bodyPr/>
                    <a:lstStyle/>
                    <a:p>
                      <a:r>
                        <a:rPr lang="en-GB" sz="1200" b="1">
                          <a:effectLst/>
                        </a:rPr>
                        <a:t>Level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a:effectLst/>
                        </a:rPr>
                        <a:t>Marks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Description</a:t>
                      </a:r>
                      <a:endParaRPr lang="en-GB" sz="1200" b="1"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353551504"/>
                  </a:ext>
                </a:extLst>
              </a:tr>
              <a:tr h="0">
                <a:tc>
                  <a:txBody>
                    <a:bodyPr/>
                    <a:lstStyle/>
                    <a:p>
                      <a:r>
                        <a:rPr lang="en-GB" sz="1200" dirty="0">
                          <a:effectLst/>
                        </a:rPr>
                        <a:t>2 </a:t>
                      </a:r>
                      <a:br>
                        <a:rPr lang="en-GB" sz="1200" dirty="0">
                          <a:effectLst/>
                        </a:rPr>
                      </a:br>
                      <a:r>
                        <a:rPr lang="en-GB" sz="1200" dirty="0">
                          <a:effectLst/>
                        </a:rPr>
                        <a:t>(Clear)</a:t>
                      </a:r>
                      <a:endParaRPr lang="en-GB" sz="1200" dirty="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3-4</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accurate knowledge about the occurrence of volcanoes and earthquakes at destructive margins. </a:t>
                      </a:r>
                      <a:br>
                        <a:rPr lang="en-GB" sz="1200" dirty="0">
                          <a:effectLst/>
                        </a:rPr>
                      </a:br>
                      <a:r>
                        <a:rPr lang="en-GB" sz="1200" dirty="0">
                          <a:effectLst/>
                        </a:rPr>
                        <a:t>AO2 Shows a clear understanding of the way(s) that volcanoes and earthquakes occur at destructive plate margins. Explanations are developed. </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857512903"/>
                  </a:ext>
                </a:extLst>
              </a:tr>
              <a:tr h="0">
                <a:tc>
                  <a:txBody>
                    <a:bodyPr/>
                    <a:lstStyle/>
                    <a:p>
                      <a:r>
                        <a:rPr lang="en-GB" sz="1200">
                          <a:effectLst/>
                        </a:rPr>
                        <a:t>1 </a:t>
                      </a:r>
                      <a:br>
                        <a:rPr lang="en-GB" sz="1200">
                          <a:effectLst/>
                        </a:rPr>
                      </a:br>
                      <a:r>
                        <a:rPr lang="en-GB" sz="1200">
                          <a:effectLst/>
                        </a:rPr>
                        <a:t>(Basic)</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1-2</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limited knowledge about the the formation of volcanoes and earthquakes at destructive plate margins. </a:t>
                      </a:r>
                      <a:br>
                        <a:rPr lang="en-GB" sz="1200" dirty="0">
                          <a:effectLst/>
                        </a:rPr>
                      </a:br>
                      <a:r>
                        <a:rPr lang="en-GB" sz="1200" dirty="0">
                          <a:effectLst/>
                        </a:rPr>
                        <a:t>AO2 Demonstrates limited understanding of the way(s) that earthquakes and volcanoes occur at destructive plate margins. Explanations are partial. </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429718893"/>
                  </a:ext>
                </a:extLst>
              </a:tr>
              <a:tr h="0">
                <a:tc>
                  <a:txBody>
                    <a:bodyPr/>
                    <a:lstStyle/>
                    <a:p>
                      <a:r>
                        <a:rPr lang="en-GB" sz="1200">
                          <a:effectLst/>
                        </a:rPr>
                        <a:t> </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0</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No relevant content</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104744978"/>
                  </a:ext>
                </a:extLst>
              </a:tr>
            </a:tbl>
          </a:graphicData>
        </a:graphic>
      </p:graphicFrame>
      <p:sp>
        <p:nvSpPr>
          <p:cNvPr id="27" name="Rectangle 26">
            <a:extLst>
              <a:ext uri="{FF2B5EF4-FFF2-40B4-BE49-F238E27FC236}">
                <a16:creationId xmlns:a16="http://schemas.microsoft.com/office/drawing/2014/main" id="{360715AC-99A9-0740-8FAC-BC392C17C6E8}"/>
              </a:ext>
            </a:extLst>
          </p:cNvPr>
          <p:cNvSpPr/>
          <p:nvPr/>
        </p:nvSpPr>
        <p:spPr>
          <a:xfrm>
            <a:off x="5569400" y="859791"/>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Tree>
    <p:extLst>
      <p:ext uri="{BB962C8B-B14F-4D97-AF65-F5344CB8AC3E}">
        <p14:creationId xmlns:p14="http://schemas.microsoft.com/office/powerpoint/2010/main" val="1996446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31076"/>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431146" y="1383010"/>
            <a:ext cx="6727546" cy="80068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Attempt the question below yourself. Write like a geographer – use key geographical terms and make sure you explain (give reasons) for your answer.</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3986" y="495487"/>
            <a:ext cx="7202714" cy="85634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400" b="1" dirty="0">
                <a:solidFill>
                  <a:schemeClr val="accent6">
                    <a:lumMod val="50000"/>
                  </a:schemeClr>
                </a:solidFill>
                <a:latin typeface="Amatic SC"/>
                <a:ea typeface="Amatic SC"/>
                <a:cs typeface="Amatic SC"/>
                <a:sym typeface="Amatic SC"/>
              </a:rPr>
              <a:t>Destructive P</a:t>
            </a:r>
            <a:r>
              <a:rPr lang="en-GB" sz="5400" b="1" dirty="0">
                <a:solidFill>
                  <a:schemeClr val="accent6">
                    <a:lumMod val="50000"/>
                  </a:schemeClr>
                </a:solidFill>
                <a:latin typeface="Amatic SC"/>
                <a:ea typeface="Amatic SC"/>
                <a:cs typeface="Amatic SC"/>
                <a:sym typeface="Amatic SC"/>
              </a:rPr>
              <a:t>l</a:t>
            </a:r>
            <a:r>
              <a:rPr lang="en" sz="5400" b="1" dirty="0">
                <a:solidFill>
                  <a:schemeClr val="accent6">
                    <a:lumMod val="50000"/>
                  </a:schemeClr>
                </a:solidFill>
                <a:latin typeface="Amatic SC"/>
                <a:ea typeface="Amatic SC"/>
                <a:cs typeface="Amatic SC"/>
                <a:sym typeface="Amatic SC"/>
              </a:rPr>
              <a:t>ate Margins</a:t>
            </a:r>
            <a:endParaRPr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a:stretch>
            <a:fillRect/>
          </a:stretch>
        </p:blipFill>
        <p:spPr>
          <a:xfrm>
            <a:off x="470930" y="355697"/>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431479" y="2341896"/>
            <a:ext cx="6727546" cy="5690902"/>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1600" b="1" dirty="0">
                <a:latin typeface="+mj-lt"/>
                <a:ea typeface="Amatic SC"/>
                <a:cs typeface="Amatic SC"/>
                <a:sym typeface="Amatic SC"/>
              </a:rPr>
              <a:t>Q. Explain how volcanoes and earthquakes occur at a destructive plate margin.  </a:t>
            </a:r>
            <a:endParaRPr sz="1600" b="1" dirty="0">
              <a:latin typeface="+mj-lt"/>
              <a:ea typeface="Amatic SC"/>
              <a:cs typeface="Amatic SC"/>
              <a:sym typeface="Amatic SC"/>
            </a:endParaRPr>
          </a:p>
          <a:p>
            <a:pPr marL="0" lvl="0" indent="0" algn="l" rtl="0">
              <a:spcBef>
                <a:spcPts val="0"/>
              </a:spcBef>
              <a:spcAft>
                <a:spcPts val="0"/>
              </a:spcAft>
              <a:buNone/>
            </a:pPr>
            <a:endParaRPr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p>
        </p:txBody>
      </p:sp>
      <p:graphicFrame>
        <p:nvGraphicFramePr>
          <p:cNvPr id="11" name="Table 10">
            <a:extLst>
              <a:ext uri="{FF2B5EF4-FFF2-40B4-BE49-F238E27FC236}">
                <a16:creationId xmlns:a16="http://schemas.microsoft.com/office/drawing/2014/main" id="{BF8DF1E0-80DD-9F40-A951-85668D4ADE57}"/>
              </a:ext>
            </a:extLst>
          </p:cNvPr>
          <p:cNvGraphicFramePr>
            <a:graphicFrameLocks noGrp="1"/>
          </p:cNvGraphicFramePr>
          <p:nvPr/>
        </p:nvGraphicFramePr>
        <p:xfrm>
          <a:off x="431146" y="8190996"/>
          <a:ext cx="6727546" cy="2011680"/>
        </p:xfrm>
        <a:graphic>
          <a:graphicData uri="http://schemas.openxmlformats.org/drawingml/2006/table">
            <a:tbl>
              <a:tblPr firstRow="1" firstCol="1" bandRow="1">
                <a:tableStyleId>{40505ED0-0431-45FA-A5BE-7E9E30799241}</a:tableStyleId>
              </a:tblPr>
              <a:tblGrid>
                <a:gridCol w="764265">
                  <a:extLst>
                    <a:ext uri="{9D8B030D-6E8A-4147-A177-3AD203B41FA5}">
                      <a16:colId xmlns:a16="http://schemas.microsoft.com/office/drawing/2014/main" val="2464653057"/>
                    </a:ext>
                  </a:extLst>
                </a:gridCol>
                <a:gridCol w="711709">
                  <a:extLst>
                    <a:ext uri="{9D8B030D-6E8A-4147-A177-3AD203B41FA5}">
                      <a16:colId xmlns:a16="http://schemas.microsoft.com/office/drawing/2014/main" val="730936542"/>
                    </a:ext>
                  </a:extLst>
                </a:gridCol>
                <a:gridCol w="5251572">
                  <a:extLst>
                    <a:ext uri="{9D8B030D-6E8A-4147-A177-3AD203B41FA5}">
                      <a16:colId xmlns:a16="http://schemas.microsoft.com/office/drawing/2014/main" val="2598927333"/>
                    </a:ext>
                  </a:extLst>
                </a:gridCol>
              </a:tblGrid>
              <a:tr h="0">
                <a:tc>
                  <a:txBody>
                    <a:bodyPr/>
                    <a:lstStyle/>
                    <a:p>
                      <a:r>
                        <a:rPr lang="en-GB" sz="1200" b="1">
                          <a:effectLst/>
                        </a:rPr>
                        <a:t>Level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a:effectLst/>
                        </a:rPr>
                        <a:t>Marks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Description</a:t>
                      </a:r>
                      <a:endParaRPr lang="en-GB" sz="1200" b="1"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353551504"/>
                  </a:ext>
                </a:extLst>
              </a:tr>
              <a:tr h="0">
                <a:tc>
                  <a:txBody>
                    <a:bodyPr/>
                    <a:lstStyle/>
                    <a:p>
                      <a:r>
                        <a:rPr lang="en-GB" sz="1200" dirty="0">
                          <a:effectLst/>
                        </a:rPr>
                        <a:t>2 </a:t>
                      </a:r>
                      <a:br>
                        <a:rPr lang="en-GB" sz="1200" dirty="0">
                          <a:effectLst/>
                        </a:rPr>
                      </a:br>
                      <a:r>
                        <a:rPr lang="en-GB" sz="1200" dirty="0">
                          <a:effectLst/>
                        </a:rPr>
                        <a:t>(Clear)</a:t>
                      </a:r>
                      <a:endParaRPr lang="en-GB" sz="1200" dirty="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3-4</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accurate knowledge about the occurrence of volcanoes and earthquakes at destructive margins. </a:t>
                      </a:r>
                      <a:br>
                        <a:rPr lang="en-GB" sz="1200" dirty="0">
                          <a:effectLst/>
                        </a:rPr>
                      </a:br>
                      <a:r>
                        <a:rPr lang="en-GB" sz="1200" dirty="0">
                          <a:effectLst/>
                        </a:rPr>
                        <a:t>AO2 Shows a clear understanding of the way(s) that volcanoes and earthquakes occur at destructive plate margins. Explanations are developed. </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857512903"/>
                  </a:ext>
                </a:extLst>
              </a:tr>
              <a:tr h="0">
                <a:tc>
                  <a:txBody>
                    <a:bodyPr/>
                    <a:lstStyle/>
                    <a:p>
                      <a:r>
                        <a:rPr lang="en-GB" sz="1200">
                          <a:effectLst/>
                        </a:rPr>
                        <a:t>1 </a:t>
                      </a:r>
                      <a:br>
                        <a:rPr lang="en-GB" sz="1200">
                          <a:effectLst/>
                        </a:rPr>
                      </a:br>
                      <a:r>
                        <a:rPr lang="en-GB" sz="1200">
                          <a:effectLst/>
                        </a:rPr>
                        <a:t>(Basic)</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1-2</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AO1 Demonstrates limited knowledge about the the formation of volcanoes and earthquakes at destructive plate margins. </a:t>
                      </a:r>
                      <a:br>
                        <a:rPr lang="en-GB" sz="1200" dirty="0">
                          <a:effectLst/>
                        </a:rPr>
                      </a:br>
                      <a:r>
                        <a:rPr lang="en-GB" sz="1200" dirty="0">
                          <a:effectLst/>
                        </a:rPr>
                        <a:t>AO2 Demonstrates limited understanding of the way(s) that earthquakes and volcanoes occur at destructive plate margins. Explanations are partial. </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429718893"/>
                  </a:ext>
                </a:extLst>
              </a:tr>
              <a:tr h="0">
                <a:tc>
                  <a:txBody>
                    <a:bodyPr/>
                    <a:lstStyle/>
                    <a:p>
                      <a:r>
                        <a:rPr lang="en-GB" sz="1200">
                          <a:effectLst/>
                        </a:rPr>
                        <a:t> </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0</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No relevant content</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104744978"/>
                  </a:ext>
                </a:extLst>
              </a:tr>
            </a:tbl>
          </a:graphicData>
        </a:graphic>
      </p:graphicFrame>
      <p:sp>
        <p:nvSpPr>
          <p:cNvPr id="27" name="Rectangle 26">
            <a:extLst>
              <a:ext uri="{FF2B5EF4-FFF2-40B4-BE49-F238E27FC236}">
                <a16:creationId xmlns:a16="http://schemas.microsoft.com/office/drawing/2014/main" id="{360715AC-99A9-0740-8FAC-BC392C17C6E8}"/>
              </a:ext>
            </a:extLst>
          </p:cNvPr>
          <p:cNvSpPr/>
          <p:nvPr/>
        </p:nvSpPr>
        <p:spPr>
          <a:xfrm>
            <a:off x="5569400" y="859791"/>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
        <p:nvSpPr>
          <p:cNvPr id="3" name="TextBox 2">
            <a:extLst>
              <a:ext uri="{FF2B5EF4-FFF2-40B4-BE49-F238E27FC236}">
                <a16:creationId xmlns:a16="http://schemas.microsoft.com/office/drawing/2014/main" id="{13B9A179-DA5E-5E44-BF88-CDBA16A59198}"/>
              </a:ext>
            </a:extLst>
          </p:cNvPr>
          <p:cNvSpPr txBox="1"/>
          <p:nvPr/>
        </p:nvSpPr>
        <p:spPr>
          <a:xfrm>
            <a:off x="470930" y="3048000"/>
            <a:ext cx="6526218" cy="523220"/>
          </a:xfrm>
          <a:prstGeom prst="rect">
            <a:avLst/>
          </a:prstGeom>
          <a:noFill/>
        </p:spPr>
        <p:txBody>
          <a:bodyPr wrap="square" rtlCol="0">
            <a:spAutoFit/>
          </a:bodyPr>
          <a:lstStyle/>
          <a:p>
            <a:r>
              <a:rPr lang="en-GB" dirty="0">
                <a:solidFill>
                  <a:schemeClr val="tx1"/>
                </a:solidFill>
              </a:rPr>
              <a:t>Two tectonic plates move towards each other at destructive plate margins. </a:t>
            </a:r>
          </a:p>
          <a:p>
            <a:endParaRPr lang="en-GB" dirty="0">
              <a:solidFill>
                <a:schemeClr val="tx1"/>
              </a:solidFill>
            </a:endParaRPr>
          </a:p>
        </p:txBody>
      </p:sp>
      <p:sp>
        <p:nvSpPr>
          <p:cNvPr id="4" name="Rectangle 3">
            <a:extLst>
              <a:ext uri="{FF2B5EF4-FFF2-40B4-BE49-F238E27FC236}">
                <a16:creationId xmlns:a16="http://schemas.microsoft.com/office/drawing/2014/main" id="{B514BCFB-D4D5-AA44-AE3A-44CBCD6AAC8D}"/>
              </a:ext>
            </a:extLst>
          </p:cNvPr>
          <p:cNvSpPr/>
          <p:nvPr/>
        </p:nvSpPr>
        <p:spPr>
          <a:xfrm>
            <a:off x="470930" y="3571220"/>
            <a:ext cx="6647978" cy="307777"/>
          </a:xfrm>
          <a:prstGeom prst="rect">
            <a:avLst/>
          </a:prstGeom>
        </p:spPr>
        <p:txBody>
          <a:bodyPr wrap="square">
            <a:spAutoFit/>
          </a:bodyPr>
          <a:lstStyle/>
          <a:p>
            <a:r>
              <a:rPr lang="en-GB" dirty="0">
                <a:solidFill>
                  <a:schemeClr val="tx1"/>
                </a:solidFill>
              </a:rPr>
              <a:t>One is made from oceanic crust and the other is continental crust. When an</a:t>
            </a:r>
          </a:p>
        </p:txBody>
      </p:sp>
      <p:sp>
        <p:nvSpPr>
          <p:cNvPr id="5" name="Rectangle 4">
            <a:extLst>
              <a:ext uri="{FF2B5EF4-FFF2-40B4-BE49-F238E27FC236}">
                <a16:creationId xmlns:a16="http://schemas.microsoft.com/office/drawing/2014/main" id="{2618D7A1-E19B-3645-82B1-BBEC7FD21563}"/>
              </a:ext>
            </a:extLst>
          </p:cNvPr>
          <p:cNvSpPr/>
          <p:nvPr/>
        </p:nvSpPr>
        <p:spPr>
          <a:xfrm>
            <a:off x="451204" y="4047028"/>
            <a:ext cx="6687429" cy="307777"/>
          </a:xfrm>
          <a:prstGeom prst="rect">
            <a:avLst/>
          </a:prstGeom>
        </p:spPr>
        <p:txBody>
          <a:bodyPr wrap="square">
            <a:spAutoFit/>
          </a:bodyPr>
          <a:lstStyle/>
          <a:p>
            <a:r>
              <a:rPr lang="en-GB" dirty="0">
                <a:solidFill>
                  <a:schemeClr val="tx1"/>
                </a:solidFill>
              </a:rPr>
              <a:t>oceanic and continental tectonic plate collide, The lighter, thicker continental plate</a:t>
            </a:r>
          </a:p>
        </p:txBody>
      </p:sp>
      <p:sp>
        <p:nvSpPr>
          <p:cNvPr id="7" name="Rectangle 6">
            <a:extLst>
              <a:ext uri="{FF2B5EF4-FFF2-40B4-BE49-F238E27FC236}">
                <a16:creationId xmlns:a16="http://schemas.microsoft.com/office/drawing/2014/main" id="{0F5AB579-2296-DD4B-8EDE-BC6E150C1014}"/>
              </a:ext>
            </a:extLst>
          </p:cNvPr>
          <p:cNvSpPr/>
          <p:nvPr/>
        </p:nvSpPr>
        <p:spPr>
          <a:xfrm>
            <a:off x="470930" y="5516872"/>
            <a:ext cx="6687429" cy="307777"/>
          </a:xfrm>
          <a:prstGeom prst="rect">
            <a:avLst/>
          </a:prstGeom>
        </p:spPr>
        <p:txBody>
          <a:bodyPr wrap="square">
            <a:spAutoFit/>
          </a:bodyPr>
          <a:lstStyle/>
          <a:p>
            <a:r>
              <a:rPr lang="en-GB" dirty="0">
                <a:solidFill>
                  <a:schemeClr val="tx1"/>
                </a:solidFill>
              </a:rPr>
              <a:t>heat of the mantle. Pressure then builds in the mantle. Eventually, the hot magma</a:t>
            </a:r>
          </a:p>
        </p:txBody>
      </p:sp>
      <p:sp>
        <p:nvSpPr>
          <p:cNvPr id="8" name="Rectangle 7">
            <a:extLst>
              <a:ext uri="{FF2B5EF4-FFF2-40B4-BE49-F238E27FC236}">
                <a16:creationId xmlns:a16="http://schemas.microsoft.com/office/drawing/2014/main" id="{2B3C30C1-2FB5-E745-96F0-CBE1C935B346}"/>
              </a:ext>
            </a:extLst>
          </p:cNvPr>
          <p:cNvSpPr/>
          <p:nvPr/>
        </p:nvSpPr>
        <p:spPr>
          <a:xfrm>
            <a:off x="451204" y="6000253"/>
            <a:ext cx="6526218" cy="307777"/>
          </a:xfrm>
          <a:prstGeom prst="rect">
            <a:avLst/>
          </a:prstGeom>
        </p:spPr>
        <p:txBody>
          <a:bodyPr wrap="square">
            <a:spAutoFit/>
          </a:bodyPr>
          <a:lstStyle/>
          <a:p>
            <a:r>
              <a:rPr lang="en-GB" dirty="0">
                <a:solidFill>
                  <a:schemeClr val="tx1"/>
                </a:solidFill>
              </a:rPr>
              <a:t>rises through the lithosphere and erupts as lava through composite volcanoes.</a:t>
            </a:r>
          </a:p>
        </p:txBody>
      </p:sp>
      <p:sp>
        <p:nvSpPr>
          <p:cNvPr id="9" name="Rectangle 8">
            <a:extLst>
              <a:ext uri="{FF2B5EF4-FFF2-40B4-BE49-F238E27FC236}">
                <a16:creationId xmlns:a16="http://schemas.microsoft.com/office/drawing/2014/main" id="{C2403F17-DCFD-AD48-BFF9-CD6D510E40AD}"/>
              </a:ext>
            </a:extLst>
          </p:cNvPr>
          <p:cNvSpPr/>
          <p:nvPr/>
        </p:nvSpPr>
        <p:spPr>
          <a:xfrm>
            <a:off x="451204" y="4550572"/>
            <a:ext cx="6667704" cy="307777"/>
          </a:xfrm>
          <a:prstGeom prst="rect">
            <a:avLst/>
          </a:prstGeom>
        </p:spPr>
        <p:txBody>
          <a:bodyPr wrap="square">
            <a:spAutoFit/>
          </a:bodyPr>
          <a:lstStyle/>
          <a:p>
            <a:r>
              <a:rPr lang="en-GB" dirty="0">
                <a:solidFill>
                  <a:schemeClr val="tx1"/>
                </a:solidFill>
              </a:rPr>
              <a:t>is subducted by the heavier, denser oceanic plate. The oceanic plate melts as it</a:t>
            </a:r>
          </a:p>
        </p:txBody>
      </p:sp>
      <p:sp>
        <p:nvSpPr>
          <p:cNvPr id="10" name="Rectangle 9">
            <a:extLst>
              <a:ext uri="{FF2B5EF4-FFF2-40B4-BE49-F238E27FC236}">
                <a16:creationId xmlns:a16="http://schemas.microsoft.com/office/drawing/2014/main" id="{F7860E14-9C62-EC42-AA5C-C638BA50FB5B}"/>
              </a:ext>
            </a:extLst>
          </p:cNvPr>
          <p:cNvSpPr/>
          <p:nvPr/>
        </p:nvSpPr>
        <p:spPr>
          <a:xfrm>
            <a:off x="470930" y="5057055"/>
            <a:ext cx="6647978" cy="307777"/>
          </a:xfrm>
          <a:prstGeom prst="rect">
            <a:avLst/>
          </a:prstGeom>
        </p:spPr>
        <p:txBody>
          <a:bodyPr wrap="square">
            <a:spAutoFit/>
          </a:bodyPr>
          <a:lstStyle/>
          <a:p>
            <a:r>
              <a:rPr lang="en-GB" dirty="0">
                <a:solidFill>
                  <a:schemeClr val="tx1"/>
                </a:solidFill>
              </a:rPr>
              <a:t>sinks below the continental plate due to friction in the subduction zone and the</a:t>
            </a:r>
          </a:p>
        </p:txBody>
      </p:sp>
      <p:sp>
        <p:nvSpPr>
          <p:cNvPr id="12" name="Rectangle 11">
            <a:extLst>
              <a:ext uri="{FF2B5EF4-FFF2-40B4-BE49-F238E27FC236}">
                <a16:creationId xmlns:a16="http://schemas.microsoft.com/office/drawing/2014/main" id="{2D1F02C0-F008-CC4C-99D2-D3423B907E36}"/>
              </a:ext>
            </a:extLst>
          </p:cNvPr>
          <p:cNvSpPr/>
          <p:nvPr/>
        </p:nvSpPr>
        <p:spPr>
          <a:xfrm>
            <a:off x="470930" y="6488085"/>
            <a:ext cx="6647978" cy="307777"/>
          </a:xfrm>
          <a:prstGeom prst="rect">
            <a:avLst/>
          </a:prstGeom>
        </p:spPr>
        <p:txBody>
          <a:bodyPr wrap="square">
            <a:spAutoFit/>
          </a:bodyPr>
          <a:lstStyle/>
          <a:p>
            <a:r>
              <a:rPr lang="en-GB" dirty="0">
                <a:solidFill>
                  <a:schemeClr val="tx1"/>
                </a:solidFill>
                <a:latin typeface="Helvetica Neue" panose="02000503000000020004" pitchFamily="2" charset="0"/>
              </a:rPr>
              <a:t>The movement of the oceanic plate is not smooth. Due to friction, the plate </a:t>
            </a:r>
            <a:r>
              <a:rPr lang="en-GB" dirty="0">
                <a:solidFill>
                  <a:schemeClr val="tx1"/>
                </a:solidFill>
                <a:latin typeface="Helvetica Neue" panose="02000503000000020004" pitchFamily="2" charset="0"/>
              </a:rPr>
              <a:t>gets</a:t>
            </a:r>
            <a:endParaRPr lang="en-GB" dirty="0">
              <a:solidFill>
                <a:schemeClr val="tx1"/>
              </a:solidFill>
            </a:endParaRPr>
          </a:p>
        </p:txBody>
      </p:sp>
      <p:sp>
        <p:nvSpPr>
          <p:cNvPr id="13" name="Rectangle 12">
            <a:extLst>
              <a:ext uri="{FF2B5EF4-FFF2-40B4-BE49-F238E27FC236}">
                <a16:creationId xmlns:a16="http://schemas.microsoft.com/office/drawing/2014/main" id="{E0644226-6F56-F448-B0EC-3835FFAAF40E}"/>
              </a:ext>
            </a:extLst>
          </p:cNvPr>
          <p:cNvSpPr/>
          <p:nvPr/>
        </p:nvSpPr>
        <p:spPr>
          <a:xfrm>
            <a:off x="430813" y="7008941"/>
            <a:ext cx="6965463" cy="307777"/>
          </a:xfrm>
          <a:prstGeom prst="rect">
            <a:avLst/>
          </a:prstGeom>
        </p:spPr>
        <p:txBody>
          <a:bodyPr wrap="square">
            <a:spAutoFit/>
          </a:bodyPr>
          <a:lstStyle/>
          <a:p>
            <a:r>
              <a:rPr lang="en-GB" dirty="0">
                <a:solidFill>
                  <a:schemeClr val="tx1"/>
                </a:solidFill>
                <a:latin typeface="Helvetica Neue" panose="02000503000000020004" pitchFamily="2" charset="0"/>
              </a:rPr>
              <a:t>stuck. Pressure then builds up. The plate will eventually slip causing an earthquake.</a:t>
            </a:r>
            <a:endParaRPr lang="en-GB" dirty="0">
              <a:solidFill>
                <a:schemeClr val="tx1"/>
              </a:solidFill>
            </a:endParaRPr>
          </a:p>
        </p:txBody>
      </p:sp>
      <p:sp>
        <p:nvSpPr>
          <p:cNvPr id="20" name="Rectangle 19">
            <a:extLst>
              <a:ext uri="{FF2B5EF4-FFF2-40B4-BE49-F238E27FC236}">
                <a16:creationId xmlns:a16="http://schemas.microsoft.com/office/drawing/2014/main" id="{A6D4D9A5-18FA-8A49-B591-F19D6D72D7F8}"/>
              </a:ext>
            </a:extLst>
          </p:cNvPr>
          <p:cNvSpPr/>
          <p:nvPr/>
        </p:nvSpPr>
        <p:spPr>
          <a:xfrm>
            <a:off x="430812" y="7459298"/>
            <a:ext cx="6965463" cy="307777"/>
          </a:xfrm>
          <a:prstGeom prst="rect">
            <a:avLst/>
          </a:prstGeom>
        </p:spPr>
        <p:txBody>
          <a:bodyPr wrap="square">
            <a:spAutoFit/>
          </a:bodyPr>
          <a:lstStyle/>
          <a:p>
            <a:r>
              <a:rPr lang="en-GB" dirty="0">
                <a:solidFill>
                  <a:schemeClr val="tx1"/>
                </a:solidFill>
                <a:latin typeface="Helvetica Neue" panose="02000503000000020004" pitchFamily="2" charset="0"/>
              </a:rPr>
              <a:t>Rising magma in the lithosphere can also cause earthquakes.</a:t>
            </a:r>
            <a:endParaRPr lang="en-GB" dirty="0">
              <a:solidFill>
                <a:schemeClr val="tx1"/>
              </a:solidFill>
            </a:endParaRPr>
          </a:p>
        </p:txBody>
      </p:sp>
    </p:spTree>
    <p:extLst>
      <p:ext uri="{BB962C8B-B14F-4D97-AF65-F5344CB8AC3E}">
        <p14:creationId xmlns:p14="http://schemas.microsoft.com/office/powerpoint/2010/main" val="25142744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E175B52-7649-DD42-9D95-B4C1F68F50CD}">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6964</TotalTime>
  <Words>719</Words>
  <Application>Microsoft Macintosh PowerPoint</Application>
  <PresentationFormat>Custom</PresentationFormat>
  <Paragraphs>77</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Amatic SC</vt:lpstr>
      <vt:lpstr>Helvetica Neue</vt:lpstr>
      <vt:lpstr>Calibri</vt:lpstr>
      <vt:lpstr>Arial</vt:lpstr>
      <vt:lpstr>Helvetica Neue</vt:lpstr>
      <vt:lpstr>Simple Light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Anthony Bennett</cp:lastModifiedBy>
  <cp:revision>22</cp:revision>
  <dcterms:modified xsi:type="dcterms:W3CDTF">2021-09-14T12:31:04Z</dcterms:modified>
</cp:coreProperties>
</file>