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4" r:id="rId2"/>
    <p:sldId id="265" r:id="rId3"/>
    <p:sldId id="266" r:id="rId4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94"/>
  </p:normalViewPr>
  <p:slideViewPr>
    <p:cSldViewPr snapToGrid="0" snapToObjects="1">
      <p:cViewPr varScale="1">
        <p:scale>
          <a:sx n="73" d="100"/>
          <a:sy n="73" d="100"/>
        </p:scale>
        <p:origin x="1122" y="60"/>
      </p:cViewPr>
      <p:guideLst>
        <p:guide orient="horz" pos="2205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705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32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538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1037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190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8631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13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0765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210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204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686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265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9363" y="106452"/>
            <a:ext cx="755099" cy="7550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D8049A-182E-884B-965F-8F49DEF69A7C}"/>
              </a:ext>
            </a:extLst>
          </p:cNvPr>
          <p:cNvSpPr txBox="1"/>
          <p:nvPr/>
        </p:nvSpPr>
        <p:spPr>
          <a:xfrm>
            <a:off x="278296" y="256184"/>
            <a:ext cx="2861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 Structures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9E2057E-A74C-8D47-85DD-1E16530BDDF0}"/>
              </a:ext>
            </a:extLst>
          </p:cNvPr>
          <p:cNvSpPr txBox="1"/>
          <p:nvPr/>
        </p:nvSpPr>
        <p:spPr>
          <a:xfrm>
            <a:off x="8633442" y="6551956"/>
            <a:ext cx="10695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Endon High School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EBBC851-580B-514C-A615-EFD54AC8551B}"/>
              </a:ext>
            </a:extLst>
          </p:cNvPr>
          <p:cNvSpPr/>
          <p:nvPr/>
        </p:nvSpPr>
        <p:spPr>
          <a:xfrm>
            <a:off x="278296" y="727650"/>
            <a:ext cx="4939747" cy="5643333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BE55EEB-5436-8749-B739-CA82BC41A10D}"/>
              </a:ext>
            </a:extLst>
          </p:cNvPr>
          <p:cNvSpPr txBox="1"/>
          <p:nvPr/>
        </p:nvSpPr>
        <p:spPr>
          <a:xfrm>
            <a:off x="225566" y="833794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to Learn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A5A5B0-880C-7941-A468-03B941EB0551}"/>
              </a:ext>
            </a:extLst>
          </p:cNvPr>
          <p:cNvSpPr txBox="1"/>
          <p:nvPr/>
        </p:nvSpPr>
        <p:spPr>
          <a:xfrm>
            <a:off x="284118" y="6543146"/>
            <a:ext cx="1376030" cy="214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6E8F63-5506-0E40-9C2D-3FFA82E816BA}"/>
              </a:ext>
            </a:extLst>
          </p:cNvPr>
          <p:cNvSpPr txBox="1"/>
          <p:nvPr/>
        </p:nvSpPr>
        <p:spPr>
          <a:xfrm>
            <a:off x="1291375" y="6543146"/>
            <a:ext cx="75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 9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AACEA5-A367-3043-8956-CE05C3173B41}"/>
              </a:ext>
            </a:extLst>
          </p:cNvPr>
          <p:cNvSpPr txBox="1"/>
          <p:nvPr/>
        </p:nvSpPr>
        <p:spPr>
          <a:xfrm>
            <a:off x="2047461" y="6543146"/>
            <a:ext cx="1239715" cy="214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 1+2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1339100"/>
              </p:ext>
            </p:extLst>
          </p:nvPr>
        </p:nvGraphicFramePr>
        <p:xfrm>
          <a:off x="340426" y="1203128"/>
          <a:ext cx="4877617" cy="51082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01">
                  <a:extLst>
                    <a:ext uri="{9D8B030D-6E8A-4147-A177-3AD203B41FA5}">
                      <a16:colId xmlns:a16="http://schemas.microsoft.com/office/drawing/2014/main" val="735001509"/>
                    </a:ext>
                  </a:extLst>
                </a:gridCol>
                <a:gridCol w="2348649">
                  <a:extLst>
                    <a:ext uri="{9D8B030D-6E8A-4147-A177-3AD203B41FA5}">
                      <a16:colId xmlns:a16="http://schemas.microsoft.com/office/drawing/2014/main" val="1791773941"/>
                    </a:ext>
                  </a:extLst>
                </a:gridCol>
                <a:gridCol w="2236367">
                  <a:extLst>
                    <a:ext uri="{9D8B030D-6E8A-4147-A177-3AD203B41FA5}">
                      <a16:colId xmlns:a16="http://schemas.microsoft.com/office/drawing/2014/main" val="1951564880"/>
                    </a:ext>
                  </a:extLst>
                </a:gridCol>
              </a:tblGrid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wohne in einer Industriestadt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live in an industrial town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72847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meiner Stadt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gibt es ein tolles Kino und es gefällt mir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my town there is a great cinema and it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pleases me.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005094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gibt auch einen wunderbaren Markt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There is also a wonderful market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126839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Aber leider gibt es keine gute Schule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 unfortunately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there is no good school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0567740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kann hier einen guten Film im Kino sehen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 can here a good film in the cinema watch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097965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Aber man kann nicht tolle Konzerte finden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 you can not great concerts find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630902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Einerseits ist meine Stadt sehr freundlich und billig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 the one hand is my town very friendly and cheap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0131900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Andererseits ist es schmutzig und es gibt nicht genug Jobs.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 the other hand is it dirty and there is not enough jobs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506745"/>
                  </a:ext>
                </a:extLst>
              </a:tr>
              <a:tr h="449243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fahre gern mit dem Auto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travel like (like travelling) with the car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106953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Aber ich fahre lieber mit dem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Zug, denn es ist schneller.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 I travel prefer with the train because it is faster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988803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0603348"/>
              </p:ext>
            </p:extLst>
          </p:nvPr>
        </p:nvGraphicFramePr>
        <p:xfrm>
          <a:off x="3563321" y="72522"/>
          <a:ext cx="5416042" cy="5656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8143">
                  <a:extLst>
                    <a:ext uri="{9D8B030D-6E8A-4147-A177-3AD203B41FA5}">
                      <a16:colId xmlns:a16="http://schemas.microsoft.com/office/drawing/2014/main" val="696131689"/>
                    </a:ext>
                  </a:extLst>
                </a:gridCol>
                <a:gridCol w="1275629">
                  <a:extLst>
                    <a:ext uri="{9D8B030D-6E8A-4147-A177-3AD203B41FA5}">
                      <a16:colId xmlns:a16="http://schemas.microsoft.com/office/drawing/2014/main" val="1748547855"/>
                    </a:ext>
                  </a:extLst>
                </a:gridCol>
                <a:gridCol w="382137">
                  <a:extLst>
                    <a:ext uri="{9D8B030D-6E8A-4147-A177-3AD203B41FA5}">
                      <a16:colId xmlns:a16="http://schemas.microsoft.com/office/drawing/2014/main" val="3305862784"/>
                    </a:ext>
                  </a:extLst>
                </a:gridCol>
                <a:gridCol w="1564785">
                  <a:extLst>
                    <a:ext uri="{9D8B030D-6E8A-4147-A177-3AD203B41FA5}">
                      <a16:colId xmlns:a16="http://schemas.microsoft.com/office/drawing/2014/main" val="4211014006"/>
                    </a:ext>
                  </a:extLst>
                </a:gridCol>
                <a:gridCol w="332254">
                  <a:extLst>
                    <a:ext uri="{9D8B030D-6E8A-4147-A177-3AD203B41FA5}">
                      <a16:colId xmlns:a16="http://schemas.microsoft.com/office/drawing/2014/main" val="2271350065"/>
                    </a:ext>
                  </a:extLst>
                </a:gridCol>
                <a:gridCol w="1473094">
                  <a:extLst>
                    <a:ext uri="{9D8B030D-6E8A-4147-A177-3AD203B41FA5}">
                      <a16:colId xmlns:a16="http://schemas.microsoft.com/office/drawing/2014/main" val="26672001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COUNT LETTERS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UNDERLINE VOWEL </a:t>
                      </a: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COMBOS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DOPPELBUCHSTABEN HIGHLIGHT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192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DOT FINAL </a:t>
                      </a:r>
                      <a:r>
                        <a:rPr lang="en-GB" sz="9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LET’’S CIRCLE CAPITALS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EXAGGERATE UMLAUTS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70725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54718" y="6475012"/>
            <a:ext cx="540451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TOWN AND LOCAL AREA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4718" y="236924"/>
            <a:ext cx="466163" cy="489577"/>
          </a:xfrm>
          <a:prstGeom prst="rect">
            <a:avLst/>
          </a:prstGeom>
        </p:spPr>
      </p:pic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8579840"/>
              </p:ext>
            </p:extLst>
          </p:nvPr>
        </p:nvGraphicFramePr>
        <p:xfrm>
          <a:off x="5397515" y="871096"/>
          <a:ext cx="3959398" cy="13057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7824">
                  <a:extLst>
                    <a:ext uri="{9D8B030D-6E8A-4147-A177-3AD203B41FA5}">
                      <a16:colId xmlns:a16="http://schemas.microsoft.com/office/drawing/2014/main" val="22974777"/>
                    </a:ext>
                  </a:extLst>
                </a:gridCol>
                <a:gridCol w="3371574">
                  <a:extLst>
                    <a:ext uri="{9D8B030D-6E8A-4147-A177-3AD203B41FA5}">
                      <a16:colId xmlns:a16="http://schemas.microsoft.com/office/drawing/2014/main" val="262259186"/>
                    </a:ext>
                  </a:extLst>
                </a:gridCol>
              </a:tblGrid>
              <a:tr h="316097">
                <a:tc gridSpan="2">
                  <a:txBody>
                    <a:bodyPr/>
                    <a:lstStyle/>
                    <a:p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</a:t>
                      </a:r>
                      <a:r>
                        <a:rPr lang="de-DE" sz="9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 adjective (describing word) comes before a noun (object), then it needs an ending on it.</a:t>
                      </a:r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956817"/>
                  </a:ext>
                </a:extLst>
              </a:tr>
              <a:tr h="194521">
                <a:tc>
                  <a:txBody>
                    <a:bodyPr/>
                    <a:lstStyle/>
                    <a:p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Masc</a:t>
                      </a:r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 gibt ein</a:t>
                      </a:r>
                      <a:r>
                        <a:rPr lang="de-DE" sz="9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</a:t>
                      </a:r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klein</a:t>
                      </a:r>
                      <a:r>
                        <a:rPr lang="de-DE" sz="9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</a:t>
                      </a:r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Bahnhof</a:t>
                      </a:r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2230342"/>
                  </a:ext>
                </a:extLst>
              </a:tr>
              <a:tr h="254162">
                <a:tc>
                  <a:txBody>
                    <a:bodyPr/>
                    <a:lstStyle/>
                    <a:p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</a:t>
                      </a:r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 haben </a:t>
                      </a:r>
                      <a:r>
                        <a:rPr lang="de-DE" sz="9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</a:t>
                      </a:r>
                      <a:r>
                        <a:rPr lang="de-DE" sz="900" b="1" u="sng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de-DE" sz="9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gross</a:t>
                      </a:r>
                      <a:r>
                        <a:rPr lang="de-DE" sz="900" b="1" u="sng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de-DE" sz="9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Kirche in meinem Dorf</a:t>
                      </a:r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9137917"/>
                  </a:ext>
                </a:extLst>
              </a:tr>
              <a:tr h="194521">
                <a:tc>
                  <a:txBody>
                    <a:bodyPr/>
                    <a:lstStyle/>
                    <a:p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Neut</a:t>
                      </a:r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Stadt</a:t>
                      </a:r>
                      <a:r>
                        <a:rPr lang="de-DE" sz="9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hat ein toll</a:t>
                      </a:r>
                      <a:r>
                        <a:rPr lang="de-DE" sz="900" b="1" u="sng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</a:t>
                      </a:r>
                      <a:r>
                        <a:rPr lang="de-DE" sz="9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Theater</a:t>
                      </a:r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096932"/>
                  </a:ext>
                </a:extLst>
              </a:tr>
              <a:tr h="194521">
                <a:tc>
                  <a:txBody>
                    <a:bodyPr/>
                    <a:lstStyle/>
                    <a:p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Plur</a:t>
                      </a:r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</a:t>
                      </a:r>
                      <a:r>
                        <a:rPr lang="de-DE" sz="9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kann viele gut</a:t>
                      </a:r>
                      <a:r>
                        <a:rPr lang="de-DE" sz="900" b="1" u="sng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de-DE" sz="9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Schulen hier finden.</a:t>
                      </a:r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6492379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5397516" y="2294495"/>
            <a:ext cx="3959398" cy="16773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How to use NOT in German</a:t>
            </a:r>
          </a:p>
          <a:p>
            <a:r>
              <a:rPr lang="de-DE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The German word for not is usually ‚nicht‘.</a:t>
            </a:r>
          </a:p>
          <a:p>
            <a:r>
              <a:rPr lang="de-DE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However, if you would say ‚not a‘ , then we don‘t use ‚nicht ein‘ – instead we put the letter „k“ infront of the words for a:</a:t>
            </a:r>
          </a:p>
          <a:p>
            <a:r>
              <a:rPr lang="de-DE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Es gibt keinen Jugenklub </a:t>
            </a:r>
          </a:p>
          <a:p>
            <a:r>
              <a:rPr lang="de-DE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Es gibt keine Post</a:t>
            </a:r>
          </a:p>
          <a:p>
            <a:r>
              <a:rPr lang="de-DE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Es gibt kein tolles Kino</a:t>
            </a:r>
          </a:p>
          <a:p>
            <a:r>
              <a:rPr lang="de-DE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Es gibt keine gute Schulen.</a:t>
            </a:r>
          </a:p>
          <a:p>
            <a:r>
              <a:rPr lang="de-D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[nicht ein is never correct!!]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97515" y="4107976"/>
            <a:ext cx="395939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MIT (with) is a PREPOSITION, so words for ‚the‘ change:</a:t>
            </a:r>
          </a:p>
          <a:p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(m) Mit dem Wagen</a:t>
            </a:r>
          </a:p>
          <a:p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(f) Mit der Fähre</a:t>
            </a:r>
          </a:p>
          <a:p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(nt) mit dem Schiff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97516" y="5186149"/>
            <a:ext cx="3959398" cy="10464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Man kann 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(one/you can)</a:t>
            </a:r>
          </a:p>
          <a:p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Kann is a verb, so has to be </a:t>
            </a:r>
            <a:r>
              <a:rPr lang="de-DE" sz="1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second idea 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in phrase. The other verb (what you can do) goes to the </a:t>
            </a:r>
            <a:r>
              <a:rPr lang="de-DE" sz="1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end of phrase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</a:t>
            </a:r>
            <a:r>
              <a:rPr lang="de-DE" sz="1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kann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in Endon zwei gute Parks </a:t>
            </a:r>
            <a:r>
              <a:rPr lang="de-DE" sz="1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finden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Hier </a:t>
            </a:r>
            <a:r>
              <a:rPr lang="de-DE" sz="1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kann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man wunderbare Oatcakes </a:t>
            </a:r>
            <a:r>
              <a:rPr lang="de-DE" sz="1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essen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00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901" y="0"/>
            <a:ext cx="755099" cy="7550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54718" y="6475012"/>
            <a:ext cx="609618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VOCAB: TOWN AND LOCAL AREA  [1]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0214395"/>
              </p:ext>
            </p:extLst>
          </p:nvPr>
        </p:nvGraphicFramePr>
        <p:xfrm>
          <a:off x="0" y="27915"/>
          <a:ext cx="2825086" cy="682752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Ampel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Traffic lights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Ausfahrt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Exit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Autobahn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Motorway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Bahnhof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Railway station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Brücke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Bridge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Bibliothek/Bücherei </a:t>
                      </a: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Library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Burg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Castle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Bürgersteig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Pavement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Busbahnhof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Bus station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Denkmal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Monument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Dom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Cathedral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Einfahrt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Entrance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Einkaufszentrum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Shopping centre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Fabrik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Factory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Fluss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River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Freibad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Outdoor pool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</a:t>
                      </a:r>
                      <a:r>
                        <a:rPr lang="el-GR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</a:t>
                      </a:r>
                      <a:r>
                        <a:rPr lang="en-GB" sz="1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gängerzone</a:t>
                      </a:r>
                      <a:r>
                        <a:rPr lang="en-GB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(f)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Pedestrian zone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Gebäude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Building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Gegend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Geschäft (nt) / Laden</a:t>
                      </a:r>
                      <a:r>
                        <a:rPr lang="de-DE" sz="8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(m)</a:t>
                      </a:r>
                      <a:endParaRPr lang="de-DE" sz="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Hafen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Harbour / Port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Hallenbad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Indoor pool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Haltestelle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(bus) stop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Hauptbahnhof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Main train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station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Hügel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Hill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Industrie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Industry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Insel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Island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00295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Jugendklub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Youth club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8422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11231"/>
              </p:ext>
            </p:extLst>
          </p:nvPr>
        </p:nvGraphicFramePr>
        <p:xfrm>
          <a:off x="3108316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90980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334106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Kanal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Canal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Kino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Cinema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Kirche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Church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Kneipe (f) / Lokal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Krankenhaus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Hospital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Laserkampf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Laser tag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Markt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Market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Marktplatz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Market place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Mauer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Wall (exterior)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Natur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Nature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Museum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Museum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Park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Parkplatz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 park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Platz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Square / place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 (f) / Postamt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 office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Rathaus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Town hall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Schloss (nt)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Castle /palace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Schule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School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Schwimmbad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Swimming baths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See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Lake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See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Spielplatz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Playground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Sportzentrum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Sports centre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Stadion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Stadium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Stadtplan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Town plan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Tankstelle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Petrol station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7096113"/>
              </p:ext>
            </p:extLst>
          </p:nvPr>
        </p:nvGraphicFramePr>
        <p:xfrm>
          <a:off x="6216633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Theater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Theatre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Turm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Tower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Verkehrsamt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Tourist Info Office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Wiese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Meadow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Zebrastreifen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Zebra crossing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Zoo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Zoo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-einrichtungen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Facilities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-möglichkeiten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Possibilities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(sich) beeilen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hurry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betreten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enter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Bowling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Bowling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Einwohner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Citizens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Fahrschein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Ticket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gehen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go / to walk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Grünanlage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Green space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Hauptstadt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(f)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Capital city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historisch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Historic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industriell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Industrial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Landkarte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leben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live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Leben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Life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Ordnung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Order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Sache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Traum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Dream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767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901" y="0"/>
            <a:ext cx="755099" cy="7550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54718" y="6475012"/>
            <a:ext cx="6253055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de-DE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de-DE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VOCAB: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TOWN AND LOCAL AREA [2]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700159"/>
              </p:ext>
            </p:extLst>
          </p:nvPr>
        </p:nvGraphicFramePr>
        <p:xfrm>
          <a:off x="0" y="27915"/>
          <a:ext cx="2825086" cy="682752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Vorteil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Advantage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Nachteil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Disadvantage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bequem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Comfortable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dafür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favour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dagegen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Against it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eindrucksvoll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Impressive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entsetzlich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Terrible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 gefällt mir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like 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gefährlich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Dangerous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herrlich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Marvellous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hervorragend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Outstanding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mies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Rotten / lousy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nützlich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Useful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nutzlos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useless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schade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Shame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Safe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wichtig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important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00295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842206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2736092"/>
              </p:ext>
            </p:extLst>
          </p:nvPr>
        </p:nvGraphicFramePr>
        <p:xfrm>
          <a:off x="3126494" y="30480"/>
          <a:ext cx="2636291" cy="6492240"/>
        </p:xfrm>
        <a:graphic>
          <a:graphicData uri="http://schemas.openxmlformats.org/drawingml/2006/table">
            <a:tbl>
              <a:tblPr/>
              <a:tblGrid>
                <a:gridCol w="1223748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Auto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Boot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Boat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Bus (m)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Dampfer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Steamer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Eilzug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Express train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Fähre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Ferry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Flugzeug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Airplane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Mofa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Moped</a:t>
                      </a:r>
                      <a:endParaRPr lang="de-DE" sz="10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Motorrad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Motor bike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Reisebus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Coach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S-Bahn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Local train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Schiff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Strassenbahn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U-Bahn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Underground train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Wagen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Zug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Train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Linie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Line / route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Öffentliche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Verkehrsmittel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Public transport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5488483"/>
              </p:ext>
            </p:extLst>
          </p:nvPr>
        </p:nvGraphicFramePr>
        <p:xfrm>
          <a:off x="6064193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346541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78545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aussteigen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get off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einsteigen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get 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entwerten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validate (ticket)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fahren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travel / ride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gehen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go / walk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umsteigen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change (train)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verlassen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leave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zurückkommen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come back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31380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23459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13918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4201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7111861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309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3429</TotalTime>
  <Words>1084</Words>
  <Application>Microsoft Office PowerPoint</Application>
  <PresentationFormat>A4 Paper (210x297 mm)</PresentationFormat>
  <Paragraphs>320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Arial Black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 Sproston</dc:creator>
  <cp:lastModifiedBy>Ms Johnson</cp:lastModifiedBy>
  <cp:revision>70</cp:revision>
  <cp:lastPrinted>2019-06-13T08:55:51Z</cp:lastPrinted>
  <dcterms:created xsi:type="dcterms:W3CDTF">2019-06-13T06:52:07Z</dcterms:created>
  <dcterms:modified xsi:type="dcterms:W3CDTF">2023-10-16T17:08:47Z</dcterms:modified>
</cp:coreProperties>
</file>