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1"/>
  </p:notesMasterIdLst>
  <p:sldIdLst>
    <p:sldId id="266" r:id="rId2"/>
    <p:sldId id="265" r:id="rId3"/>
    <p:sldId id="267" r:id="rId4"/>
    <p:sldId id="268" r:id="rId5"/>
    <p:sldId id="273" r:id="rId6"/>
    <p:sldId id="269" r:id="rId7"/>
    <p:sldId id="270" r:id="rId8"/>
    <p:sldId id="271" r:id="rId9"/>
    <p:sldId id="272" r:id="rId10"/>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4BA1D-B6AE-2E27-A7D8-A9F310B06DDC}" v="1" dt="2020-06-05T13:51:56.972"/>
    <p1510:client id="{7D09F05E-6E96-8F05-5404-25F1F9A6B601}" v="190" dt="2020-07-03T12:05:33.722"/>
    <p1510:client id="{C4FA9936-E6AB-38DD-AA09-3196A930A3C5}" v="139" dt="2020-03-05T09:56:53.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4343" autoAdjust="0"/>
  </p:normalViewPr>
  <p:slideViewPr>
    <p:cSldViewPr snapToGrid="0">
      <p:cViewPr varScale="1">
        <p:scale>
          <a:sx n="85" d="100"/>
          <a:sy n="85" d="100"/>
        </p:scale>
        <p:origin x="996"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odd" userId="S::m.dodd@endon.staffs.sch.uk::3bea0b12-c43a-42a6-8f56-7954fd31282d" providerId="AD" clId="Web-{0FE4BA1D-B6AE-2E27-A7D8-A9F310B06DDC}"/>
    <pc:docChg chg="addSld">
      <pc:chgData name="m.dodd" userId="S::m.dodd@endon.staffs.sch.uk::3bea0b12-c43a-42a6-8f56-7954fd31282d" providerId="AD" clId="Web-{0FE4BA1D-B6AE-2E27-A7D8-A9F310B06DDC}" dt="2020-06-05T13:51:56.972" v="0"/>
      <pc:docMkLst>
        <pc:docMk/>
      </pc:docMkLst>
      <pc:sldChg chg="add replId">
        <pc:chgData name="m.dodd" userId="S::m.dodd@endon.staffs.sch.uk::3bea0b12-c43a-42a6-8f56-7954fd31282d" providerId="AD" clId="Web-{0FE4BA1D-B6AE-2E27-A7D8-A9F310B06DDC}" dt="2020-06-05T13:51:56.972" v="0"/>
        <pc:sldMkLst>
          <pc:docMk/>
          <pc:sldMk cId="4077288253" sldId="273"/>
        </pc:sldMkLst>
      </pc:sldChg>
    </pc:docChg>
  </pc:docChgLst>
  <pc:docChgLst>
    <pc:chgData name="m.dodd" userId="S::m.dodd@endon.staffs.sch.uk::3bea0b12-c43a-42a6-8f56-7954fd31282d" providerId="AD" clId="Web-{7D09F05E-6E96-8F05-5404-25F1F9A6B601}"/>
    <pc:docChg chg="modSld">
      <pc:chgData name="m.dodd" userId="S::m.dodd@endon.staffs.sch.uk::3bea0b12-c43a-42a6-8f56-7954fd31282d" providerId="AD" clId="Web-{7D09F05E-6E96-8F05-5404-25F1F9A6B601}" dt="2020-07-03T12:05:33.722" v="188" actId="688"/>
      <pc:docMkLst>
        <pc:docMk/>
      </pc:docMkLst>
      <pc:sldChg chg="addSp delSp modSp">
        <pc:chgData name="m.dodd" userId="S::m.dodd@endon.staffs.sch.uk::3bea0b12-c43a-42a6-8f56-7954fd31282d" providerId="AD" clId="Web-{7D09F05E-6E96-8F05-5404-25F1F9A6B601}" dt="2020-07-03T12:05:33.722" v="188" actId="688"/>
        <pc:sldMkLst>
          <pc:docMk/>
          <pc:sldMk cId="3922154708" sldId="271"/>
        </pc:sldMkLst>
        <pc:spChg chg="add del">
          <ac:chgData name="m.dodd" userId="S::m.dodd@endon.staffs.sch.uk::3bea0b12-c43a-42a6-8f56-7954fd31282d" providerId="AD" clId="Web-{7D09F05E-6E96-8F05-5404-25F1F9A6B601}" dt="2020-07-03T12:03:41.394" v="7"/>
          <ac:spMkLst>
            <pc:docMk/>
            <pc:sldMk cId="3922154708" sldId="271"/>
            <ac:spMk id="8" creationId="{88578D8A-3111-4A92-A863-02E27B885A07}"/>
          </ac:spMkLst>
        </pc:spChg>
        <pc:spChg chg="add mod">
          <ac:chgData name="m.dodd" userId="S::m.dodd@endon.staffs.sch.uk::3bea0b12-c43a-42a6-8f56-7954fd31282d" providerId="AD" clId="Web-{7D09F05E-6E96-8F05-5404-25F1F9A6B601}" dt="2020-07-03T12:05:33.722" v="188" actId="688"/>
          <ac:spMkLst>
            <pc:docMk/>
            <pc:sldMk cId="3922154708" sldId="271"/>
            <ac:spMk id="9" creationId="{F6BAB2E9-489B-41DF-811C-4686EEFEA87A}"/>
          </ac:spMkLst>
        </pc:spChg>
        <pc:picChg chg="mod">
          <ac:chgData name="m.dodd" userId="S::m.dodd@endon.staffs.sch.uk::3bea0b12-c43a-42a6-8f56-7954fd31282d" providerId="AD" clId="Web-{7D09F05E-6E96-8F05-5404-25F1F9A6B601}" dt="2020-07-03T12:03:16.206" v="0" actId="14100"/>
          <ac:picMkLst>
            <pc:docMk/>
            <pc:sldMk cId="3922154708" sldId="271"/>
            <ac:picMk id="3" creationId="{00000000-0000-0000-0000-000000000000}"/>
          </ac:picMkLst>
        </pc:picChg>
        <pc:picChg chg="mod">
          <ac:chgData name="m.dodd" userId="S::m.dodd@endon.staffs.sch.uk::3bea0b12-c43a-42a6-8f56-7954fd31282d" providerId="AD" clId="Web-{7D09F05E-6E96-8F05-5404-25F1F9A6B601}" dt="2020-07-03T12:03:16.238" v="1" actId="14100"/>
          <ac:picMkLst>
            <pc:docMk/>
            <pc:sldMk cId="3922154708" sldId="271"/>
            <ac:picMk id="6" creationId="{00000000-0000-0000-0000-000000000000}"/>
          </ac:picMkLst>
        </pc:picChg>
        <pc:picChg chg="mod">
          <ac:chgData name="m.dodd" userId="S::m.dodd@endon.staffs.sch.uk::3bea0b12-c43a-42a6-8f56-7954fd31282d" providerId="AD" clId="Web-{7D09F05E-6E96-8F05-5404-25F1F9A6B601}" dt="2020-07-03T12:03:16.284" v="2" actId="14100"/>
          <ac:picMkLst>
            <pc:docMk/>
            <pc:sldMk cId="3922154708" sldId="271"/>
            <ac:picMk id="7" creationId="{00000000-0000-0000-0000-000000000000}"/>
          </ac:picMkLst>
        </pc:picChg>
      </pc:sldChg>
    </pc:docChg>
  </pc:docChgLst>
  <pc:docChgLst>
    <pc:chgData name="m.dodd" userId="S::m.dodd@endon.staffs.sch.uk::3bea0b12-c43a-42a6-8f56-7954fd31282d" providerId="AD" clId="Web-{C4FA9936-E6AB-38DD-AA09-3196A930A3C5}"/>
    <pc:docChg chg="modSld">
      <pc:chgData name="m.dodd" userId="S::m.dodd@endon.staffs.sch.uk::3bea0b12-c43a-42a6-8f56-7954fd31282d" providerId="AD" clId="Web-{C4FA9936-E6AB-38DD-AA09-3196A930A3C5}" dt="2020-03-05T09:56:53.126" v="137" actId="20577"/>
      <pc:docMkLst>
        <pc:docMk/>
      </pc:docMkLst>
      <pc:sldChg chg="addSp delSp modSp">
        <pc:chgData name="m.dodd" userId="S::m.dodd@endon.staffs.sch.uk::3bea0b12-c43a-42a6-8f56-7954fd31282d" providerId="AD" clId="Web-{C4FA9936-E6AB-38DD-AA09-3196A930A3C5}" dt="2020-03-05T09:56:51.313" v="135" actId="20577"/>
        <pc:sldMkLst>
          <pc:docMk/>
          <pc:sldMk cId="3271639095" sldId="272"/>
        </pc:sldMkLst>
        <pc:spChg chg="add mod">
          <ac:chgData name="m.dodd" userId="S::m.dodd@endon.staffs.sch.uk::3bea0b12-c43a-42a6-8f56-7954fd31282d" providerId="AD" clId="Web-{C4FA9936-E6AB-38DD-AA09-3196A930A3C5}" dt="2020-03-05T09:56:51.313" v="135" actId="20577"/>
          <ac:spMkLst>
            <pc:docMk/>
            <pc:sldMk cId="3271639095" sldId="272"/>
            <ac:spMk id="6" creationId="{C845D469-E9D8-44FA-832E-525E1E7E2C40}"/>
          </ac:spMkLst>
        </pc:spChg>
        <pc:picChg chg="del">
          <ac:chgData name="m.dodd" userId="S::m.dodd@endon.staffs.sch.uk::3bea0b12-c43a-42a6-8f56-7954fd31282d" providerId="AD" clId="Web-{C4FA9936-E6AB-38DD-AA09-3196A930A3C5}" dt="2020-03-05T09:54:49.922" v="0"/>
          <ac:picMkLst>
            <pc:docMk/>
            <pc:sldMk cId="3271639095" sldId="272"/>
            <ac:picMk id="22" creationId="{00000000-0000-0000-0000-000000000000}"/>
          </ac:picMkLst>
        </pc:picChg>
        <pc:picChg chg="mod">
          <ac:chgData name="m.dodd" userId="S::m.dodd@endon.staffs.sch.uk::3bea0b12-c43a-42a6-8f56-7954fd31282d" providerId="AD" clId="Web-{C4FA9936-E6AB-38DD-AA09-3196A930A3C5}" dt="2020-03-05T09:55:12.938" v="9" actId="14100"/>
          <ac:picMkLst>
            <pc:docMk/>
            <pc:sldMk cId="3271639095" sldId="272"/>
            <ac:picMk id="24" creationId="{00000000-0000-0000-0000-000000000000}"/>
          </ac:picMkLst>
        </pc:picChg>
        <pc:picChg chg="mod">
          <ac:chgData name="m.dodd" userId="S::m.dodd@endon.staffs.sch.uk::3bea0b12-c43a-42a6-8f56-7954fd31282d" providerId="AD" clId="Web-{C4FA9936-E6AB-38DD-AA09-3196A930A3C5}" dt="2020-03-05T09:55:05.828" v="7" actId="1076"/>
          <ac:picMkLst>
            <pc:docMk/>
            <pc:sldMk cId="3271639095" sldId="272"/>
            <ac:picMk id="25" creationId="{00000000-0000-0000-0000-000000000000}"/>
          </ac:picMkLst>
        </pc:picChg>
        <pc:picChg chg="mod">
          <ac:chgData name="m.dodd" userId="S::m.dodd@endon.staffs.sch.uk::3bea0b12-c43a-42a6-8f56-7954fd31282d" providerId="AD" clId="Web-{C4FA9936-E6AB-38DD-AA09-3196A930A3C5}" dt="2020-03-05T09:55:19.672" v="10" actId="14100"/>
          <ac:picMkLst>
            <pc:docMk/>
            <pc:sldMk cId="3271639095" sldId="272"/>
            <ac:picMk id="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5A0C4691-8EA7-4EA4-B583-40B61DA80427}" type="datetimeFigureOut">
              <a:rPr lang="en-GB" smtClean="0"/>
              <a:t>28/09/2021</a:t>
            </a:fld>
            <a:endParaRPr lang="en-GB"/>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796" tIns="47398" rIns="94796" bIns="4739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en-GB"/>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A95B927E-C6AC-4846-BF29-240C16FEF2AA}" type="slidenum">
              <a:rPr lang="en-GB" smtClean="0"/>
              <a:t>‹#›</a:t>
            </a:fld>
            <a:endParaRPr lang="en-GB"/>
          </a:p>
        </p:txBody>
      </p:sp>
    </p:spTree>
    <p:extLst>
      <p:ext uri="{BB962C8B-B14F-4D97-AF65-F5344CB8AC3E}">
        <p14:creationId xmlns:p14="http://schemas.microsoft.com/office/powerpoint/2010/main" val="408694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02CD1B-E1F3-4FCE-A086-D5A2B128770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8B7DA-106C-4F2F-8D45-F5C7301FA5AD}" type="slidenum">
              <a:rPr lang="en-GB" smtClean="0"/>
              <a:t>‹#›</a:t>
            </a:fld>
            <a:endParaRPr lang="en-GB"/>
          </a:p>
        </p:txBody>
      </p:sp>
    </p:spTree>
    <p:extLst>
      <p:ext uri="{BB962C8B-B14F-4D97-AF65-F5344CB8AC3E}">
        <p14:creationId xmlns:p14="http://schemas.microsoft.com/office/powerpoint/2010/main" val="185045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2CD1B-E1F3-4FCE-A086-D5A2B128770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8B7DA-106C-4F2F-8D45-F5C7301FA5AD}" type="slidenum">
              <a:rPr lang="en-GB" smtClean="0"/>
              <a:t>‹#›</a:t>
            </a:fld>
            <a:endParaRPr lang="en-GB"/>
          </a:p>
        </p:txBody>
      </p:sp>
    </p:spTree>
    <p:extLst>
      <p:ext uri="{BB962C8B-B14F-4D97-AF65-F5344CB8AC3E}">
        <p14:creationId xmlns:p14="http://schemas.microsoft.com/office/powerpoint/2010/main" val="123176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2CD1B-E1F3-4FCE-A086-D5A2B128770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8B7DA-106C-4F2F-8D45-F5C7301FA5AD}" type="slidenum">
              <a:rPr lang="en-GB" smtClean="0"/>
              <a:t>‹#›</a:t>
            </a:fld>
            <a:endParaRPr lang="en-GB"/>
          </a:p>
        </p:txBody>
      </p:sp>
    </p:spTree>
    <p:extLst>
      <p:ext uri="{BB962C8B-B14F-4D97-AF65-F5344CB8AC3E}">
        <p14:creationId xmlns:p14="http://schemas.microsoft.com/office/powerpoint/2010/main" val="333933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2CD1B-E1F3-4FCE-A086-D5A2B128770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8B7DA-106C-4F2F-8D45-F5C7301FA5AD}" type="slidenum">
              <a:rPr lang="en-GB" smtClean="0"/>
              <a:t>‹#›</a:t>
            </a:fld>
            <a:endParaRPr lang="en-GB"/>
          </a:p>
        </p:txBody>
      </p:sp>
    </p:spTree>
    <p:extLst>
      <p:ext uri="{BB962C8B-B14F-4D97-AF65-F5344CB8AC3E}">
        <p14:creationId xmlns:p14="http://schemas.microsoft.com/office/powerpoint/2010/main" val="165849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02CD1B-E1F3-4FCE-A086-D5A2B128770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8B7DA-106C-4F2F-8D45-F5C7301FA5AD}" type="slidenum">
              <a:rPr lang="en-GB" smtClean="0"/>
              <a:t>‹#›</a:t>
            </a:fld>
            <a:endParaRPr lang="en-GB"/>
          </a:p>
        </p:txBody>
      </p:sp>
    </p:spTree>
    <p:extLst>
      <p:ext uri="{BB962C8B-B14F-4D97-AF65-F5344CB8AC3E}">
        <p14:creationId xmlns:p14="http://schemas.microsoft.com/office/powerpoint/2010/main" val="349088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02CD1B-E1F3-4FCE-A086-D5A2B1287709}"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8B7DA-106C-4F2F-8D45-F5C7301FA5AD}" type="slidenum">
              <a:rPr lang="en-GB" smtClean="0"/>
              <a:t>‹#›</a:t>
            </a:fld>
            <a:endParaRPr lang="en-GB"/>
          </a:p>
        </p:txBody>
      </p:sp>
    </p:spTree>
    <p:extLst>
      <p:ext uri="{BB962C8B-B14F-4D97-AF65-F5344CB8AC3E}">
        <p14:creationId xmlns:p14="http://schemas.microsoft.com/office/powerpoint/2010/main" val="273429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02CD1B-E1F3-4FCE-A086-D5A2B1287709}" type="datetimeFigureOut">
              <a:rPr lang="en-GB" smtClean="0"/>
              <a:t>28/09/2021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A8B7DA-106C-4F2F-8D45-F5C7301FA5AD}" type="slidenum">
              <a:rPr lang="en-GB" smtClean="0"/>
              <a:t>‹#›</a:t>
            </a:fld>
            <a:endParaRPr lang="en-GB"/>
          </a:p>
        </p:txBody>
      </p:sp>
    </p:spTree>
    <p:extLst>
      <p:ext uri="{BB962C8B-B14F-4D97-AF65-F5344CB8AC3E}">
        <p14:creationId xmlns:p14="http://schemas.microsoft.com/office/powerpoint/2010/main" val="384706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02CD1B-E1F3-4FCE-A086-D5A2B1287709}" type="datetimeFigureOut">
              <a:rPr lang="en-GB" smtClean="0"/>
              <a:t>28/09/2021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A8B7DA-106C-4F2F-8D45-F5C7301FA5AD}" type="slidenum">
              <a:rPr lang="en-GB" smtClean="0"/>
              <a:t>‹#›</a:t>
            </a:fld>
            <a:endParaRPr lang="en-GB"/>
          </a:p>
        </p:txBody>
      </p:sp>
    </p:spTree>
    <p:extLst>
      <p:ext uri="{BB962C8B-B14F-4D97-AF65-F5344CB8AC3E}">
        <p14:creationId xmlns:p14="http://schemas.microsoft.com/office/powerpoint/2010/main" val="292998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2CD1B-E1F3-4FCE-A086-D5A2B1287709}" type="datetimeFigureOut">
              <a:rPr lang="en-GB" smtClean="0"/>
              <a:t>28/09/2021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A8B7DA-106C-4F2F-8D45-F5C7301FA5AD}" type="slidenum">
              <a:rPr lang="en-GB" smtClean="0"/>
              <a:t>‹#›</a:t>
            </a:fld>
            <a:endParaRPr lang="en-GB"/>
          </a:p>
        </p:txBody>
      </p:sp>
    </p:spTree>
    <p:extLst>
      <p:ext uri="{BB962C8B-B14F-4D97-AF65-F5344CB8AC3E}">
        <p14:creationId xmlns:p14="http://schemas.microsoft.com/office/powerpoint/2010/main" val="275342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02CD1B-E1F3-4FCE-A086-D5A2B1287709}"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8B7DA-106C-4F2F-8D45-F5C7301FA5AD}" type="slidenum">
              <a:rPr lang="en-GB" smtClean="0"/>
              <a:t>‹#›</a:t>
            </a:fld>
            <a:endParaRPr lang="en-GB"/>
          </a:p>
        </p:txBody>
      </p:sp>
    </p:spTree>
    <p:extLst>
      <p:ext uri="{BB962C8B-B14F-4D97-AF65-F5344CB8AC3E}">
        <p14:creationId xmlns:p14="http://schemas.microsoft.com/office/powerpoint/2010/main" val="160560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02CD1B-E1F3-4FCE-A086-D5A2B1287709}"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8B7DA-106C-4F2F-8D45-F5C7301FA5AD}" type="slidenum">
              <a:rPr lang="en-GB" smtClean="0"/>
              <a:t>‹#›</a:t>
            </a:fld>
            <a:endParaRPr lang="en-GB"/>
          </a:p>
        </p:txBody>
      </p:sp>
    </p:spTree>
    <p:extLst>
      <p:ext uri="{BB962C8B-B14F-4D97-AF65-F5344CB8AC3E}">
        <p14:creationId xmlns:p14="http://schemas.microsoft.com/office/powerpoint/2010/main" val="240471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2CD1B-E1F3-4FCE-A086-D5A2B1287709}" type="datetimeFigureOut">
              <a:rPr lang="en-GB" smtClean="0"/>
              <a:t>28/09/2021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8B7DA-106C-4F2F-8D45-F5C7301FA5AD}" type="slidenum">
              <a:rPr lang="en-GB" smtClean="0"/>
              <a:t>‹#›</a:t>
            </a:fld>
            <a:endParaRPr lang="en-GB"/>
          </a:p>
        </p:txBody>
      </p:sp>
      <p:sp>
        <p:nvSpPr>
          <p:cNvPr id="7" name="Rectangle 6"/>
          <p:cNvSpPr/>
          <p:nvPr userDrawn="1"/>
        </p:nvSpPr>
        <p:spPr>
          <a:xfrm>
            <a:off x="134289" y="132657"/>
            <a:ext cx="9637422" cy="659268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sz="1800"/>
          </a:p>
        </p:txBody>
      </p:sp>
    </p:spTree>
    <p:extLst>
      <p:ext uri="{BB962C8B-B14F-4D97-AF65-F5344CB8AC3E}">
        <p14:creationId xmlns:p14="http://schemas.microsoft.com/office/powerpoint/2010/main" val="34686518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143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a:spLocks noChangeArrowheads="1"/>
          </p:cNvSpPr>
          <p:nvPr/>
        </p:nvSpPr>
        <p:spPr bwMode="auto">
          <a:xfrm>
            <a:off x="-114300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2"/>
          <p:cNvSpPr>
            <a:spLocks noChangeArrowheads="1"/>
          </p:cNvSpPr>
          <p:nvPr/>
        </p:nvSpPr>
        <p:spPr bwMode="auto">
          <a:xfrm>
            <a:off x="-189818" y="2066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37"/>
          <p:cNvSpPr>
            <a:spLocks noChangeArrowheads="1"/>
          </p:cNvSpPr>
          <p:nvPr/>
        </p:nvSpPr>
        <p:spPr bwMode="auto">
          <a:xfrm>
            <a:off x="-189818" y="6638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nvGraphicFramePr>
        <p:xfrm>
          <a:off x="9640389" y="3553097"/>
          <a:ext cx="208280" cy="470263"/>
        </p:xfrm>
        <a:graphic>
          <a:graphicData uri="http://schemas.openxmlformats.org/drawingml/2006/table">
            <a:tbl>
              <a:tblPr/>
              <a:tblGrid>
                <a:gridCol w="208280">
                  <a:extLst>
                    <a:ext uri="{9D8B030D-6E8A-4147-A177-3AD203B41FA5}">
                      <a16:colId xmlns:a16="http://schemas.microsoft.com/office/drawing/2014/main" val="2907507427"/>
                    </a:ext>
                  </a:extLst>
                </a:gridCol>
              </a:tblGrid>
              <a:tr h="470263">
                <a:tc>
                  <a:txBody>
                    <a:bodyPr/>
                    <a:lstStyle/>
                    <a:p>
                      <a:endParaRPr lang="en-GB" dirty="0"/>
                    </a:p>
                  </a:txBody>
                  <a:tcPr>
                    <a:lnL>
                      <a:noFill/>
                    </a:lnL>
                    <a:lnR>
                      <a:noFill/>
                    </a:lnR>
                    <a:lnT>
                      <a:noFill/>
                    </a:lnT>
                    <a:lnB>
                      <a:noFill/>
                    </a:lnB>
                  </a:tcPr>
                </a:tc>
                <a:extLst>
                  <a:ext uri="{0D108BD9-81ED-4DB2-BD59-A6C34878D82A}">
                    <a16:rowId xmlns:a16="http://schemas.microsoft.com/office/drawing/2014/main" val="80257723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57271944"/>
              </p:ext>
            </p:extLst>
          </p:nvPr>
        </p:nvGraphicFramePr>
        <p:xfrm>
          <a:off x="231802" y="724984"/>
          <a:ext cx="3069000" cy="5955679"/>
        </p:xfrm>
        <a:graphic>
          <a:graphicData uri="http://schemas.openxmlformats.org/drawingml/2006/table">
            <a:tbl>
              <a:tblPr firstRow="1" bandRow="1">
                <a:tableStyleId>{5940675A-B579-460E-94D1-54222C63F5DA}</a:tableStyleId>
              </a:tblPr>
              <a:tblGrid>
                <a:gridCol w="983044">
                  <a:extLst>
                    <a:ext uri="{9D8B030D-6E8A-4147-A177-3AD203B41FA5}">
                      <a16:colId xmlns:a16="http://schemas.microsoft.com/office/drawing/2014/main" val="1864929282"/>
                    </a:ext>
                  </a:extLst>
                </a:gridCol>
                <a:gridCol w="2085956">
                  <a:extLst>
                    <a:ext uri="{9D8B030D-6E8A-4147-A177-3AD203B41FA5}">
                      <a16:colId xmlns:a16="http://schemas.microsoft.com/office/drawing/2014/main" val="2957330168"/>
                    </a:ext>
                  </a:extLst>
                </a:gridCol>
              </a:tblGrid>
              <a:tr h="34558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ONE: Key Vocabulary</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82747">
                <a:tc>
                  <a:txBody>
                    <a:bodyPr/>
                    <a:lstStyle/>
                    <a:p>
                      <a:r>
                        <a:rPr lang="en-GB" sz="1200" b="1" dirty="0"/>
                        <a:t>Word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Definition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404114">
                <a:tc>
                  <a:txBody>
                    <a:bodyPr/>
                    <a:lstStyle/>
                    <a:p>
                      <a:pPr algn="l" fontAlgn="ctr"/>
                      <a:r>
                        <a:rPr lang="en-GB" sz="1100" b="0" i="0" u="none" strike="noStrike" dirty="0">
                          <a:solidFill>
                            <a:srgbClr val="000000"/>
                          </a:solidFill>
                          <a:effectLst/>
                          <a:latin typeface="Calibri" panose="020F0502020204030204" pitchFamily="34" charset="0"/>
                        </a:rPr>
                        <a:t>Abduction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Calibri" panose="020F0502020204030204" pitchFamily="34" charset="0"/>
                        </a:rPr>
                        <a:t>Movement away from the midline of the body.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404114">
                <a:tc>
                  <a:txBody>
                    <a:bodyPr/>
                    <a:lstStyle/>
                    <a:p>
                      <a:pPr algn="l" fontAlgn="ctr"/>
                      <a:r>
                        <a:rPr lang="en-GB" sz="1100" b="0" i="0" u="none" strike="noStrike" dirty="0">
                          <a:solidFill>
                            <a:srgbClr val="000000"/>
                          </a:solidFill>
                          <a:effectLst/>
                          <a:latin typeface="Calibri" panose="020F0502020204030204" pitchFamily="34" charset="0"/>
                        </a:rPr>
                        <a:t>Adduction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Calibri" panose="020F0502020204030204" pitchFamily="34" charset="0"/>
                        </a:rPr>
                        <a:t>Movement towards the midline of the body.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404114">
                <a:tc>
                  <a:txBody>
                    <a:bodyPr/>
                    <a:lstStyle/>
                    <a:p>
                      <a:pPr algn="l" fontAlgn="ctr"/>
                      <a:r>
                        <a:rPr lang="en-GB" sz="1100" b="0" i="0" u="none" strike="noStrike" dirty="0">
                          <a:solidFill>
                            <a:srgbClr val="000000"/>
                          </a:solidFill>
                          <a:effectLst/>
                          <a:latin typeface="Calibri" panose="020F0502020204030204" pitchFamily="34" charset="0"/>
                        </a:rPr>
                        <a:t>Extension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A straightening movement around a joint.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721318"/>
                  </a:ext>
                </a:extLst>
              </a:tr>
              <a:tr h="404114">
                <a:tc>
                  <a:txBody>
                    <a:bodyPr/>
                    <a:lstStyle/>
                    <a:p>
                      <a:pPr algn="l" fontAlgn="ctr"/>
                      <a:r>
                        <a:rPr lang="en-GB" sz="1100" b="0" i="0" u="none" strike="noStrike" dirty="0">
                          <a:solidFill>
                            <a:srgbClr val="000000"/>
                          </a:solidFill>
                          <a:effectLst/>
                          <a:latin typeface="Calibri" panose="020F0502020204030204" pitchFamily="34" charset="0"/>
                        </a:rPr>
                        <a:t>Flexion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A bending movement around a joint in a limb.</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7814939"/>
                  </a:ext>
                </a:extLst>
              </a:tr>
              <a:tr h="404114">
                <a:tc>
                  <a:txBody>
                    <a:bodyPr/>
                    <a:lstStyle/>
                    <a:p>
                      <a:pPr algn="l" fontAlgn="ctr"/>
                      <a:r>
                        <a:rPr lang="en-GB" sz="1100" b="0" i="0" u="none" strike="noStrike" dirty="0">
                          <a:solidFill>
                            <a:srgbClr val="000000"/>
                          </a:solidFill>
                          <a:effectLst/>
                          <a:latin typeface="Calibri" panose="020F0502020204030204" pitchFamily="34" charset="0"/>
                        </a:rPr>
                        <a:t>Rotation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turning of a body part about its long axis as if on a pivot.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7175691"/>
                  </a:ext>
                </a:extLst>
              </a:tr>
              <a:tr h="680520">
                <a:tc>
                  <a:txBody>
                    <a:bodyPr/>
                    <a:lstStyle/>
                    <a:p>
                      <a:pPr algn="l" fontAlgn="ctr"/>
                      <a:r>
                        <a:rPr lang="en-GB" sz="1100" b="0" i="0" u="none" strike="noStrike" dirty="0">
                          <a:solidFill>
                            <a:srgbClr val="000000"/>
                          </a:solidFill>
                          <a:effectLst/>
                          <a:latin typeface="Calibri" panose="020F0502020204030204" pitchFamily="34" charset="0"/>
                        </a:rPr>
                        <a:t>Circumduction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circular movement of a joint. It is a movement pattern that combines flexion, extension, adduction, and abduction.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4414"/>
                  </a:ext>
                </a:extLst>
              </a:tr>
              <a:tr h="680520">
                <a:tc>
                  <a:txBody>
                    <a:bodyPr/>
                    <a:lstStyle/>
                    <a:p>
                      <a:pPr algn="l" fontAlgn="ctr"/>
                      <a:r>
                        <a:rPr lang="en-GB" sz="1100" b="0" i="0" u="none" strike="noStrike" dirty="0">
                          <a:solidFill>
                            <a:srgbClr val="000000"/>
                          </a:solidFill>
                          <a:effectLst/>
                          <a:latin typeface="Calibri" panose="020F0502020204030204" pitchFamily="34" charset="0"/>
                        </a:rPr>
                        <a:t>Synovial joint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An area where two or more bones meet within a joint capsule and allows a wide range of movement to occur.</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1261479"/>
                  </a:ext>
                </a:extLst>
              </a:tr>
              <a:tr h="404114">
                <a:tc>
                  <a:txBody>
                    <a:bodyPr/>
                    <a:lstStyle/>
                    <a:p>
                      <a:pPr algn="l" fontAlgn="ctr"/>
                      <a:r>
                        <a:rPr lang="en-GB" sz="1100" b="0" i="0" u="none" strike="noStrike" dirty="0">
                          <a:solidFill>
                            <a:srgbClr val="000000"/>
                          </a:solidFill>
                          <a:effectLst/>
                          <a:latin typeface="Calibri" panose="020F0502020204030204" pitchFamily="34" charset="0"/>
                        </a:rPr>
                        <a:t>Articulating bones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Bones that move relative to each other at a joint.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146698"/>
                  </a:ext>
                </a:extLst>
              </a:tr>
              <a:tr h="404114">
                <a:tc>
                  <a:txBody>
                    <a:bodyPr/>
                    <a:lstStyle/>
                    <a:p>
                      <a:pPr algn="l" fontAlgn="ctr"/>
                      <a:r>
                        <a:rPr lang="en-GB" sz="1100" b="0" i="0" u="none" strike="noStrike" dirty="0">
                          <a:solidFill>
                            <a:srgbClr val="000000"/>
                          </a:solidFill>
                          <a:effectLst/>
                          <a:latin typeface="Calibri" panose="020F0502020204030204" pitchFamily="34" charset="0"/>
                        </a:rPr>
                        <a:t>Cartilage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A tough, elastic, fibrous connective tissue.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568757">
                <a:tc>
                  <a:txBody>
                    <a:bodyPr/>
                    <a:lstStyle/>
                    <a:p>
                      <a:pPr algn="l" fontAlgn="ctr"/>
                      <a:r>
                        <a:rPr lang="en-GB" sz="1100" b="0" i="0" u="none" strike="noStrike" dirty="0">
                          <a:solidFill>
                            <a:srgbClr val="000000"/>
                          </a:solidFill>
                          <a:effectLst/>
                          <a:latin typeface="Calibri" panose="020F0502020204030204" pitchFamily="34" charset="0"/>
                        </a:rPr>
                        <a:t>Ligament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A short band of tough and flexible tissue connects bone</a:t>
                      </a:r>
                      <a:r>
                        <a:rPr lang="en-GB" sz="1100" b="0" i="0" u="none" strike="noStrike" baseline="0" dirty="0">
                          <a:solidFill>
                            <a:srgbClr val="000000"/>
                          </a:solidFill>
                          <a:effectLst/>
                          <a:latin typeface="Calibri" panose="020F0502020204030204" pitchFamily="34" charset="0"/>
                        </a:rPr>
                        <a:t> to bone</a:t>
                      </a:r>
                      <a:r>
                        <a:rPr lang="en-GB" sz="1100" b="0" i="0" u="none" strike="noStrike" dirty="0">
                          <a:solidFill>
                            <a:srgbClr val="000000"/>
                          </a:solidFill>
                          <a:effectLst/>
                          <a:latin typeface="Calibri" panose="020F0502020204030204" pitchFamily="34" charset="0"/>
                        </a:rPr>
                        <a:t> and stabilise the joint.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073549"/>
                  </a:ext>
                </a:extLst>
              </a:tr>
              <a:tr h="568757">
                <a:tc>
                  <a:txBody>
                    <a:bodyPr/>
                    <a:lstStyle/>
                    <a:p>
                      <a:pPr algn="l" fontAlgn="ctr"/>
                      <a:r>
                        <a:rPr lang="en-GB" sz="1100" b="0" i="0" u="none" strike="noStrike" dirty="0">
                          <a:solidFill>
                            <a:srgbClr val="000000"/>
                          </a:solidFill>
                          <a:effectLst/>
                          <a:latin typeface="Calibri" panose="020F0502020204030204" pitchFamily="34" charset="0"/>
                        </a:rPr>
                        <a:t>Tendon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A tendon is a tough yet flexible band of fibrous tissue which joins muscle to bone. </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5594035"/>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124866947"/>
              </p:ext>
            </p:extLst>
          </p:nvPr>
        </p:nvGraphicFramePr>
        <p:xfrm>
          <a:off x="6605198" y="724989"/>
          <a:ext cx="3069000" cy="5983668"/>
        </p:xfrm>
        <a:graphic>
          <a:graphicData uri="http://schemas.openxmlformats.org/drawingml/2006/table">
            <a:tbl>
              <a:tblPr firstRow="1" bandRow="1">
                <a:tableStyleId>{5940675A-B579-460E-94D1-54222C63F5DA}</a:tableStyleId>
              </a:tblPr>
              <a:tblGrid>
                <a:gridCol w="3069000">
                  <a:extLst>
                    <a:ext uri="{9D8B030D-6E8A-4147-A177-3AD203B41FA5}">
                      <a16:colId xmlns:a16="http://schemas.microsoft.com/office/drawing/2014/main" val="1864929282"/>
                    </a:ext>
                  </a:extLst>
                </a:gridCol>
              </a:tblGrid>
              <a:tr h="3377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54816317"/>
                  </a:ext>
                </a:extLst>
              </a:tr>
              <a:tr h="5617908">
                <a:tc>
                  <a:txBody>
                    <a:bodyPr/>
                    <a:lstStyle/>
                    <a:p>
                      <a:pPr algn="ctr"/>
                      <a:r>
                        <a:rPr lang="en-GB" sz="1800" b="1" dirty="0"/>
                        <a:t>THE</a:t>
                      </a:r>
                      <a:r>
                        <a:rPr lang="en-GB" sz="1800" b="1" baseline="0" dirty="0"/>
                        <a:t> BONES THAT MEET AT THE JOINT ARE KNOWN AS THE ARTICULATING BONES.</a:t>
                      </a:r>
                      <a:endParaRPr lang="en-GB" sz="18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64226"/>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528025945"/>
              </p:ext>
            </p:extLst>
          </p:nvPr>
        </p:nvGraphicFramePr>
        <p:xfrm>
          <a:off x="3418500" y="724992"/>
          <a:ext cx="3069000" cy="5955669"/>
        </p:xfrm>
        <a:graphic>
          <a:graphicData uri="http://schemas.openxmlformats.org/drawingml/2006/table">
            <a:tbl>
              <a:tblPr firstRow="1" bandRow="1">
                <a:tableStyleId>{5940675A-B579-460E-94D1-54222C63F5DA}</a:tableStyleId>
              </a:tblPr>
              <a:tblGrid>
                <a:gridCol w="1194443">
                  <a:extLst>
                    <a:ext uri="{9D8B030D-6E8A-4147-A177-3AD203B41FA5}">
                      <a16:colId xmlns:a16="http://schemas.microsoft.com/office/drawing/2014/main" val="1864929282"/>
                    </a:ext>
                  </a:extLst>
                </a:gridCol>
                <a:gridCol w="1874557">
                  <a:extLst>
                    <a:ext uri="{9D8B030D-6E8A-4147-A177-3AD203B41FA5}">
                      <a16:colId xmlns:a16="http://schemas.microsoft.com/office/drawing/2014/main" val="2957330168"/>
                    </a:ext>
                  </a:extLst>
                </a:gridCol>
              </a:tblGrid>
              <a:tr h="33810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TWO: Core Questions</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76633">
                <a:tc>
                  <a:txBody>
                    <a:bodyPr/>
                    <a:lstStyle/>
                    <a:p>
                      <a:r>
                        <a:rPr lang="en-GB" sz="1200" b="1" dirty="0"/>
                        <a:t>Question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Answer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590534">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 four functions of the skeletal system</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Blood production, movement, protection, shape, support, mineral storage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590534">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Give the function of cartilage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Covers the ends of bones providing smooth, friction free surface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389335">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Describe</a:t>
                      </a:r>
                      <a:r>
                        <a:rPr lang="en-GB" sz="1100" kern="1400" baseline="0" dirty="0">
                          <a:ln>
                            <a:noFill/>
                          </a:ln>
                          <a:solidFill>
                            <a:srgbClr val="000000"/>
                          </a:solidFill>
                          <a:effectLst/>
                          <a:latin typeface="Calibri" panose="020F0502020204030204" pitchFamily="34" charset="0"/>
                        </a:rPr>
                        <a:t> how the skeleton ‘protects’</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Bones help to protect vital organs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1194130">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Describe</a:t>
                      </a:r>
                      <a:r>
                        <a:rPr lang="en-GB" sz="1100" kern="1400" baseline="0" dirty="0">
                          <a:ln>
                            <a:noFill/>
                          </a:ln>
                          <a:solidFill>
                            <a:srgbClr val="000000"/>
                          </a:solidFill>
                          <a:effectLst/>
                          <a:latin typeface="Calibri" panose="020F0502020204030204" pitchFamily="34" charset="0"/>
                        </a:rPr>
                        <a:t> how the skeleton allows ‘movement’</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Bones provide a surface for muscles / tendons to attach to OR provide lever systems OR muscles pull bones when they contract OR has joints that allow the body to move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086405"/>
                  </a:ext>
                </a:extLst>
              </a:tr>
              <a:tr h="1596528">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What is the</a:t>
                      </a:r>
                      <a:r>
                        <a:rPr lang="en-GB" sz="1100" kern="1400" baseline="0" dirty="0">
                          <a:ln>
                            <a:noFill/>
                          </a:ln>
                          <a:solidFill>
                            <a:srgbClr val="000000"/>
                          </a:solidFill>
                          <a:effectLst/>
                          <a:latin typeface="Calibri" panose="020F0502020204030204" pitchFamily="34" charset="0"/>
                        </a:rPr>
                        <a:t> difference between the axial and appendicular skeleton?</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Axial – central part of the skeleton,</a:t>
                      </a:r>
                      <a:r>
                        <a:rPr lang="en-GB" sz="1100" kern="1400" baseline="0" dirty="0">
                          <a:ln>
                            <a:noFill/>
                          </a:ln>
                          <a:solidFill>
                            <a:srgbClr val="000000"/>
                          </a:solidFill>
                          <a:effectLst/>
                          <a:latin typeface="Calibri" panose="020F0502020204030204" pitchFamily="34" charset="0"/>
                        </a:rPr>
                        <a:t> the main source of support &amp; protection (cranium, vertebrae, ribs, sternum)</a:t>
                      </a:r>
                    </a:p>
                    <a:p>
                      <a:pPr marR="0" indent="0" algn="l" rtl="0">
                        <a:lnSpc>
                          <a:spcPct val="119000"/>
                        </a:lnSpc>
                        <a:spcBef>
                          <a:spcPts val="0"/>
                        </a:spcBef>
                        <a:spcAft>
                          <a:spcPts val="0"/>
                        </a:spcAft>
                      </a:pPr>
                      <a:r>
                        <a:rPr lang="en-GB" sz="1100" kern="1400" baseline="0" dirty="0">
                          <a:ln>
                            <a:noFill/>
                          </a:ln>
                          <a:solidFill>
                            <a:srgbClr val="000000"/>
                          </a:solidFill>
                          <a:effectLst/>
                          <a:latin typeface="Calibri" panose="020F0502020204030204" pitchFamily="34" charset="0"/>
                        </a:rPr>
                        <a:t>Appendicular – includes bones that support movement (arms, legs)</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453638"/>
                  </a:ext>
                </a:extLst>
              </a:tr>
              <a:tr h="389335">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Movement at a hing</a:t>
                      </a:r>
                      <a:r>
                        <a:rPr lang="en-GB" sz="1100" kern="1400" baseline="0" dirty="0">
                          <a:ln>
                            <a:noFill/>
                          </a:ln>
                          <a:solidFill>
                            <a:srgbClr val="000000"/>
                          </a:solidFill>
                          <a:effectLst/>
                          <a:latin typeface="Calibri" panose="020F0502020204030204" pitchFamily="34" charset="0"/>
                        </a:rPr>
                        <a:t>e joint</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Flexion &amp; extension</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351372"/>
                  </a:ext>
                </a:extLst>
              </a:tr>
              <a:tr h="590534">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Movement at a ball and socket joint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Flexion,</a:t>
                      </a:r>
                      <a:r>
                        <a:rPr lang="en-GB" sz="1100" kern="1400" baseline="0" dirty="0">
                          <a:ln>
                            <a:noFill/>
                          </a:ln>
                          <a:solidFill>
                            <a:srgbClr val="000000"/>
                          </a:solidFill>
                          <a:effectLst/>
                          <a:latin typeface="Calibri" panose="020F0502020204030204" pitchFamily="34" charset="0"/>
                        </a:rPr>
                        <a:t> extension, rotation, abduction, adduction and circumduction</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073549"/>
                  </a:ext>
                </a:extLst>
              </a:tr>
            </a:tbl>
          </a:graphicData>
        </a:graphic>
      </p:graphicFrame>
      <p:grpSp>
        <p:nvGrpSpPr>
          <p:cNvPr id="4" name="Group 3"/>
          <p:cNvGrpSpPr/>
          <p:nvPr/>
        </p:nvGrpSpPr>
        <p:grpSpPr>
          <a:xfrm>
            <a:off x="903246" y="160212"/>
            <a:ext cx="8251219" cy="523220"/>
            <a:chOff x="903246" y="147149"/>
            <a:chExt cx="8251219" cy="523220"/>
          </a:xfrm>
        </p:grpSpPr>
        <p:sp>
          <p:nvSpPr>
            <p:cNvPr id="19" name="TextBox 18">
              <a:extLst>
                <a:ext uri="{FF2B5EF4-FFF2-40B4-BE49-F238E27FC236}">
                  <a16:creationId xmlns:a16="http://schemas.microsoft.com/office/drawing/2014/main" id="{DE1988B2-180F-45DC-89D9-FE79E7608A29}"/>
                </a:ext>
              </a:extLst>
            </p:cNvPr>
            <p:cNvSpPr txBox="1"/>
            <p:nvPr/>
          </p:nvSpPr>
          <p:spPr>
            <a:xfrm>
              <a:off x="903246" y="147149"/>
              <a:ext cx="8251219" cy="523220"/>
            </a:xfrm>
            <a:prstGeom prst="rect">
              <a:avLst/>
            </a:prstGeom>
            <a:noFill/>
          </p:spPr>
          <p:txBody>
            <a:bodyPr wrap="square" rtlCol="0">
              <a:spAutoFit/>
            </a:bodyPr>
            <a:lstStyle/>
            <a:p>
              <a:r>
                <a:rPr lang="en-GB" sz="2800" b="1" cap="small" dirty="0"/>
                <a:t>GCSE PE Unit 1.1a: </a:t>
              </a:r>
              <a:r>
                <a:rPr lang="en-GB" sz="2400" b="1" cap="small" dirty="0"/>
                <a:t>Skeletal System</a:t>
              </a:r>
              <a:r>
                <a:rPr lang="en-GB" sz="2800" b="1" cap="small" dirty="0"/>
                <a:t>		</a:t>
              </a:r>
              <a:r>
                <a:rPr lang="en-GB" sz="2400" b="1" cap="small" baseline="20000" dirty="0"/>
                <a:t>Year</a:t>
              </a:r>
              <a:r>
                <a:rPr lang="en-GB" sz="2400" baseline="20000" dirty="0"/>
                <a:t>:		</a:t>
              </a:r>
              <a:r>
                <a:rPr lang="en-GB" sz="2400" b="1" cap="small" baseline="20000" dirty="0"/>
                <a:t>Half Term</a:t>
              </a:r>
              <a:r>
                <a:rPr lang="en-GB" sz="2400" baseline="20000" dirty="0"/>
                <a:t>: </a:t>
              </a:r>
            </a:p>
          </p:txBody>
        </p:sp>
        <p:cxnSp>
          <p:nvCxnSpPr>
            <p:cNvPr id="21" name="Straight Connector 20"/>
            <p:cNvCxnSpPr/>
            <p:nvPr/>
          </p:nvCxnSpPr>
          <p:spPr>
            <a:xfrm>
              <a:off x="9154465" y="206628"/>
              <a:ext cx="0" cy="457200"/>
            </a:xfrm>
            <a:prstGeom prst="line">
              <a:avLst/>
            </a:prstGeom>
          </p:spPr>
          <p:style>
            <a:lnRef idx="1">
              <a:schemeClr val="dk1"/>
            </a:lnRef>
            <a:fillRef idx="0">
              <a:schemeClr val="dk1"/>
            </a:fillRef>
            <a:effectRef idx="0">
              <a:schemeClr val="dk1"/>
            </a:effectRef>
            <a:fontRef idx="minor">
              <a:schemeClr val="tx1"/>
            </a:fontRef>
          </p:style>
        </p:cxnSp>
      </p:gr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02" y="178052"/>
            <a:ext cx="487539" cy="487539"/>
          </a:xfrm>
          <a:prstGeom prst="rect">
            <a:avLst/>
          </a:prstGeom>
        </p:spPr>
      </p:pic>
      <p:pic>
        <p:nvPicPr>
          <p:cNvPr id="6" name="Picture 5"/>
          <p:cNvPicPr>
            <a:picLocks noChangeAspect="1"/>
          </p:cNvPicPr>
          <p:nvPr/>
        </p:nvPicPr>
        <p:blipFill rotWithShape="1">
          <a:blip r:embed="rId3"/>
          <a:srcRect l="26593" t="144" r="27422" b="4093"/>
          <a:stretch/>
        </p:blipFill>
        <p:spPr>
          <a:xfrm>
            <a:off x="6846896" y="2145695"/>
            <a:ext cx="2619022" cy="4090533"/>
          </a:xfrm>
          <a:prstGeom prst="rect">
            <a:avLst/>
          </a:prstGeom>
        </p:spPr>
      </p:pic>
    </p:spTree>
    <p:extLst>
      <p:ext uri="{BB962C8B-B14F-4D97-AF65-F5344CB8AC3E}">
        <p14:creationId xmlns:p14="http://schemas.microsoft.com/office/powerpoint/2010/main" val="345800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143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a:spLocks noChangeArrowheads="1"/>
          </p:cNvSpPr>
          <p:nvPr/>
        </p:nvSpPr>
        <p:spPr bwMode="auto">
          <a:xfrm>
            <a:off x="-114300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2"/>
          <p:cNvSpPr>
            <a:spLocks noChangeArrowheads="1"/>
          </p:cNvSpPr>
          <p:nvPr/>
        </p:nvSpPr>
        <p:spPr bwMode="auto">
          <a:xfrm>
            <a:off x="-189818" y="2066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37"/>
          <p:cNvSpPr>
            <a:spLocks noChangeArrowheads="1"/>
          </p:cNvSpPr>
          <p:nvPr/>
        </p:nvSpPr>
        <p:spPr bwMode="auto">
          <a:xfrm>
            <a:off x="-189818" y="6638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nvGraphicFramePr>
        <p:xfrm>
          <a:off x="9640389" y="3553097"/>
          <a:ext cx="208280" cy="470263"/>
        </p:xfrm>
        <a:graphic>
          <a:graphicData uri="http://schemas.openxmlformats.org/drawingml/2006/table">
            <a:tbl>
              <a:tblPr/>
              <a:tblGrid>
                <a:gridCol w="208280">
                  <a:extLst>
                    <a:ext uri="{9D8B030D-6E8A-4147-A177-3AD203B41FA5}">
                      <a16:colId xmlns:a16="http://schemas.microsoft.com/office/drawing/2014/main" val="2907507427"/>
                    </a:ext>
                  </a:extLst>
                </a:gridCol>
              </a:tblGrid>
              <a:tr h="470263">
                <a:tc>
                  <a:txBody>
                    <a:bodyPr/>
                    <a:lstStyle/>
                    <a:p>
                      <a:endParaRPr lang="en-GB" dirty="0"/>
                    </a:p>
                  </a:txBody>
                  <a:tcPr>
                    <a:lnL>
                      <a:noFill/>
                    </a:lnL>
                    <a:lnR>
                      <a:noFill/>
                    </a:lnR>
                    <a:lnT>
                      <a:noFill/>
                    </a:lnT>
                    <a:lnB>
                      <a:noFill/>
                    </a:lnB>
                  </a:tcPr>
                </a:tc>
                <a:extLst>
                  <a:ext uri="{0D108BD9-81ED-4DB2-BD59-A6C34878D82A}">
                    <a16:rowId xmlns:a16="http://schemas.microsoft.com/office/drawing/2014/main" val="80257723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82219549"/>
              </p:ext>
            </p:extLst>
          </p:nvPr>
        </p:nvGraphicFramePr>
        <p:xfrm>
          <a:off x="231802" y="724981"/>
          <a:ext cx="3069000" cy="6884813"/>
        </p:xfrm>
        <a:graphic>
          <a:graphicData uri="http://schemas.openxmlformats.org/drawingml/2006/table">
            <a:tbl>
              <a:tblPr firstRow="1" bandRow="1">
                <a:tableStyleId>{5940675A-B579-460E-94D1-54222C63F5DA}</a:tableStyleId>
              </a:tblPr>
              <a:tblGrid>
                <a:gridCol w="930954">
                  <a:extLst>
                    <a:ext uri="{9D8B030D-6E8A-4147-A177-3AD203B41FA5}">
                      <a16:colId xmlns:a16="http://schemas.microsoft.com/office/drawing/2014/main" val="1864929282"/>
                    </a:ext>
                  </a:extLst>
                </a:gridCol>
                <a:gridCol w="2138046">
                  <a:extLst>
                    <a:ext uri="{9D8B030D-6E8A-4147-A177-3AD203B41FA5}">
                      <a16:colId xmlns:a16="http://schemas.microsoft.com/office/drawing/2014/main" val="2957330168"/>
                    </a:ext>
                  </a:extLst>
                </a:gridCol>
              </a:tblGrid>
              <a:tr h="27322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ONE: Key Vocabulary</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23544">
                <a:tc>
                  <a:txBody>
                    <a:bodyPr/>
                    <a:lstStyle/>
                    <a:p>
                      <a:r>
                        <a:rPr lang="en-GB" sz="1200" b="1" dirty="0"/>
                        <a:t>Word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Definition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1564805">
                <a:tc>
                  <a:txBody>
                    <a:bodyPr/>
                    <a:lstStyle/>
                    <a:p>
                      <a:pPr algn="l" fontAlgn="ctr"/>
                      <a:r>
                        <a:rPr lang="en-GB" sz="1400" b="0" i="0" u="none" strike="noStrike" dirty="0">
                          <a:solidFill>
                            <a:srgbClr val="000000"/>
                          </a:solidFill>
                          <a:effectLst/>
                          <a:latin typeface="Calibri" panose="020F0502020204030204" pitchFamily="34" charset="0"/>
                        </a:rPr>
                        <a:t>Antagonistic muscle action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400" b="0" i="0" u="none" strike="noStrike" dirty="0">
                          <a:solidFill>
                            <a:srgbClr val="000000"/>
                          </a:solidFill>
                          <a:effectLst/>
                          <a:latin typeface="Calibri" panose="020F0502020204030204" pitchFamily="34" charset="0"/>
                        </a:rPr>
                        <a:t>A pair of muscles that work together to produce movement with one muscle contracting whilst the other muscle relaxes. E.g. the upper arm, as the arm flexes the bicep contracts and the triceps relaxes.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2789333"/>
                  </a:ext>
                </a:extLst>
              </a:tr>
              <a:tr h="347734">
                <a:tc>
                  <a:txBody>
                    <a:bodyPr/>
                    <a:lstStyle/>
                    <a:p>
                      <a:pPr algn="l" fontAlgn="ctr"/>
                      <a:r>
                        <a:rPr lang="en-GB" sz="1400" b="0" i="0" u="none" strike="noStrike" dirty="0">
                          <a:solidFill>
                            <a:srgbClr val="000000"/>
                          </a:solidFill>
                          <a:effectLst/>
                          <a:latin typeface="Calibri" panose="020F0502020204030204" pitchFamily="34" charset="0"/>
                        </a:rPr>
                        <a:t>Agonist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400" b="0" i="0" u="none" strike="noStrike">
                          <a:solidFill>
                            <a:srgbClr val="000000"/>
                          </a:solidFill>
                          <a:effectLst/>
                          <a:latin typeface="Calibri" panose="020F0502020204030204" pitchFamily="34" charset="0"/>
                        </a:rPr>
                        <a:t>The muscle that works to create the movement.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521602">
                <a:tc>
                  <a:txBody>
                    <a:bodyPr/>
                    <a:lstStyle/>
                    <a:p>
                      <a:pPr algn="l" fontAlgn="ctr"/>
                      <a:r>
                        <a:rPr lang="en-GB" sz="1400" b="0" i="0" u="none" strike="noStrike" dirty="0">
                          <a:solidFill>
                            <a:srgbClr val="000000"/>
                          </a:solidFill>
                          <a:effectLst/>
                          <a:latin typeface="Calibri" panose="020F0502020204030204" pitchFamily="34" charset="0"/>
                        </a:rPr>
                        <a:t>Antagonist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400" b="0" i="0" u="none" strike="noStrike" dirty="0">
                          <a:solidFill>
                            <a:srgbClr val="000000"/>
                          </a:solidFill>
                          <a:effectLst/>
                          <a:latin typeface="Calibri" panose="020F0502020204030204" pitchFamily="34" charset="0"/>
                        </a:rPr>
                        <a:t>The muscle that works in the opposite way of the agonist.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869336">
                <a:tc>
                  <a:txBody>
                    <a:bodyPr/>
                    <a:lstStyle/>
                    <a:p>
                      <a:pPr algn="l" fontAlgn="ctr"/>
                      <a:r>
                        <a:rPr lang="en-GB" sz="1400" b="0" i="0" u="none" strike="noStrike" dirty="0">
                          <a:solidFill>
                            <a:srgbClr val="000000"/>
                          </a:solidFill>
                          <a:effectLst/>
                          <a:latin typeface="Calibri" panose="020F0502020204030204" pitchFamily="34" charset="0"/>
                        </a:rPr>
                        <a:t>Fixator</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400" b="0" i="0" u="none" strike="noStrike" dirty="0">
                          <a:solidFill>
                            <a:srgbClr val="000000"/>
                          </a:solidFill>
                          <a:effectLst/>
                          <a:latin typeface="Calibri" panose="020F0502020204030204" pitchFamily="34" charset="0"/>
                        </a:rPr>
                        <a:t>A muscle which acts as the stabilizer and helps the agonist work effectively of one part of the body during movement of another part.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2426069"/>
                  </a:ext>
                </a:extLst>
              </a:tr>
              <a:tr h="347734">
                <a:tc>
                  <a:txBody>
                    <a:bodyPr/>
                    <a:lstStyle/>
                    <a:p>
                      <a:pPr algn="l" fontAlgn="ctr"/>
                      <a:r>
                        <a:rPr lang="en-GB" sz="1400" b="0" i="0" u="none" strike="noStrike" dirty="0">
                          <a:solidFill>
                            <a:srgbClr val="000000"/>
                          </a:solidFill>
                          <a:effectLst/>
                          <a:latin typeface="Calibri" panose="020F0502020204030204" pitchFamily="34" charset="0"/>
                        </a:rPr>
                        <a:t>Fatigue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400" b="0" i="0" u="none" strike="noStrike" dirty="0">
                          <a:solidFill>
                            <a:srgbClr val="000000"/>
                          </a:solidFill>
                          <a:effectLst/>
                          <a:latin typeface="Calibri" panose="020F0502020204030204" pitchFamily="34" charset="0"/>
                        </a:rPr>
                        <a:t>Muscle tiredness when the body has a lack of energy.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521602">
                <a:tc>
                  <a:txBody>
                    <a:bodyPr/>
                    <a:lstStyle/>
                    <a:p>
                      <a:pPr algn="l" fontAlgn="ctr"/>
                      <a:r>
                        <a:rPr lang="en-GB" sz="1400" b="0" i="0" u="none" strike="noStrike" dirty="0">
                          <a:solidFill>
                            <a:srgbClr val="000000"/>
                          </a:solidFill>
                          <a:effectLst/>
                          <a:latin typeface="Calibri" panose="020F0502020204030204" pitchFamily="34" charset="0"/>
                        </a:rPr>
                        <a:t>Tendons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400" b="0" i="0" u="none" strike="noStrike" dirty="0">
                          <a:solidFill>
                            <a:srgbClr val="000000"/>
                          </a:solidFill>
                          <a:effectLst/>
                          <a:latin typeface="Calibri" panose="020F0502020204030204" pitchFamily="34" charset="0"/>
                        </a:rPr>
                        <a:t>Attach</a:t>
                      </a:r>
                      <a:r>
                        <a:rPr lang="en-GB" sz="1400" b="0" i="0" u="none" strike="noStrike" baseline="0" dirty="0">
                          <a:solidFill>
                            <a:srgbClr val="000000"/>
                          </a:solidFill>
                          <a:effectLst/>
                          <a:latin typeface="Calibri" panose="020F0502020204030204" pitchFamily="34" charset="0"/>
                        </a:rPr>
                        <a:t> muscles to the skeleton to create movement.</a:t>
                      </a:r>
                      <a:endParaRPr lang="en-GB" sz="1400" b="0" i="0" u="none" strike="noStrike" dirty="0">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453638"/>
                  </a:ext>
                </a:extLst>
              </a:tr>
              <a:tr h="1154573">
                <a:tc gridSpan="2">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351372"/>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570697216"/>
              </p:ext>
            </p:extLst>
          </p:nvPr>
        </p:nvGraphicFramePr>
        <p:xfrm>
          <a:off x="6605198" y="724989"/>
          <a:ext cx="3069000" cy="5973356"/>
        </p:xfrm>
        <a:graphic>
          <a:graphicData uri="http://schemas.openxmlformats.org/drawingml/2006/table">
            <a:tbl>
              <a:tblPr firstRow="1" bandRow="1">
                <a:tableStyleId>{5940675A-B579-460E-94D1-54222C63F5DA}</a:tableStyleId>
              </a:tblPr>
              <a:tblGrid>
                <a:gridCol w="3069000">
                  <a:extLst>
                    <a:ext uri="{9D8B030D-6E8A-4147-A177-3AD203B41FA5}">
                      <a16:colId xmlns:a16="http://schemas.microsoft.com/office/drawing/2014/main" val="1864929282"/>
                    </a:ext>
                  </a:extLst>
                </a:gridCol>
              </a:tblGrid>
              <a:tr h="3371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54816317"/>
                  </a:ext>
                </a:extLst>
              </a:tr>
              <a:tr h="5607596">
                <a:tc>
                  <a:txBody>
                    <a:bodyPr/>
                    <a:lstStyle/>
                    <a:p>
                      <a:endParaRPr lang="en-GB" sz="12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64226"/>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19176038"/>
              </p:ext>
            </p:extLst>
          </p:nvPr>
        </p:nvGraphicFramePr>
        <p:xfrm>
          <a:off x="3418500" y="724989"/>
          <a:ext cx="3069000" cy="6076963"/>
        </p:xfrm>
        <a:graphic>
          <a:graphicData uri="http://schemas.openxmlformats.org/drawingml/2006/table">
            <a:tbl>
              <a:tblPr firstRow="1" bandRow="1">
                <a:tableStyleId>{5940675A-B579-460E-94D1-54222C63F5DA}</a:tableStyleId>
              </a:tblPr>
              <a:tblGrid>
                <a:gridCol w="1329963">
                  <a:extLst>
                    <a:ext uri="{9D8B030D-6E8A-4147-A177-3AD203B41FA5}">
                      <a16:colId xmlns:a16="http://schemas.microsoft.com/office/drawing/2014/main" val="1864929282"/>
                    </a:ext>
                  </a:extLst>
                </a:gridCol>
                <a:gridCol w="1739037">
                  <a:extLst>
                    <a:ext uri="{9D8B030D-6E8A-4147-A177-3AD203B41FA5}">
                      <a16:colId xmlns:a16="http://schemas.microsoft.com/office/drawing/2014/main" val="2957330168"/>
                    </a:ext>
                  </a:extLst>
                </a:gridCol>
              </a:tblGrid>
              <a:tr h="301919">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TWO: Core Questions</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47025">
                <a:tc>
                  <a:txBody>
                    <a:bodyPr/>
                    <a:lstStyle/>
                    <a:p>
                      <a:r>
                        <a:rPr lang="en-GB" sz="1200" b="1" dirty="0"/>
                        <a:t>Question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Answer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898324">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Explain how a pair of muscles work together during</a:t>
                      </a:r>
                      <a:r>
                        <a:rPr lang="en-GB" sz="1100" kern="1400" baseline="0" dirty="0">
                          <a:ln>
                            <a:noFill/>
                          </a:ln>
                          <a:solidFill>
                            <a:srgbClr val="000000"/>
                          </a:solidFill>
                          <a:effectLst/>
                          <a:latin typeface="Calibri" panose="020F0502020204030204" pitchFamily="34" charset="0"/>
                        </a:rPr>
                        <a:t> exercise to allow movement</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Muscles work together as an antagonistic pair </a:t>
                      </a:r>
                    </a:p>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Prime mover / agonist</a:t>
                      </a:r>
                    </a:p>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Relax / antagonist</a:t>
                      </a:r>
                    </a:p>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Fixator</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898324">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Name all 11 muscles in the body</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Deltoid,</a:t>
                      </a:r>
                      <a:r>
                        <a:rPr lang="en-GB" sz="1100" kern="1400" baseline="0" dirty="0">
                          <a:ln>
                            <a:noFill/>
                          </a:ln>
                          <a:solidFill>
                            <a:srgbClr val="000000"/>
                          </a:solidFill>
                          <a:effectLst/>
                          <a:latin typeface="Calibri" panose="020F0502020204030204" pitchFamily="34" charset="0"/>
                        </a:rPr>
                        <a:t> pectorals, biceps, abdominals, quadriceps, trapezius, triceps, latissimus </a:t>
                      </a:r>
                      <a:r>
                        <a:rPr lang="en-GB" sz="1100" kern="1400" baseline="0" dirty="0" err="1">
                          <a:ln>
                            <a:noFill/>
                          </a:ln>
                          <a:solidFill>
                            <a:srgbClr val="000000"/>
                          </a:solidFill>
                          <a:effectLst/>
                          <a:latin typeface="Calibri" panose="020F0502020204030204" pitchFamily="34" charset="0"/>
                        </a:rPr>
                        <a:t>dorsi</a:t>
                      </a:r>
                      <a:r>
                        <a:rPr lang="en-GB" sz="1100" kern="1400" baseline="0" dirty="0">
                          <a:ln>
                            <a:noFill/>
                          </a:ln>
                          <a:solidFill>
                            <a:srgbClr val="000000"/>
                          </a:solidFill>
                          <a:effectLst/>
                          <a:latin typeface="Calibri" panose="020F0502020204030204" pitchFamily="34" charset="0"/>
                        </a:rPr>
                        <a:t>, </a:t>
                      </a:r>
                      <a:r>
                        <a:rPr lang="en-GB" sz="1100" kern="1400" baseline="0" dirty="0" err="1">
                          <a:ln>
                            <a:noFill/>
                          </a:ln>
                          <a:solidFill>
                            <a:srgbClr val="000000"/>
                          </a:solidFill>
                          <a:effectLst/>
                          <a:latin typeface="Calibri" panose="020F0502020204030204" pitchFamily="34" charset="0"/>
                        </a:rPr>
                        <a:t>gluteals</a:t>
                      </a:r>
                      <a:r>
                        <a:rPr lang="en-GB" sz="1100" kern="1400" baseline="0" dirty="0">
                          <a:ln>
                            <a:noFill/>
                          </a:ln>
                          <a:solidFill>
                            <a:srgbClr val="000000"/>
                          </a:solidFill>
                          <a:effectLst/>
                          <a:latin typeface="Calibri" panose="020F0502020204030204" pitchFamily="34" charset="0"/>
                        </a:rPr>
                        <a:t>, hamstring, gastrocnemius</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1077989">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What movement</a:t>
                      </a:r>
                      <a:r>
                        <a:rPr lang="en-GB" sz="1100" kern="1400" baseline="0" dirty="0">
                          <a:ln>
                            <a:noFill/>
                          </a:ln>
                          <a:solidFill>
                            <a:srgbClr val="000000"/>
                          </a:solidFill>
                          <a:effectLst/>
                          <a:latin typeface="Calibri" panose="020F0502020204030204" pitchFamily="34" charset="0"/>
                        </a:rPr>
                        <a:t> </a:t>
                      </a:r>
                      <a:r>
                        <a:rPr lang="en-GB" sz="1100" kern="1400" dirty="0">
                          <a:ln>
                            <a:noFill/>
                          </a:ln>
                          <a:solidFill>
                            <a:srgbClr val="000000"/>
                          </a:solidFill>
                          <a:effectLst/>
                          <a:latin typeface="Calibri" panose="020F0502020204030204" pitchFamily="34" charset="0"/>
                        </a:rPr>
                        <a:t>is a combination of abduction, adduction, extension or flexion and rotation</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Circumduction</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146698"/>
                  </a:ext>
                </a:extLst>
              </a:tr>
              <a:tr h="1137546">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What are the antagonistic pairs</a:t>
                      </a:r>
                      <a:r>
                        <a:rPr lang="en-GB" sz="1100" kern="1400" baseline="0" dirty="0">
                          <a:ln>
                            <a:noFill/>
                          </a:ln>
                          <a:solidFill>
                            <a:srgbClr val="000000"/>
                          </a:solidFill>
                          <a:effectLst/>
                          <a:latin typeface="Calibri" panose="020F0502020204030204" pitchFamily="34" charset="0"/>
                        </a:rPr>
                        <a:t> that create movement at the knee and elbow joint?</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Knee</a:t>
                      </a:r>
                      <a:r>
                        <a:rPr lang="en-GB" sz="1100" kern="1400" baseline="0" dirty="0">
                          <a:ln>
                            <a:noFill/>
                          </a:ln>
                          <a:solidFill>
                            <a:srgbClr val="000000"/>
                          </a:solidFill>
                          <a:effectLst/>
                          <a:latin typeface="Calibri" panose="020F0502020204030204" pitchFamily="34" charset="0"/>
                        </a:rPr>
                        <a:t> – Quadriceps and Hamstrings</a:t>
                      </a:r>
                    </a:p>
                    <a:p>
                      <a:pPr marR="0" indent="0" algn="l" rtl="0">
                        <a:lnSpc>
                          <a:spcPct val="119000"/>
                        </a:lnSpc>
                        <a:spcBef>
                          <a:spcPts val="0"/>
                        </a:spcBef>
                        <a:spcAft>
                          <a:spcPts val="0"/>
                        </a:spcAft>
                      </a:pPr>
                      <a:endParaRPr lang="en-GB" sz="1100" kern="1400" baseline="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100" kern="1400" baseline="0" dirty="0">
                          <a:ln>
                            <a:noFill/>
                          </a:ln>
                          <a:solidFill>
                            <a:srgbClr val="000000"/>
                          </a:solidFill>
                          <a:effectLst/>
                          <a:latin typeface="Calibri" panose="020F0502020204030204" pitchFamily="34" charset="0"/>
                        </a:rPr>
                        <a:t>Elbow – Biceps and Triceps</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086405"/>
                  </a:ext>
                </a:extLst>
              </a:tr>
              <a:tr h="1077989">
                <a:tc>
                  <a:txBody>
                    <a:bodyPr/>
                    <a:lstStyle/>
                    <a:p>
                      <a:r>
                        <a:rPr lang="en-GB" sz="1100" dirty="0"/>
                        <a:t>What happens to</a:t>
                      </a:r>
                      <a:r>
                        <a:rPr lang="en-GB" sz="1100" baseline="0" dirty="0"/>
                        <a:t> the length of a muscles when it:</a:t>
                      </a:r>
                    </a:p>
                    <a:p>
                      <a:pPr marL="342900" indent="-342900">
                        <a:buAutoNum type="alphaLcParenR"/>
                      </a:pPr>
                      <a:r>
                        <a:rPr lang="en-GB" sz="1100" baseline="0" dirty="0"/>
                        <a:t>Contracts</a:t>
                      </a:r>
                    </a:p>
                    <a:p>
                      <a:pPr marL="342900" indent="-342900">
                        <a:buAutoNum type="alphaLcParenR"/>
                      </a:pPr>
                      <a:r>
                        <a:rPr lang="en-GB" sz="1100" baseline="0" dirty="0"/>
                        <a:t>relaxes</a:t>
                      </a:r>
                      <a:endParaRPr lang="en-GB" sz="1100" dirty="0"/>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indent="-228600" algn="l" rtl="0">
                        <a:lnSpc>
                          <a:spcPct val="119000"/>
                        </a:lnSpc>
                        <a:spcBef>
                          <a:spcPts val="0"/>
                        </a:spcBef>
                        <a:spcAft>
                          <a:spcPts val="0"/>
                        </a:spcAft>
                        <a:buAutoNum type="alphaLcParenR"/>
                      </a:pPr>
                      <a:r>
                        <a:rPr lang="en-GB" sz="1100" kern="1400" dirty="0">
                          <a:ln>
                            <a:noFill/>
                          </a:ln>
                          <a:solidFill>
                            <a:srgbClr val="000000"/>
                          </a:solidFill>
                          <a:effectLst/>
                          <a:latin typeface="Calibri" panose="020F0502020204030204" pitchFamily="34" charset="0"/>
                        </a:rPr>
                        <a:t>Shortens (Gets shorter)</a:t>
                      </a:r>
                    </a:p>
                    <a:p>
                      <a:pPr marL="228600" marR="0" indent="-228600" algn="l" rtl="0">
                        <a:lnSpc>
                          <a:spcPct val="119000"/>
                        </a:lnSpc>
                        <a:spcBef>
                          <a:spcPts val="0"/>
                        </a:spcBef>
                        <a:spcAft>
                          <a:spcPts val="0"/>
                        </a:spcAft>
                        <a:buAutoNum type="alphaLcParenR"/>
                      </a:pPr>
                      <a:r>
                        <a:rPr lang="en-GB" sz="1100" kern="1400" dirty="0">
                          <a:ln>
                            <a:noFill/>
                          </a:ln>
                          <a:solidFill>
                            <a:srgbClr val="000000"/>
                          </a:solidFill>
                          <a:effectLst/>
                          <a:latin typeface="Calibri" panose="020F0502020204030204" pitchFamily="34" charset="0"/>
                        </a:rPr>
                        <a:t>Lengthens (Gets</a:t>
                      </a:r>
                      <a:r>
                        <a:rPr lang="en-GB" sz="1100" kern="1400" baseline="0" dirty="0">
                          <a:ln>
                            <a:noFill/>
                          </a:ln>
                          <a:solidFill>
                            <a:srgbClr val="000000"/>
                          </a:solidFill>
                          <a:effectLst/>
                          <a:latin typeface="Calibri" panose="020F0502020204030204" pitchFamily="34" charset="0"/>
                        </a:rPr>
                        <a:t> longer)</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1604508"/>
                  </a:ext>
                </a:extLst>
              </a:tr>
            </a:tbl>
          </a:graphicData>
        </a:graphic>
      </p:graphicFrame>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02" y="178052"/>
            <a:ext cx="487539" cy="487539"/>
          </a:xfrm>
          <a:prstGeom prst="rect">
            <a:avLst/>
          </a:prstGeom>
        </p:spPr>
      </p:pic>
      <p:sp>
        <p:nvSpPr>
          <p:cNvPr id="23" name="TextBox 22">
            <a:extLst>
              <a:ext uri="{FF2B5EF4-FFF2-40B4-BE49-F238E27FC236}">
                <a16:creationId xmlns:a16="http://schemas.microsoft.com/office/drawing/2014/main" id="{DE1988B2-180F-45DC-89D9-FE79E7608A29}"/>
              </a:ext>
            </a:extLst>
          </p:cNvPr>
          <p:cNvSpPr txBox="1"/>
          <p:nvPr/>
        </p:nvSpPr>
        <p:spPr>
          <a:xfrm>
            <a:off x="903246" y="160212"/>
            <a:ext cx="8251219" cy="523220"/>
          </a:xfrm>
          <a:prstGeom prst="rect">
            <a:avLst/>
          </a:prstGeom>
          <a:noFill/>
        </p:spPr>
        <p:txBody>
          <a:bodyPr wrap="square" rtlCol="0">
            <a:spAutoFit/>
          </a:bodyPr>
          <a:lstStyle/>
          <a:p>
            <a:r>
              <a:rPr lang="en-GB" sz="2800" b="1" cap="small" dirty="0"/>
              <a:t>GCSE PE Unit 1.1b: </a:t>
            </a:r>
            <a:r>
              <a:rPr lang="en-GB" sz="2400" b="1" cap="small" dirty="0"/>
              <a:t>muscular system</a:t>
            </a:r>
            <a:r>
              <a:rPr lang="en-GB" sz="2800" b="1" cap="small" dirty="0"/>
              <a:t>		</a:t>
            </a:r>
            <a:r>
              <a:rPr lang="en-GB" sz="2400" b="1" cap="small" baseline="20000" dirty="0"/>
              <a:t>Year</a:t>
            </a:r>
            <a:r>
              <a:rPr lang="en-GB" sz="2400" baseline="20000" dirty="0"/>
              <a:t>:		</a:t>
            </a:r>
            <a:r>
              <a:rPr lang="en-GB" sz="2400" b="1" cap="small" baseline="20000" dirty="0"/>
              <a:t>Half Term</a:t>
            </a:r>
            <a:r>
              <a:rPr lang="en-GB" sz="2400" baseline="20000" dirty="0"/>
              <a:t>: </a:t>
            </a:r>
          </a:p>
        </p:txBody>
      </p:sp>
      <p:pic>
        <p:nvPicPr>
          <p:cNvPr id="3" name="Picture 2"/>
          <p:cNvPicPr>
            <a:picLocks noChangeAspect="1"/>
          </p:cNvPicPr>
          <p:nvPr/>
        </p:nvPicPr>
        <p:blipFill rotWithShape="1">
          <a:blip r:embed="rId3"/>
          <a:srcRect l="2215" t="18556" r="60737" b="2276"/>
          <a:stretch/>
        </p:blipFill>
        <p:spPr>
          <a:xfrm>
            <a:off x="7059111" y="1191784"/>
            <a:ext cx="2161173" cy="2596444"/>
          </a:xfrm>
          <a:prstGeom prst="rect">
            <a:avLst/>
          </a:prstGeom>
        </p:spPr>
      </p:pic>
      <p:pic>
        <p:nvPicPr>
          <p:cNvPr id="4" name="Picture 3"/>
          <p:cNvPicPr>
            <a:picLocks noChangeAspect="1"/>
          </p:cNvPicPr>
          <p:nvPr/>
        </p:nvPicPr>
        <p:blipFill rotWithShape="1">
          <a:blip r:embed="rId3"/>
          <a:srcRect l="40391" t="18095" r="15707" b="2275"/>
          <a:stretch/>
        </p:blipFill>
        <p:spPr>
          <a:xfrm>
            <a:off x="7132921" y="3829785"/>
            <a:ext cx="2332997" cy="2379104"/>
          </a:xfrm>
          <a:prstGeom prst="rect">
            <a:avLst/>
          </a:prstGeom>
        </p:spPr>
      </p:pic>
    </p:spTree>
    <p:extLst>
      <p:ext uri="{BB962C8B-B14F-4D97-AF65-F5344CB8AC3E}">
        <p14:creationId xmlns:p14="http://schemas.microsoft.com/office/powerpoint/2010/main" val="404410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143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a:spLocks noChangeArrowheads="1"/>
          </p:cNvSpPr>
          <p:nvPr/>
        </p:nvSpPr>
        <p:spPr bwMode="auto">
          <a:xfrm>
            <a:off x="-114300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2"/>
          <p:cNvSpPr>
            <a:spLocks noChangeArrowheads="1"/>
          </p:cNvSpPr>
          <p:nvPr/>
        </p:nvSpPr>
        <p:spPr bwMode="auto">
          <a:xfrm>
            <a:off x="-189818" y="2066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37"/>
          <p:cNvSpPr>
            <a:spLocks noChangeArrowheads="1"/>
          </p:cNvSpPr>
          <p:nvPr/>
        </p:nvSpPr>
        <p:spPr bwMode="auto">
          <a:xfrm>
            <a:off x="-189818" y="6638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nvGraphicFramePr>
        <p:xfrm>
          <a:off x="9640389" y="3553097"/>
          <a:ext cx="208280" cy="470263"/>
        </p:xfrm>
        <a:graphic>
          <a:graphicData uri="http://schemas.openxmlformats.org/drawingml/2006/table">
            <a:tbl>
              <a:tblPr/>
              <a:tblGrid>
                <a:gridCol w="208280">
                  <a:extLst>
                    <a:ext uri="{9D8B030D-6E8A-4147-A177-3AD203B41FA5}">
                      <a16:colId xmlns:a16="http://schemas.microsoft.com/office/drawing/2014/main" val="2907507427"/>
                    </a:ext>
                  </a:extLst>
                </a:gridCol>
              </a:tblGrid>
              <a:tr h="470263">
                <a:tc>
                  <a:txBody>
                    <a:bodyPr/>
                    <a:lstStyle/>
                    <a:p>
                      <a:endParaRPr lang="en-GB" dirty="0"/>
                    </a:p>
                  </a:txBody>
                  <a:tcPr>
                    <a:lnL>
                      <a:noFill/>
                    </a:lnL>
                    <a:lnR>
                      <a:noFill/>
                    </a:lnR>
                    <a:lnT>
                      <a:noFill/>
                    </a:lnT>
                    <a:lnB>
                      <a:noFill/>
                    </a:lnB>
                  </a:tcPr>
                </a:tc>
                <a:extLst>
                  <a:ext uri="{0D108BD9-81ED-4DB2-BD59-A6C34878D82A}">
                    <a16:rowId xmlns:a16="http://schemas.microsoft.com/office/drawing/2014/main" val="80257723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64400489"/>
              </p:ext>
            </p:extLst>
          </p:nvPr>
        </p:nvGraphicFramePr>
        <p:xfrm>
          <a:off x="231802" y="724984"/>
          <a:ext cx="3069000" cy="5911900"/>
        </p:xfrm>
        <a:graphic>
          <a:graphicData uri="http://schemas.openxmlformats.org/drawingml/2006/table">
            <a:tbl>
              <a:tblPr firstRow="1" bandRow="1">
                <a:tableStyleId>{5940675A-B579-460E-94D1-54222C63F5DA}</a:tableStyleId>
              </a:tblPr>
              <a:tblGrid>
                <a:gridCol w="820776">
                  <a:extLst>
                    <a:ext uri="{9D8B030D-6E8A-4147-A177-3AD203B41FA5}">
                      <a16:colId xmlns:a16="http://schemas.microsoft.com/office/drawing/2014/main" val="1864929282"/>
                    </a:ext>
                  </a:extLst>
                </a:gridCol>
                <a:gridCol w="2248224">
                  <a:extLst>
                    <a:ext uri="{9D8B030D-6E8A-4147-A177-3AD203B41FA5}">
                      <a16:colId xmlns:a16="http://schemas.microsoft.com/office/drawing/2014/main" val="2957330168"/>
                    </a:ext>
                  </a:extLst>
                </a:gridCol>
              </a:tblGrid>
              <a:tr h="343671">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ONE: Key Vocabulary</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81185">
                <a:tc>
                  <a:txBody>
                    <a:bodyPr/>
                    <a:lstStyle/>
                    <a:p>
                      <a:r>
                        <a:rPr lang="en-GB" sz="1200" b="1" dirty="0"/>
                        <a:t>Word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Definition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343671">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Frontal plane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An imaginary line which divides the body from front to back vertically.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146698"/>
                  </a:ext>
                </a:extLst>
              </a:tr>
              <a:tr h="506310">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Sagittal plane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An imaginary line which divides the body vertically into left and right sides.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0190974"/>
                  </a:ext>
                </a:extLst>
              </a:tr>
              <a:tr h="343671">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Transverse plane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ct val="100000"/>
                        </a:lnSpc>
                      </a:pPr>
                      <a:r>
                        <a:rPr lang="en-GB" sz="1100" b="0" i="0" u="none" strike="noStrike" dirty="0">
                          <a:solidFill>
                            <a:srgbClr val="000000"/>
                          </a:solidFill>
                          <a:effectLst/>
                          <a:latin typeface="Calibri" panose="020F0502020204030204" pitchFamily="34" charset="0"/>
                        </a:rPr>
                        <a:t>An imaginary line which divides the body horizontally from front to back.</a:t>
                      </a:r>
                    </a:p>
                  </a:txBody>
                  <a:tcPr marL="68400" marR="684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5428756"/>
                  </a:ext>
                </a:extLst>
              </a:tr>
              <a:tr h="675080">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Frontal axis of rotation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An imaginary line which passes through the body horizontally from left to right, allowing flexion and extension.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127144"/>
                  </a:ext>
                </a:extLst>
              </a:tr>
              <a:tr h="506310">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Longitudinal axis of rotation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An imaginary line which passes through the body from front to back, allowing abduction and adduction.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8265304"/>
                  </a:ext>
                </a:extLst>
              </a:tr>
              <a:tr h="506310">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Transverse axis of rotation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Allows only forward and backward movement (flexion and extension) in the sagittal plane around this axis.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115559"/>
                  </a:ext>
                </a:extLst>
              </a:tr>
              <a:tr h="515505">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1st Class</a:t>
                      </a:r>
                      <a:r>
                        <a:rPr lang="en-GB" sz="1100" b="0" i="0" u="none" strike="noStrike" baseline="0" dirty="0">
                          <a:solidFill>
                            <a:srgbClr val="000000"/>
                          </a:solidFill>
                          <a:effectLst/>
                          <a:latin typeface="Calibri" panose="020F0502020204030204" pitchFamily="34" charset="0"/>
                        </a:rPr>
                        <a:t> </a:t>
                      </a:r>
                      <a:r>
                        <a:rPr lang="en-GB" sz="1100" b="0" i="0" u="none" strike="noStrike" dirty="0">
                          <a:solidFill>
                            <a:srgbClr val="000000"/>
                          </a:solidFill>
                          <a:effectLst/>
                          <a:latin typeface="Calibri" panose="020F0502020204030204" pitchFamily="34" charset="0"/>
                        </a:rPr>
                        <a:t>Levers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A lever in which the fulcrum is positioned between the load and the effort. </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687341">
                <a:tc>
                  <a:txBody>
                    <a:bodyPr/>
                    <a:lstStyle/>
                    <a:p>
                      <a:pPr marR="0" indent="0" algn="l" rtl="0">
                        <a:lnSpc>
                          <a:spcPct val="100000"/>
                        </a:lnSpc>
                        <a:spcBef>
                          <a:spcPts val="0"/>
                        </a:spcBef>
                        <a:spcAft>
                          <a:spcPts val="0"/>
                        </a:spcAft>
                      </a:pPr>
                      <a:r>
                        <a:rPr lang="en-GB" sz="1100" b="0" i="0" u="none" strike="noStrike" dirty="0">
                          <a:solidFill>
                            <a:srgbClr val="000000"/>
                          </a:solidFill>
                          <a:effectLst/>
                          <a:latin typeface="Calibri" panose="020F0502020204030204" pitchFamily="34" charset="0"/>
                        </a:rPr>
                        <a:t>2nd Class</a:t>
                      </a:r>
                      <a:r>
                        <a:rPr lang="en-GB" sz="1100" b="0" i="0" u="none" strike="noStrike" baseline="0" dirty="0">
                          <a:solidFill>
                            <a:srgbClr val="000000"/>
                          </a:solidFill>
                          <a:effectLst/>
                          <a:latin typeface="Calibri" panose="020F0502020204030204" pitchFamily="34" charset="0"/>
                        </a:rPr>
                        <a:t> Lever</a:t>
                      </a:r>
                      <a:endParaRPr lang="en-GB" sz="1100" kern="1400" dirty="0">
                        <a:ln>
                          <a:noFill/>
                        </a:ln>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pPr>
                      <a:r>
                        <a:rPr lang="en-GB" sz="1100" b="0" i="0" u="none" strike="noStrike" dirty="0">
                          <a:solidFill>
                            <a:srgbClr val="000000"/>
                          </a:solidFill>
                          <a:effectLst/>
                          <a:latin typeface="Calibri" panose="020F0502020204030204" pitchFamily="34" charset="0"/>
                        </a:rPr>
                        <a:t>A class 2 lever has the load and the effort on the same side of the fulcrum, with the load nearer the fulcrum. </a:t>
                      </a:r>
                      <a:endParaRPr lang="en-GB" sz="1100" kern="1400" dirty="0">
                        <a:ln>
                          <a:noFill/>
                        </a:ln>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2109366"/>
                  </a:ext>
                </a:extLst>
              </a:tr>
              <a:tr h="687341">
                <a:tc>
                  <a:txBody>
                    <a:bodyPr/>
                    <a:lstStyle/>
                    <a:p>
                      <a:pPr marR="0" indent="0" algn="l" rtl="0">
                        <a:lnSpc>
                          <a:spcPct val="100000"/>
                        </a:lnSpc>
                        <a:spcBef>
                          <a:spcPts val="0"/>
                        </a:spcBef>
                        <a:spcAft>
                          <a:spcPts val="0"/>
                        </a:spcAft>
                      </a:pPr>
                      <a:r>
                        <a:rPr lang="en-GB" sz="1100" b="0" i="0" u="none" strike="noStrike" dirty="0">
                          <a:solidFill>
                            <a:srgbClr val="000000"/>
                          </a:solidFill>
                          <a:effectLst/>
                          <a:latin typeface="Calibri" panose="020F0502020204030204" pitchFamily="34" charset="0"/>
                        </a:rPr>
                        <a:t>3rd Class</a:t>
                      </a:r>
                      <a:r>
                        <a:rPr lang="en-GB" sz="1100" b="0" i="0" u="none" strike="noStrike" baseline="0" dirty="0">
                          <a:solidFill>
                            <a:srgbClr val="000000"/>
                          </a:solidFill>
                          <a:effectLst/>
                          <a:latin typeface="Calibri" panose="020F0502020204030204" pitchFamily="34" charset="0"/>
                        </a:rPr>
                        <a:t> Lever</a:t>
                      </a:r>
                      <a:endParaRPr lang="en-GB" sz="1100" kern="1400" dirty="0">
                        <a:ln>
                          <a:noFill/>
                        </a:ln>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pPr>
                      <a:r>
                        <a:rPr lang="en-GB" sz="1100" b="0" i="0" u="none" strike="noStrike" dirty="0">
                          <a:solidFill>
                            <a:srgbClr val="000000"/>
                          </a:solidFill>
                          <a:effectLst/>
                          <a:latin typeface="Calibri" panose="020F0502020204030204" pitchFamily="34" charset="0"/>
                        </a:rPr>
                        <a:t>The effort is placed between the load and the fulcrum, and the effort must travel a shorter distance and be greater than the load.</a:t>
                      </a:r>
                      <a:endParaRPr lang="en-GB" sz="1100" kern="1400" dirty="0">
                        <a:ln>
                          <a:noFill/>
                        </a:ln>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5594035"/>
                  </a:ext>
                </a:extLst>
              </a:tr>
              <a:tr h="515505">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Mechanical advantage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00000"/>
                        </a:lnSpc>
                      </a:pPr>
                      <a:r>
                        <a:rPr lang="en-GB" sz="1100" b="0" i="0" u="none" strike="noStrike" dirty="0">
                          <a:solidFill>
                            <a:srgbClr val="000000"/>
                          </a:solidFill>
                          <a:effectLst/>
                          <a:latin typeface="Calibri" panose="020F0502020204030204" pitchFamily="34" charset="0"/>
                        </a:rPr>
                        <a:t>A second class lever allows a large load to be moved with a small amount of effort.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692176"/>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472465700"/>
              </p:ext>
            </p:extLst>
          </p:nvPr>
        </p:nvGraphicFramePr>
        <p:xfrm>
          <a:off x="6605198" y="724990"/>
          <a:ext cx="3069000" cy="5942374"/>
        </p:xfrm>
        <a:graphic>
          <a:graphicData uri="http://schemas.openxmlformats.org/drawingml/2006/table">
            <a:tbl>
              <a:tblPr firstRow="1" bandRow="1">
                <a:tableStyleId>{5940675A-B579-460E-94D1-54222C63F5DA}</a:tableStyleId>
              </a:tblPr>
              <a:tblGrid>
                <a:gridCol w="3069000">
                  <a:extLst>
                    <a:ext uri="{9D8B030D-6E8A-4147-A177-3AD203B41FA5}">
                      <a16:colId xmlns:a16="http://schemas.microsoft.com/office/drawing/2014/main" val="1864929282"/>
                    </a:ext>
                  </a:extLst>
                </a:gridCol>
              </a:tblGrid>
              <a:tr h="334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54816317"/>
                  </a:ext>
                </a:extLst>
              </a:tr>
              <a:tr h="5576614">
                <a:tc>
                  <a:txBody>
                    <a:bodyPr/>
                    <a:lstStyle/>
                    <a:p>
                      <a:endParaRPr lang="en-GB" sz="12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64226"/>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048177455"/>
              </p:ext>
            </p:extLst>
          </p:nvPr>
        </p:nvGraphicFramePr>
        <p:xfrm>
          <a:off x="3418500" y="724990"/>
          <a:ext cx="3069000" cy="5911893"/>
        </p:xfrm>
        <a:graphic>
          <a:graphicData uri="http://schemas.openxmlformats.org/drawingml/2006/table">
            <a:tbl>
              <a:tblPr firstRow="1" bandRow="1">
                <a:tableStyleId>{5940675A-B579-460E-94D1-54222C63F5DA}</a:tableStyleId>
              </a:tblPr>
              <a:tblGrid>
                <a:gridCol w="1329963">
                  <a:extLst>
                    <a:ext uri="{9D8B030D-6E8A-4147-A177-3AD203B41FA5}">
                      <a16:colId xmlns:a16="http://schemas.microsoft.com/office/drawing/2014/main" val="1864929282"/>
                    </a:ext>
                  </a:extLst>
                </a:gridCol>
                <a:gridCol w="1739037">
                  <a:extLst>
                    <a:ext uri="{9D8B030D-6E8A-4147-A177-3AD203B41FA5}">
                      <a16:colId xmlns:a16="http://schemas.microsoft.com/office/drawing/2014/main" val="2957330168"/>
                    </a:ext>
                  </a:extLst>
                </a:gridCol>
              </a:tblGrid>
              <a:tr h="33850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TWO: Core Questions</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76959">
                <a:tc>
                  <a:txBody>
                    <a:bodyPr/>
                    <a:lstStyle/>
                    <a:p>
                      <a:r>
                        <a:rPr lang="en-GB" sz="1200" b="1" dirty="0"/>
                        <a:t>Question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Answer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1679893">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What is a plane of movement?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All movements performed by the body are carried out across three dimensions. These dimensions are the planes of movement and divide the body using imaginary lines (flat planes).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146698"/>
                  </a:ext>
                </a:extLst>
              </a:tr>
              <a:tr h="1491881">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What is an axis of rotation?</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Movements of the body can occur around three axes. Every joint movement is carried out in a plane about an axis which is imaginary straight lines that rotate the body.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592149">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What</a:t>
                      </a:r>
                      <a:r>
                        <a:rPr lang="en-GB" sz="1100" kern="1400" baseline="0" dirty="0">
                          <a:ln>
                            <a:noFill/>
                          </a:ln>
                          <a:solidFill>
                            <a:srgbClr val="000000"/>
                          </a:solidFill>
                          <a:effectLst/>
                          <a:latin typeface="Calibri" panose="020F0502020204030204" pitchFamily="34" charset="0"/>
                        </a:rPr>
                        <a:t> class of lever is most common in body?</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3</a:t>
                      </a:r>
                      <a:r>
                        <a:rPr lang="en-GB" sz="1100" kern="1400" baseline="30000" dirty="0">
                          <a:ln>
                            <a:noFill/>
                          </a:ln>
                          <a:solidFill>
                            <a:srgbClr val="000000"/>
                          </a:solidFill>
                          <a:effectLst/>
                          <a:latin typeface="Calibri" panose="020F0502020204030204" pitchFamily="34" charset="0"/>
                        </a:rPr>
                        <a:t>rd</a:t>
                      </a:r>
                      <a:r>
                        <a:rPr lang="en-GB" sz="1100" kern="1400" dirty="0">
                          <a:ln>
                            <a:noFill/>
                          </a:ln>
                          <a:solidFill>
                            <a:srgbClr val="000000"/>
                          </a:solidFill>
                          <a:effectLst/>
                          <a:latin typeface="Calibri" panose="020F0502020204030204" pitchFamily="34" charset="0"/>
                        </a:rPr>
                        <a:t> class lever</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086405"/>
                  </a:ext>
                </a:extLst>
              </a:tr>
              <a:tr h="792668">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What are the four parts</a:t>
                      </a:r>
                      <a:r>
                        <a:rPr lang="en-GB" sz="1100" kern="1400" baseline="0" dirty="0">
                          <a:ln>
                            <a:noFill/>
                          </a:ln>
                          <a:solidFill>
                            <a:srgbClr val="000000"/>
                          </a:solidFill>
                          <a:effectLst/>
                          <a:latin typeface="Calibri" panose="020F0502020204030204" pitchFamily="34" charset="0"/>
                        </a:rPr>
                        <a:t> to a lever?</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Lever arm (bone)</a:t>
                      </a:r>
                    </a:p>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Fulcrum (joints)</a:t>
                      </a:r>
                    </a:p>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Effort (muscle)</a:t>
                      </a:r>
                    </a:p>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Load (action)</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453638"/>
                  </a:ext>
                </a:extLst>
              </a:tr>
              <a:tr h="739837">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a:t>
                      </a:r>
                      <a:r>
                        <a:rPr lang="en-GB" sz="1100" kern="1400" baseline="0" dirty="0">
                          <a:ln>
                            <a:noFill/>
                          </a:ln>
                          <a:solidFill>
                            <a:srgbClr val="000000"/>
                          </a:solidFill>
                          <a:effectLst/>
                          <a:latin typeface="Calibri" panose="020F0502020204030204" pitchFamily="34" charset="0"/>
                        </a:rPr>
                        <a:t> a practical example for each type of lever</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1</a:t>
                      </a:r>
                      <a:r>
                        <a:rPr lang="en-GB" sz="1100" kern="1400" baseline="30000" dirty="0">
                          <a:ln>
                            <a:noFill/>
                          </a:ln>
                          <a:solidFill>
                            <a:srgbClr val="000000"/>
                          </a:solidFill>
                          <a:effectLst/>
                          <a:latin typeface="Calibri" panose="020F0502020204030204" pitchFamily="34" charset="0"/>
                        </a:rPr>
                        <a:t>st</a:t>
                      </a:r>
                      <a:r>
                        <a:rPr lang="en-GB" sz="1100" kern="1400" dirty="0">
                          <a:ln>
                            <a:noFill/>
                          </a:ln>
                          <a:solidFill>
                            <a:srgbClr val="000000"/>
                          </a:solidFill>
                          <a:effectLst/>
                          <a:latin typeface="Calibri" panose="020F0502020204030204" pitchFamily="34" charset="0"/>
                        </a:rPr>
                        <a:t> class – neck;</a:t>
                      </a:r>
                      <a:r>
                        <a:rPr lang="en-GB" sz="1100" kern="1400" baseline="0" dirty="0">
                          <a:ln>
                            <a:noFill/>
                          </a:ln>
                          <a:solidFill>
                            <a:srgbClr val="000000"/>
                          </a:solidFill>
                          <a:effectLst/>
                          <a:latin typeface="Calibri" panose="020F0502020204030204" pitchFamily="34" charset="0"/>
                        </a:rPr>
                        <a:t> </a:t>
                      </a:r>
                      <a:r>
                        <a:rPr lang="en-GB" sz="1100" kern="1400" dirty="0">
                          <a:ln>
                            <a:noFill/>
                          </a:ln>
                          <a:solidFill>
                            <a:srgbClr val="000000"/>
                          </a:solidFill>
                          <a:effectLst/>
                          <a:latin typeface="Calibri" panose="020F0502020204030204" pitchFamily="34" charset="0"/>
                        </a:rPr>
                        <a:t>2</a:t>
                      </a:r>
                      <a:r>
                        <a:rPr lang="en-GB" sz="1100" kern="1400" baseline="30000" dirty="0">
                          <a:ln>
                            <a:noFill/>
                          </a:ln>
                          <a:solidFill>
                            <a:srgbClr val="000000"/>
                          </a:solidFill>
                          <a:effectLst/>
                          <a:latin typeface="Calibri" panose="020F0502020204030204" pitchFamily="34" charset="0"/>
                        </a:rPr>
                        <a:t>nd</a:t>
                      </a:r>
                      <a:r>
                        <a:rPr lang="en-GB" sz="1100" kern="1400" dirty="0">
                          <a:ln>
                            <a:noFill/>
                          </a:ln>
                          <a:solidFill>
                            <a:srgbClr val="000000"/>
                          </a:solidFill>
                          <a:effectLst/>
                          <a:latin typeface="Calibri" panose="020F0502020204030204" pitchFamily="34" charset="0"/>
                        </a:rPr>
                        <a:t> class – ankle; 3</a:t>
                      </a:r>
                      <a:r>
                        <a:rPr lang="en-GB" sz="1100" kern="1400" baseline="30000" dirty="0">
                          <a:ln>
                            <a:noFill/>
                          </a:ln>
                          <a:solidFill>
                            <a:srgbClr val="000000"/>
                          </a:solidFill>
                          <a:effectLst/>
                          <a:latin typeface="Calibri" panose="020F0502020204030204" pitchFamily="34" charset="0"/>
                        </a:rPr>
                        <a:t>rd</a:t>
                      </a:r>
                      <a:r>
                        <a:rPr lang="en-GB" sz="1100" kern="1400" dirty="0">
                          <a:ln>
                            <a:noFill/>
                          </a:ln>
                          <a:solidFill>
                            <a:srgbClr val="000000"/>
                          </a:solidFill>
                          <a:effectLst/>
                          <a:latin typeface="Calibri" panose="020F0502020204030204" pitchFamily="34" charset="0"/>
                        </a:rPr>
                        <a:t> class – elbow, shoulder,</a:t>
                      </a:r>
                      <a:r>
                        <a:rPr lang="en-GB" sz="1100" kern="1400" baseline="0" dirty="0">
                          <a:ln>
                            <a:noFill/>
                          </a:ln>
                          <a:solidFill>
                            <a:srgbClr val="000000"/>
                          </a:solidFill>
                          <a:effectLst/>
                          <a:latin typeface="Calibri" panose="020F0502020204030204" pitchFamily="34" charset="0"/>
                        </a:rPr>
                        <a:t> knee, hip</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351372"/>
                  </a:ext>
                </a:extLst>
              </a:tr>
            </a:tbl>
          </a:graphicData>
        </a:graphic>
      </p:graphicFrame>
      <p:grpSp>
        <p:nvGrpSpPr>
          <p:cNvPr id="7" name="Group 6"/>
          <p:cNvGrpSpPr/>
          <p:nvPr/>
        </p:nvGrpSpPr>
        <p:grpSpPr>
          <a:xfrm>
            <a:off x="6689226" y="5553171"/>
            <a:ext cx="2951163" cy="1012000"/>
            <a:chOff x="2706653" y="2833708"/>
            <a:chExt cx="6706377" cy="2088000"/>
          </a:xfrm>
        </p:grpSpPr>
        <p:pic>
          <p:nvPicPr>
            <p:cNvPr id="23" name="Picture 2" descr="Vertical rotation through the vertical axis of rotation which runs from top to bottom of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030" y="2833708"/>
              <a:ext cx="208800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ransverse rotation through transverse axis running from side to side in the centre of the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0" y="2833708"/>
              <a:ext cx="208800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Antero-posterior axis which runs through the center of the human body, from the front of body to the back of the bo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653" y="2833708"/>
              <a:ext cx="2088000" cy="20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Planes of move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2470" y="3150896"/>
            <a:ext cx="2305707" cy="199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02" y="178052"/>
            <a:ext cx="487539" cy="487539"/>
          </a:xfrm>
          <a:prstGeom prst="rect">
            <a:avLst/>
          </a:prstGeom>
        </p:spPr>
      </p:pic>
      <p:sp>
        <p:nvSpPr>
          <p:cNvPr id="28" name="TextBox 27">
            <a:extLst>
              <a:ext uri="{FF2B5EF4-FFF2-40B4-BE49-F238E27FC236}">
                <a16:creationId xmlns:a16="http://schemas.microsoft.com/office/drawing/2014/main" id="{DE1988B2-180F-45DC-89D9-FE79E7608A29}"/>
              </a:ext>
            </a:extLst>
          </p:cNvPr>
          <p:cNvSpPr txBox="1"/>
          <p:nvPr/>
        </p:nvSpPr>
        <p:spPr>
          <a:xfrm>
            <a:off x="903246" y="160212"/>
            <a:ext cx="8251219" cy="523220"/>
          </a:xfrm>
          <a:prstGeom prst="rect">
            <a:avLst/>
          </a:prstGeom>
          <a:noFill/>
        </p:spPr>
        <p:txBody>
          <a:bodyPr wrap="square" rtlCol="0">
            <a:spAutoFit/>
          </a:bodyPr>
          <a:lstStyle/>
          <a:p>
            <a:r>
              <a:rPr lang="en-GB" sz="2800" b="1" cap="small" dirty="0"/>
              <a:t>GCSE PE Unit 1.1c: </a:t>
            </a:r>
            <a:r>
              <a:rPr lang="en-GB" sz="2400" b="1" cap="small" dirty="0"/>
              <a:t>movement analysis</a:t>
            </a:r>
            <a:r>
              <a:rPr lang="en-GB" sz="2800" b="1" cap="small" dirty="0"/>
              <a:t>	</a:t>
            </a:r>
            <a:r>
              <a:rPr lang="en-GB" sz="2400" b="1" cap="small" baseline="20000" dirty="0" smtClean="0"/>
              <a:t>Year</a:t>
            </a:r>
            <a:r>
              <a:rPr lang="en-GB" sz="2400" baseline="20000" dirty="0" smtClean="0"/>
              <a:t>:10</a:t>
            </a:r>
            <a:r>
              <a:rPr lang="en-GB" sz="2400" baseline="20000" dirty="0"/>
              <a:t>	</a:t>
            </a:r>
            <a:r>
              <a:rPr lang="en-GB" sz="2400" b="1" cap="small" baseline="20000" dirty="0"/>
              <a:t>Half Term</a:t>
            </a:r>
            <a:r>
              <a:rPr lang="en-GB" sz="2400" baseline="20000" dirty="0" smtClean="0"/>
              <a:t>: A1 </a:t>
            </a:r>
            <a:endParaRPr lang="en-GB" sz="2400" baseline="20000" dirty="0"/>
          </a:p>
        </p:txBody>
      </p:sp>
      <p:pic>
        <p:nvPicPr>
          <p:cNvPr id="20" name="Picture 2" descr="Image result for levers"/>
          <p:cNvPicPr>
            <a:picLocks noChangeAspect="1" noChangeArrowheads="1"/>
          </p:cNvPicPr>
          <p:nvPr/>
        </p:nvPicPr>
        <p:blipFill>
          <a:blip r:embed="rId7" cstate="print"/>
          <a:srcRect/>
          <a:stretch>
            <a:fillRect/>
          </a:stretch>
        </p:blipFill>
        <p:spPr bwMode="auto">
          <a:xfrm>
            <a:off x="7298698" y="1210307"/>
            <a:ext cx="1681999" cy="1899031"/>
          </a:xfrm>
          <a:prstGeom prst="rect">
            <a:avLst/>
          </a:prstGeom>
          <a:noFill/>
        </p:spPr>
      </p:pic>
      <p:sp>
        <p:nvSpPr>
          <p:cNvPr id="4" name="TextBox 3"/>
          <p:cNvSpPr txBox="1"/>
          <p:nvPr/>
        </p:nvSpPr>
        <p:spPr>
          <a:xfrm>
            <a:off x="6689226" y="5148982"/>
            <a:ext cx="2951163" cy="307777"/>
          </a:xfrm>
          <a:prstGeom prst="rect">
            <a:avLst/>
          </a:prstGeom>
          <a:noFill/>
        </p:spPr>
        <p:txBody>
          <a:bodyPr wrap="square" rtlCol="0">
            <a:spAutoFit/>
          </a:bodyPr>
          <a:lstStyle/>
          <a:p>
            <a:r>
              <a:rPr lang="en-GB" sz="1400" dirty="0"/>
              <a:t>Frontal          Transverse    Longitudinal</a:t>
            </a:r>
          </a:p>
        </p:txBody>
      </p:sp>
    </p:spTree>
    <p:extLst>
      <p:ext uri="{BB962C8B-B14F-4D97-AF65-F5344CB8AC3E}">
        <p14:creationId xmlns:p14="http://schemas.microsoft.com/office/powerpoint/2010/main" val="237458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143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a:spLocks noChangeArrowheads="1"/>
          </p:cNvSpPr>
          <p:nvPr/>
        </p:nvSpPr>
        <p:spPr bwMode="auto">
          <a:xfrm>
            <a:off x="-114300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2"/>
          <p:cNvSpPr>
            <a:spLocks noChangeArrowheads="1"/>
          </p:cNvSpPr>
          <p:nvPr/>
        </p:nvSpPr>
        <p:spPr bwMode="auto">
          <a:xfrm>
            <a:off x="-189818" y="2066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37"/>
          <p:cNvSpPr>
            <a:spLocks noChangeArrowheads="1"/>
          </p:cNvSpPr>
          <p:nvPr/>
        </p:nvSpPr>
        <p:spPr bwMode="auto">
          <a:xfrm>
            <a:off x="-189818" y="6638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nvGraphicFramePr>
        <p:xfrm>
          <a:off x="9640389" y="3553097"/>
          <a:ext cx="208280" cy="470263"/>
        </p:xfrm>
        <a:graphic>
          <a:graphicData uri="http://schemas.openxmlformats.org/drawingml/2006/table">
            <a:tbl>
              <a:tblPr/>
              <a:tblGrid>
                <a:gridCol w="208280">
                  <a:extLst>
                    <a:ext uri="{9D8B030D-6E8A-4147-A177-3AD203B41FA5}">
                      <a16:colId xmlns:a16="http://schemas.microsoft.com/office/drawing/2014/main" val="2907507427"/>
                    </a:ext>
                  </a:extLst>
                </a:gridCol>
              </a:tblGrid>
              <a:tr h="470263">
                <a:tc>
                  <a:txBody>
                    <a:bodyPr/>
                    <a:lstStyle/>
                    <a:p>
                      <a:endParaRPr lang="en-GB" dirty="0"/>
                    </a:p>
                  </a:txBody>
                  <a:tcPr>
                    <a:lnL>
                      <a:noFill/>
                    </a:lnL>
                    <a:lnR>
                      <a:noFill/>
                    </a:lnR>
                    <a:lnT>
                      <a:noFill/>
                    </a:lnT>
                    <a:lnB>
                      <a:noFill/>
                    </a:lnB>
                  </a:tcPr>
                </a:tc>
                <a:extLst>
                  <a:ext uri="{0D108BD9-81ED-4DB2-BD59-A6C34878D82A}">
                    <a16:rowId xmlns:a16="http://schemas.microsoft.com/office/drawing/2014/main" val="80257723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39099361"/>
              </p:ext>
            </p:extLst>
          </p:nvPr>
        </p:nvGraphicFramePr>
        <p:xfrm>
          <a:off x="231802" y="724983"/>
          <a:ext cx="3069000" cy="5951492"/>
        </p:xfrm>
        <a:graphic>
          <a:graphicData uri="http://schemas.openxmlformats.org/drawingml/2006/table">
            <a:tbl>
              <a:tblPr firstRow="1" bandRow="1">
                <a:tableStyleId>{5940675A-B579-460E-94D1-54222C63F5DA}</a:tableStyleId>
              </a:tblPr>
              <a:tblGrid>
                <a:gridCol w="695661">
                  <a:extLst>
                    <a:ext uri="{9D8B030D-6E8A-4147-A177-3AD203B41FA5}">
                      <a16:colId xmlns:a16="http://schemas.microsoft.com/office/drawing/2014/main" val="1864929282"/>
                    </a:ext>
                  </a:extLst>
                </a:gridCol>
                <a:gridCol w="2373339">
                  <a:extLst>
                    <a:ext uri="{9D8B030D-6E8A-4147-A177-3AD203B41FA5}">
                      <a16:colId xmlns:a16="http://schemas.microsoft.com/office/drawing/2014/main" val="2957330168"/>
                    </a:ext>
                  </a:extLst>
                </a:gridCol>
              </a:tblGrid>
              <a:tr h="34187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ONE: Key Vocabulary</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79712">
                <a:tc>
                  <a:txBody>
                    <a:bodyPr/>
                    <a:lstStyle/>
                    <a:p>
                      <a:r>
                        <a:rPr lang="en-GB" sz="1200" b="1" dirty="0"/>
                        <a:t>Word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Definition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683740">
                <a:tc>
                  <a:txBody>
                    <a:bodyPr/>
                    <a:lstStyle/>
                    <a:p>
                      <a:pPr algn="l" fontAlgn="ctr"/>
                      <a:r>
                        <a:rPr lang="en-GB" sz="1100" b="0" i="0" u="none" strike="noStrike" dirty="0">
                          <a:solidFill>
                            <a:srgbClr val="000000"/>
                          </a:solidFill>
                          <a:effectLst/>
                          <a:latin typeface="Calibri" panose="020F0502020204030204" pitchFamily="34" charset="0"/>
                        </a:rPr>
                        <a:t>Aerobic exercise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Calibri" panose="020F0502020204030204" pitchFamily="34" charset="0"/>
                        </a:rPr>
                        <a:t>Use of oxygen for the duration of the exercise. Usually at moderate intensity at a continuous rate e.g. long distance running.</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683740">
                <a:tc>
                  <a:txBody>
                    <a:bodyPr/>
                    <a:lstStyle/>
                    <a:p>
                      <a:pPr algn="l" fontAlgn="ctr"/>
                      <a:r>
                        <a:rPr lang="en-GB" sz="1100" b="0" i="0" u="none" strike="noStrike" dirty="0">
                          <a:solidFill>
                            <a:srgbClr val="000000"/>
                          </a:solidFill>
                          <a:effectLst/>
                          <a:latin typeface="Calibri" panose="020F0502020204030204" pitchFamily="34" charset="0"/>
                        </a:rPr>
                        <a:t>Anaerobic exercise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Calibri" panose="020F0502020204030204" pitchFamily="34" charset="0"/>
                        </a:rPr>
                        <a:t>Exercise which does not allow for the predominant usage of oxygen. Usually high or very high intensity for a short period of time. E.g. sprinting up a hill.</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8289655"/>
                  </a:ext>
                </a:extLst>
              </a:tr>
              <a:tr h="450616">
                <a:tc>
                  <a:txBody>
                    <a:bodyPr/>
                    <a:lstStyle/>
                    <a:p>
                      <a:pPr algn="l" fontAlgn="ctr"/>
                      <a:r>
                        <a:rPr lang="en-GB" sz="1100" b="0" i="0" u="none" strike="noStrike">
                          <a:solidFill>
                            <a:srgbClr val="000000"/>
                          </a:solidFill>
                          <a:effectLst/>
                          <a:latin typeface="Calibri" panose="020F0502020204030204" pitchFamily="34" charset="0"/>
                        </a:rPr>
                        <a:t>Blood vessels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Tubular structures that carry blood around our bodies.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2089484"/>
                  </a:ext>
                </a:extLst>
              </a:tr>
              <a:tr h="450616">
                <a:tc>
                  <a:txBody>
                    <a:bodyPr/>
                    <a:lstStyle/>
                    <a:p>
                      <a:pPr algn="l" fontAlgn="ctr"/>
                      <a:r>
                        <a:rPr lang="en-GB" sz="1100" b="0" i="0" u="none" strike="noStrike" dirty="0">
                          <a:solidFill>
                            <a:srgbClr val="000000"/>
                          </a:solidFill>
                          <a:effectLst/>
                          <a:latin typeface="Calibri" panose="020F0502020204030204" pitchFamily="34" charset="0"/>
                        </a:rPr>
                        <a:t>Heart rate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Number of heart beats per minute.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9305278"/>
                  </a:ext>
                </a:extLst>
              </a:tr>
              <a:tr h="512805">
                <a:tc>
                  <a:txBody>
                    <a:bodyPr/>
                    <a:lstStyle/>
                    <a:p>
                      <a:pPr algn="l" fontAlgn="ctr"/>
                      <a:r>
                        <a:rPr lang="en-GB" sz="1100" b="0" i="0" u="none" strike="noStrike" dirty="0">
                          <a:solidFill>
                            <a:srgbClr val="000000"/>
                          </a:solidFill>
                          <a:effectLst/>
                          <a:latin typeface="Calibri" panose="020F0502020204030204" pitchFamily="34" charset="0"/>
                        </a:rPr>
                        <a:t>Stroke volume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amount of blood pumped out of the heart (left ventricle - to the body) during each contraction.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7868648"/>
                  </a:ext>
                </a:extLst>
              </a:tr>
              <a:tr h="683740">
                <a:tc>
                  <a:txBody>
                    <a:bodyPr/>
                    <a:lstStyle/>
                    <a:p>
                      <a:pPr algn="l" fontAlgn="ctr"/>
                      <a:r>
                        <a:rPr lang="en-GB" sz="1100" b="0" i="0" u="none" strike="noStrike" dirty="0">
                          <a:solidFill>
                            <a:srgbClr val="000000"/>
                          </a:solidFill>
                          <a:effectLst/>
                          <a:latin typeface="Calibri" panose="020F0502020204030204" pitchFamily="34" charset="0"/>
                        </a:rPr>
                        <a:t>Cardiac output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Cardiac output = stroke volume x heart rate. The volume of blood pumped per minute by each ventricle of the heart.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8125866"/>
                  </a:ext>
                </a:extLst>
              </a:tr>
              <a:tr h="450616">
                <a:tc>
                  <a:txBody>
                    <a:bodyPr/>
                    <a:lstStyle/>
                    <a:p>
                      <a:pPr algn="l" fontAlgn="ctr"/>
                      <a:r>
                        <a:rPr lang="en-GB" sz="1100" b="0" i="0" u="none" strike="noStrike">
                          <a:solidFill>
                            <a:srgbClr val="000000"/>
                          </a:solidFill>
                          <a:effectLst/>
                          <a:latin typeface="Calibri" panose="020F0502020204030204" pitchFamily="34" charset="0"/>
                        </a:rPr>
                        <a:t>Breathing rate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number of breaths taken in a minute.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5170376"/>
                  </a:ext>
                </a:extLst>
              </a:tr>
              <a:tr h="450616">
                <a:tc>
                  <a:txBody>
                    <a:bodyPr/>
                    <a:lstStyle/>
                    <a:p>
                      <a:pPr algn="l" fontAlgn="ctr"/>
                      <a:r>
                        <a:rPr lang="en-GB" sz="1100" b="0" i="0" u="none" strike="noStrike" dirty="0">
                          <a:solidFill>
                            <a:srgbClr val="000000"/>
                          </a:solidFill>
                          <a:effectLst/>
                          <a:latin typeface="Calibri" panose="020F0502020204030204" pitchFamily="34" charset="0"/>
                        </a:rPr>
                        <a:t>Tidal volume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amount of air which enters the lungs during normal inhalation at rest.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6300444"/>
                  </a:ext>
                </a:extLst>
              </a:tr>
              <a:tr h="512805">
                <a:tc>
                  <a:txBody>
                    <a:bodyPr/>
                    <a:lstStyle/>
                    <a:p>
                      <a:pPr algn="l" fontAlgn="ctr"/>
                      <a:r>
                        <a:rPr lang="en-GB" sz="1100" b="0" i="0" u="none" strike="noStrike" dirty="0">
                          <a:solidFill>
                            <a:srgbClr val="000000"/>
                          </a:solidFill>
                          <a:effectLst/>
                          <a:latin typeface="Calibri" panose="020F0502020204030204" pitchFamily="34" charset="0"/>
                        </a:rPr>
                        <a:t>Minute ventilation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volume of gas inhaled or exhaled from the lungs per minute.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195214"/>
                  </a:ext>
                </a:extLst>
              </a:tr>
              <a:tr h="450616">
                <a:tc>
                  <a:txBody>
                    <a:bodyPr/>
                    <a:lstStyle/>
                    <a:p>
                      <a:pPr algn="l" fontAlgn="ctr"/>
                      <a:r>
                        <a:rPr lang="en-GB" sz="1100" b="0" i="0" u="none" strike="noStrike" dirty="0">
                          <a:solidFill>
                            <a:srgbClr val="000000"/>
                          </a:solidFill>
                          <a:effectLst/>
                          <a:latin typeface="Calibri" panose="020F0502020204030204" pitchFamily="34" charset="0"/>
                        </a:rPr>
                        <a:t>Gas exchange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movement of gases taking place at the alveoli and capillaries.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802155536"/>
              </p:ext>
            </p:extLst>
          </p:nvPr>
        </p:nvGraphicFramePr>
        <p:xfrm>
          <a:off x="6605198" y="724990"/>
          <a:ext cx="3069000" cy="5942374"/>
        </p:xfrm>
        <a:graphic>
          <a:graphicData uri="http://schemas.openxmlformats.org/drawingml/2006/table">
            <a:tbl>
              <a:tblPr firstRow="1" bandRow="1">
                <a:tableStyleId>{5940675A-B579-460E-94D1-54222C63F5DA}</a:tableStyleId>
              </a:tblPr>
              <a:tblGrid>
                <a:gridCol w="3069000">
                  <a:extLst>
                    <a:ext uri="{9D8B030D-6E8A-4147-A177-3AD203B41FA5}">
                      <a16:colId xmlns:a16="http://schemas.microsoft.com/office/drawing/2014/main" val="1864929282"/>
                    </a:ext>
                  </a:extLst>
                </a:gridCol>
              </a:tblGrid>
              <a:tr h="334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54816317"/>
                  </a:ext>
                </a:extLst>
              </a:tr>
              <a:tr h="5576614">
                <a:tc>
                  <a:txBody>
                    <a:bodyPr/>
                    <a:lstStyle/>
                    <a:p>
                      <a:endParaRPr lang="en-GB" sz="12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64226"/>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831573265"/>
              </p:ext>
            </p:extLst>
          </p:nvPr>
        </p:nvGraphicFramePr>
        <p:xfrm>
          <a:off x="3418500" y="724989"/>
          <a:ext cx="3069000" cy="5951487"/>
        </p:xfrm>
        <a:graphic>
          <a:graphicData uri="http://schemas.openxmlformats.org/drawingml/2006/table">
            <a:tbl>
              <a:tblPr firstRow="1" bandRow="1">
                <a:tableStyleId>{5940675A-B579-460E-94D1-54222C63F5DA}</a:tableStyleId>
              </a:tblPr>
              <a:tblGrid>
                <a:gridCol w="1313921">
                  <a:extLst>
                    <a:ext uri="{9D8B030D-6E8A-4147-A177-3AD203B41FA5}">
                      <a16:colId xmlns:a16="http://schemas.microsoft.com/office/drawing/2014/main" val="1864929282"/>
                    </a:ext>
                  </a:extLst>
                </a:gridCol>
                <a:gridCol w="1755079">
                  <a:extLst>
                    <a:ext uri="{9D8B030D-6E8A-4147-A177-3AD203B41FA5}">
                      <a16:colId xmlns:a16="http://schemas.microsoft.com/office/drawing/2014/main" val="2957330168"/>
                    </a:ext>
                  </a:extLst>
                </a:gridCol>
              </a:tblGrid>
              <a:tr h="317983">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TWO: Core Questions</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60168">
                <a:tc>
                  <a:txBody>
                    <a:bodyPr/>
                    <a:lstStyle/>
                    <a:p>
                      <a:r>
                        <a:rPr lang="en-GB" sz="1200" b="1" dirty="0"/>
                        <a:t>Question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Answer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366163">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 the order of the pathway of air.</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Nose/mouth,  trachea, bronchi, bronchioles, alveoli</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2066893">
                <a:tc>
                  <a:txBody>
                    <a:bodyPr/>
                    <a:lstStyle/>
                    <a:p>
                      <a:pPr algn="l" fontAlgn="ctr"/>
                      <a:r>
                        <a:rPr lang="en-GB" sz="1100" b="0" i="0" u="none" strike="noStrike" dirty="0">
                          <a:solidFill>
                            <a:srgbClr val="000000"/>
                          </a:solidFill>
                          <a:effectLst/>
                          <a:latin typeface="Calibri" panose="020F0502020204030204" pitchFamily="34" charset="0"/>
                        </a:rPr>
                        <a:t>Double circulatory system</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human body has two circulatory loops in which blood circulates. One is oxygenated, and the other is deoxygenated. Systemic – the circulatory loop that controls blood flow from the heart to the rest of the working muscles and organs. Pulmonary - the circulatory loop that controls blood flow from the heart to the lungs.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1123060">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 three characteristics of veins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Carry blood back to the heart (away from body or away from lungs), thinner and less elastic walls, have valves to prevent backflow of blood</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453638"/>
                  </a:ext>
                </a:extLst>
              </a:tr>
              <a:tr h="933836">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 three characteristics of arteries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Have thick walls, carry blood at high pressure away from heart</a:t>
                      </a:r>
                      <a:r>
                        <a:rPr lang="en-GB" sz="1100" kern="1400" baseline="0" dirty="0">
                          <a:ln>
                            <a:noFill/>
                          </a:ln>
                          <a:solidFill>
                            <a:srgbClr val="000000"/>
                          </a:solidFill>
                          <a:effectLst/>
                          <a:latin typeface="Calibri" panose="020F0502020204030204" pitchFamily="34" charset="0"/>
                        </a:rPr>
                        <a:t> (to body or to lungs)</a:t>
                      </a:r>
                      <a:r>
                        <a:rPr lang="en-GB" sz="1100" kern="1400" dirty="0">
                          <a:ln>
                            <a:noFill/>
                          </a:ln>
                          <a:solidFill>
                            <a:srgbClr val="000000"/>
                          </a:solidFill>
                          <a:effectLst/>
                          <a:latin typeface="Calibri" panose="020F0502020204030204" pitchFamily="34" charset="0"/>
                        </a:rPr>
                        <a:t>, have no valves, have more elastic walls, arterioles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351372"/>
                  </a:ext>
                </a:extLst>
              </a:tr>
              <a:tr h="607708">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 three characteristics of capillaries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Small, </a:t>
                      </a:r>
                      <a:r>
                        <a:rPr lang="en-GB" sz="1100" kern="1400">
                          <a:ln>
                            <a:noFill/>
                          </a:ln>
                          <a:solidFill>
                            <a:srgbClr val="000000"/>
                          </a:solidFill>
                          <a:effectLst/>
                          <a:latin typeface="Calibri" panose="020F0502020204030204" pitchFamily="34" charset="0"/>
                        </a:rPr>
                        <a:t>allow gases, </a:t>
                      </a:r>
                      <a:r>
                        <a:rPr lang="en-GB" sz="1100" kern="1400" dirty="0">
                          <a:ln>
                            <a:noFill/>
                          </a:ln>
                          <a:solidFill>
                            <a:srgbClr val="000000"/>
                          </a:solidFill>
                          <a:effectLst/>
                          <a:latin typeface="Calibri" panose="020F0502020204030204" pitchFamily="34" charset="0"/>
                        </a:rPr>
                        <a:t>water &amp; waste products to pass through, thin walls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073549"/>
                  </a:ext>
                </a:extLst>
              </a:tr>
            </a:tbl>
          </a:graphicData>
        </a:graphic>
      </p:graphicFrame>
      <p:grpSp>
        <p:nvGrpSpPr>
          <p:cNvPr id="4" name="Group 3"/>
          <p:cNvGrpSpPr/>
          <p:nvPr/>
        </p:nvGrpSpPr>
        <p:grpSpPr>
          <a:xfrm>
            <a:off x="903246" y="160212"/>
            <a:ext cx="8251219" cy="523220"/>
            <a:chOff x="903246" y="147149"/>
            <a:chExt cx="8251219" cy="523220"/>
          </a:xfrm>
        </p:grpSpPr>
        <p:sp>
          <p:nvSpPr>
            <p:cNvPr id="19" name="TextBox 18">
              <a:extLst>
                <a:ext uri="{FF2B5EF4-FFF2-40B4-BE49-F238E27FC236}">
                  <a16:creationId xmlns:a16="http://schemas.microsoft.com/office/drawing/2014/main" id="{DE1988B2-180F-45DC-89D9-FE79E7608A29}"/>
                </a:ext>
              </a:extLst>
            </p:cNvPr>
            <p:cNvSpPr txBox="1"/>
            <p:nvPr/>
          </p:nvSpPr>
          <p:spPr>
            <a:xfrm>
              <a:off x="903246" y="147149"/>
              <a:ext cx="8251219" cy="523220"/>
            </a:xfrm>
            <a:prstGeom prst="rect">
              <a:avLst/>
            </a:prstGeom>
            <a:noFill/>
          </p:spPr>
          <p:txBody>
            <a:bodyPr wrap="square" rtlCol="0">
              <a:spAutoFit/>
            </a:bodyPr>
            <a:lstStyle/>
            <a:p>
              <a:r>
                <a:rPr lang="en-GB" sz="2800" b="1" cap="small" dirty="0"/>
                <a:t>GCSE PE Unit 1.1d: </a:t>
              </a:r>
              <a:r>
                <a:rPr lang="en-GB" sz="2400" b="1" cap="small" dirty="0"/>
                <a:t>Cardio-Respiratory</a:t>
              </a:r>
              <a:r>
                <a:rPr lang="en-GB" sz="1600" dirty="0"/>
                <a:t>	</a:t>
              </a:r>
              <a:r>
                <a:rPr lang="en-GB" sz="2400" b="1" cap="small" baseline="20000" dirty="0"/>
                <a:t>Year</a:t>
              </a:r>
              <a:r>
                <a:rPr lang="en-GB" sz="2400" baseline="20000" dirty="0"/>
                <a:t>:		</a:t>
              </a:r>
              <a:r>
                <a:rPr lang="en-GB" sz="2400" b="1" cap="small" baseline="20000" dirty="0"/>
                <a:t>Half Term</a:t>
              </a:r>
              <a:r>
                <a:rPr lang="en-GB" sz="2400" baseline="20000" dirty="0"/>
                <a:t>: </a:t>
              </a:r>
            </a:p>
          </p:txBody>
        </p:sp>
        <p:cxnSp>
          <p:nvCxnSpPr>
            <p:cNvPr id="21" name="Straight Connector 20"/>
            <p:cNvCxnSpPr/>
            <p:nvPr/>
          </p:nvCxnSpPr>
          <p:spPr>
            <a:xfrm>
              <a:off x="9154465" y="206628"/>
              <a:ext cx="0" cy="457200"/>
            </a:xfrm>
            <a:prstGeom prst="line">
              <a:avLst/>
            </a:prstGeom>
          </p:spPr>
          <p:style>
            <a:lnRef idx="1">
              <a:schemeClr val="dk1"/>
            </a:lnRef>
            <a:fillRef idx="0">
              <a:schemeClr val="dk1"/>
            </a:fillRef>
            <a:effectRef idx="0">
              <a:schemeClr val="dk1"/>
            </a:effectRef>
            <a:fontRef idx="minor">
              <a:schemeClr val="tx1"/>
            </a:fontRef>
          </p:style>
        </p:cxnSp>
      </p:grpSp>
      <p:pic>
        <p:nvPicPr>
          <p:cNvPr id="3" name="Picture 2"/>
          <p:cNvPicPr>
            <a:picLocks noChangeAspect="1"/>
          </p:cNvPicPr>
          <p:nvPr/>
        </p:nvPicPr>
        <p:blipFill>
          <a:blip r:embed="rId2"/>
          <a:stretch>
            <a:fillRect/>
          </a:stretch>
        </p:blipFill>
        <p:spPr>
          <a:xfrm>
            <a:off x="6669060" y="1187116"/>
            <a:ext cx="2947549" cy="3352800"/>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02" y="178052"/>
            <a:ext cx="487539" cy="487539"/>
          </a:xfrm>
          <a:prstGeom prst="rect">
            <a:avLst/>
          </a:prstGeom>
        </p:spPr>
      </p:pic>
      <p:pic>
        <p:nvPicPr>
          <p:cNvPr id="7" name="Picture 6"/>
          <p:cNvPicPr>
            <a:picLocks noChangeAspect="1"/>
          </p:cNvPicPr>
          <p:nvPr/>
        </p:nvPicPr>
        <p:blipFill rotWithShape="1">
          <a:blip r:embed="rId4"/>
          <a:srcRect l="30413" t="48431" r="25164" b="13244"/>
          <a:stretch/>
        </p:blipFill>
        <p:spPr>
          <a:xfrm>
            <a:off x="6614283" y="4775201"/>
            <a:ext cx="3002325" cy="1591732"/>
          </a:xfrm>
          <a:prstGeom prst="rect">
            <a:avLst/>
          </a:prstGeom>
        </p:spPr>
      </p:pic>
    </p:spTree>
    <p:extLst>
      <p:ext uri="{BB962C8B-B14F-4D97-AF65-F5344CB8AC3E}">
        <p14:creationId xmlns:p14="http://schemas.microsoft.com/office/powerpoint/2010/main" val="155822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143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a:spLocks noChangeArrowheads="1"/>
          </p:cNvSpPr>
          <p:nvPr/>
        </p:nvSpPr>
        <p:spPr bwMode="auto">
          <a:xfrm>
            <a:off x="-114300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2"/>
          <p:cNvSpPr>
            <a:spLocks noChangeArrowheads="1"/>
          </p:cNvSpPr>
          <p:nvPr/>
        </p:nvSpPr>
        <p:spPr bwMode="auto">
          <a:xfrm>
            <a:off x="-189818" y="2066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37"/>
          <p:cNvSpPr>
            <a:spLocks noChangeArrowheads="1"/>
          </p:cNvSpPr>
          <p:nvPr/>
        </p:nvSpPr>
        <p:spPr bwMode="auto">
          <a:xfrm>
            <a:off x="-189818" y="6638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nvGraphicFramePr>
        <p:xfrm>
          <a:off x="9640389" y="3553097"/>
          <a:ext cx="208280" cy="470263"/>
        </p:xfrm>
        <a:graphic>
          <a:graphicData uri="http://schemas.openxmlformats.org/drawingml/2006/table">
            <a:tbl>
              <a:tblPr/>
              <a:tblGrid>
                <a:gridCol w="208280">
                  <a:extLst>
                    <a:ext uri="{9D8B030D-6E8A-4147-A177-3AD203B41FA5}">
                      <a16:colId xmlns:a16="http://schemas.microsoft.com/office/drawing/2014/main" val="2907507427"/>
                    </a:ext>
                  </a:extLst>
                </a:gridCol>
              </a:tblGrid>
              <a:tr h="470263">
                <a:tc>
                  <a:txBody>
                    <a:bodyPr/>
                    <a:lstStyle/>
                    <a:p>
                      <a:endParaRPr lang="en-GB" dirty="0"/>
                    </a:p>
                  </a:txBody>
                  <a:tcPr>
                    <a:lnL>
                      <a:noFill/>
                    </a:lnL>
                    <a:lnR>
                      <a:noFill/>
                    </a:lnR>
                    <a:lnT>
                      <a:noFill/>
                    </a:lnT>
                    <a:lnB>
                      <a:noFill/>
                    </a:lnB>
                  </a:tcPr>
                </a:tc>
                <a:extLst>
                  <a:ext uri="{0D108BD9-81ED-4DB2-BD59-A6C34878D82A}">
                    <a16:rowId xmlns:a16="http://schemas.microsoft.com/office/drawing/2014/main" val="802577232"/>
                  </a:ext>
                </a:extLst>
              </a:tr>
            </a:tbl>
          </a:graphicData>
        </a:graphic>
      </p:graphicFrame>
      <p:graphicFrame>
        <p:nvGraphicFramePr>
          <p:cNvPr id="10" name="Table 9"/>
          <p:cNvGraphicFramePr>
            <a:graphicFrameLocks noGrp="1"/>
          </p:cNvGraphicFramePr>
          <p:nvPr/>
        </p:nvGraphicFramePr>
        <p:xfrm>
          <a:off x="231802" y="724983"/>
          <a:ext cx="3069000" cy="5951492"/>
        </p:xfrm>
        <a:graphic>
          <a:graphicData uri="http://schemas.openxmlformats.org/drawingml/2006/table">
            <a:tbl>
              <a:tblPr firstRow="1" bandRow="1">
                <a:tableStyleId>{5940675A-B579-460E-94D1-54222C63F5DA}</a:tableStyleId>
              </a:tblPr>
              <a:tblGrid>
                <a:gridCol w="695661">
                  <a:extLst>
                    <a:ext uri="{9D8B030D-6E8A-4147-A177-3AD203B41FA5}">
                      <a16:colId xmlns:a16="http://schemas.microsoft.com/office/drawing/2014/main" val="1864929282"/>
                    </a:ext>
                  </a:extLst>
                </a:gridCol>
                <a:gridCol w="2373339">
                  <a:extLst>
                    <a:ext uri="{9D8B030D-6E8A-4147-A177-3AD203B41FA5}">
                      <a16:colId xmlns:a16="http://schemas.microsoft.com/office/drawing/2014/main" val="2957330168"/>
                    </a:ext>
                  </a:extLst>
                </a:gridCol>
              </a:tblGrid>
              <a:tr h="34187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ONE: Key Vocabulary</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79712">
                <a:tc>
                  <a:txBody>
                    <a:bodyPr/>
                    <a:lstStyle/>
                    <a:p>
                      <a:r>
                        <a:rPr lang="en-GB" sz="1200" b="1" dirty="0"/>
                        <a:t>Word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Definition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683740">
                <a:tc>
                  <a:txBody>
                    <a:bodyPr/>
                    <a:lstStyle/>
                    <a:p>
                      <a:pPr algn="l" fontAlgn="ctr"/>
                      <a:r>
                        <a:rPr lang="en-GB" sz="1100" b="0" i="0" u="none" strike="noStrike" dirty="0">
                          <a:solidFill>
                            <a:srgbClr val="000000"/>
                          </a:solidFill>
                          <a:effectLst/>
                          <a:latin typeface="Calibri" panose="020F0502020204030204" pitchFamily="34" charset="0"/>
                        </a:rPr>
                        <a:t>Aerobic exercise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Calibri" panose="020F0502020204030204" pitchFamily="34" charset="0"/>
                        </a:rPr>
                        <a:t>Use of oxygen for the duration of the exercise. Usually at moderate intensity at a continuous rate e.g. long distance running.</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683740">
                <a:tc>
                  <a:txBody>
                    <a:bodyPr/>
                    <a:lstStyle/>
                    <a:p>
                      <a:pPr algn="l" fontAlgn="ctr"/>
                      <a:r>
                        <a:rPr lang="en-GB" sz="1100" b="0" i="0" u="none" strike="noStrike" dirty="0">
                          <a:solidFill>
                            <a:srgbClr val="000000"/>
                          </a:solidFill>
                          <a:effectLst/>
                          <a:latin typeface="Calibri" panose="020F0502020204030204" pitchFamily="34" charset="0"/>
                        </a:rPr>
                        <a:t>Anaerobic exercise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Calibri" panose="020F0502020204030204" pitchFamily="34" charset="0"/>
                        </a:rPr>
                        <a:t>Exercise which does not allow for the predominant usage of oxygen. Usually high or very high intensity for a short period of time. E.g. sprinting up a hill.</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8289655"/>
                  </a:ext>
                </a:extLst>
              </a:tr>
              <a:tr h="450616">
                <a:tc>
                  <a:txBody>
                    <a:bodyPr/>
                    <a:lstStyle/>
                    <a:p>
                      <a:pPr algn="l" fontAlgn="ctr"/>
                      <a:r>
                        <a:rPr lang="en-GB" sz="1100" b="0" i="0" u="none" strike="noStrike">
                          <a:solidFill>
                            <a:srgbClr val="000000"/>
                          </a:solidFill>
                          <a:effectLst/>
                          <a:latin typeface="Calibri" panose="020F0502020204030204" pitchFamily="34" charset="0"/>
                        </a:rPr>
                        <a:t>Blood vessels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Tubular structures that carry blood around our bodies.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2089484"/>
                  </a:ext>
                </a:extLst>
              </a:tr>
              <a:tr h="450616">
                <a:tc>
                  <a:txBody>
                    <a:bodyPr/>
                    <a:lstStyle/>
                    <a:p>
                      <a:pPr algn="l" fontAlgn="ctr"/>
                      <a:r>
                        <a:rPr lang="en-GB" sz="1100" b="0" i="0" u="none" strike="noStrike" dirty="0">
                          <a:solidFill>
                            <a:srgbClr val="000000"/>
                          </a:solidFill>
                          <a:effectLst/>
                          <a:latin typeface="Calibri" panose="020F0502020204030204" pitchFamily="34" charset="0"/>
                        </a:rPr>
                        <a:t>Heart rate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Number of heart beats per minute.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9305278"/>
                  </a:ext>
                </a:extLst>
              </a:tr>
              <a:tr h="512805">
                <a:tc>
                  <a:txBody>
                    <a:bodyPr/>
                    <a:lstStyle/>
                    <a:p>
                      <a:pPr algn="l" fontAlgn="ctr"/>
                      <a:r>
                        <a:rPr lang="en-GB" sz="1100" b="0" i="0" u="none" strike="noStrike" dirty="0">
                          <a:solidFill>
                            <a:srgbClr val="000000"/>
                          </a:solidFill>
                          <a:effectLst/>
                          <a:latin typeface="Calibri" panose="020F0502020204030204" pitchFamily="34" charset="0"/>
                        </a:rPr>
                        <a:t>Stroke volume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amount of blood pumped out of the heart (left ventricle - to the body) during each contraction.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7868648"/>
                  </a:ext>
                </a:extLst>
              </a:tr>
              <a:tr h="683740">
                <a:tc>
                  <a:txBody>
                    <a:bodyPr/>
                    <a:lstStyle/>
                    <a:p>
                      <a:pPr algn="l" fontAlgn="ctr"/>
                      <a:r>
                        <a:rPr lang="en-GB" sz="1100" b="0" i="0" u="none" strike="noStrike" dirty="0">
                          <a:solidFill>
                            <a:srgbClr val="000000"/>
                          </a:solidFill>
                          <a:effectLst/>
                          <a:latin typeface="Calibri" panose="020F0502020204030204" pitchFamily="34" charset="0"/>
                        </a:rPr>
                        <a:t>Cardiac output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Cardiac output = stroke volume x heart rate. The volume of blood pumped per minute by each ventricle of the heart.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8125866"/>
                  </a:ext>
                </a:extLst>
              </a:tr>
              <a:tr h="450616">
                <a:tc>
                  <a:txBody>
                    <a:bodyPr/>
                    <a:lstStyle/>
                    <a:p>
                      <a:pPr algn="l" fontAlgn="ctr"/>
                      <a:r>
                        <a:rPr lang="en-GB" sz="1100" b="0" i="0" u="none" strike="noStrike">
                          <a:solidFill>
                            <a:srgbClr val="000000"/>
                          </a:solidFill>
                          <a:effectLst/>
                          <a:latin typeface="Calibri" panose="020F0502020204030204" pitchFamily="34" charset="0"/>
                        </a:rPr>
                        <a:t>Breathing rate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number of breaths taken in a minute.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5170376"/>
                  </a:ext>
                </a:extLst>
              </a:tr>
              <a:tr h="450616">
                <a:tc>
                  <a:txBody>
                    <a:bodyPr/>
                    <a:lstStyle/>
                    <a:p>
                      <a:pPr algn="l" fontAlgn="ctr"/>
                      <a:r>
                        <a:rPr lang="en-GB" sz="1100" b="0" i="0" u="none" strike="noStrike" dirty="0">
                          <a:solidFill>
                            <a:srgbClr val="000000"/>
                          </a:solidFill>
                          <a:effectLst/>
                          <a:latin typeface="Calibri" panose="020F0502020204030204" pitchFamily="34" charset="0"/>
                        </a:rPr>
                        <a:t>Tidal volume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amount of air which enters the lungs during normal inhalation at rest.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6300444"/>
                  </a:ext>
                </a:extLst>
              </a:tr>
              <a:tr h="512805">
                <a:tc>
                  <a:txBody>
                    <a:bodyPr/>
                    <a:lstStyle/>
                    <a:p>
                      <a:pPr algn="l" fontAlgn="ctr"/>
                      <a:r>
                        <a:rPr lang="en-GB" sz="1100" b="0" i="0" u="none" strike="noStrike" dirty="0">
                          <a:solidFill>
                            <a:srgbClr val="000000"/>
                          </a:solidFill>
                          <a:effectLst/>
                          <a:latin typeface="Calibri" panose="020F0502020204030204" pitchFamily="34" charset="0"/>
                        </a:rPr>
                        <a:t>Minute ventilation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volume of gas inhaled or exhaled from the lungs per minute.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195214"/>
                  </a:ext>
                </a:extLst>
              </a:tr>
              <a:tr h="450616">
                <a:tc>
                  <a:txBody>
                    <a:bodyPr/>
                    <a:lstStyle/>
                    <a:p>
                      <a:pPr algn="l" fontAlgn="ctr"/>
                      <a:r>
                        <a:rPr lang="en-GB" sz="1100" b="0" i="0" u="none" strike="noStrike" dirty="0">
                          <a:solidFill>
                            <a:srgbClr val="000000"/>
                          </a:solidFill>
                          <a:effectLst/>
                          <a:latin typeface="Calibri" panose="020F0502020204030204" pitchFamily="34" charset="0"/>
                        </a:rPr>
                        <a:t>Gas exchange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movement of gases taking place at the alveoli and capillaries.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bl>
          </a:graphicData>
        </a:graphic>
      </p:graphicFrame>
      <p:graphicFrame>
        <p:nvGraphicFramePr>
          <p:cNvPr id="30" name="Table 29"/>
          <p:cNvGraphicFramePr>
            <a:graphicFrameLocks noGrp="1"/>
          </p:cNvGraphicFramePr>
          <p:nvPr/>
        </p:nvGraphicFramePr>
        <p:xfrm>
          <a:off x="6605198" y="724990"/>
          <a:ext cx="3069000" cy="5942374"/>
        </p:xfrm>
        <a:graphic>
          <a:graphicData uri="http://schemas.openxmlformats.org/drawingml/2006/table">
            <a:tbl>
              <a:tblPr firstRow="1" bandRow="1">
                <a:tableStyleId>{5940675A-B579-460E-94D1-54222C63F5DA}</a:tableStyleId>
              </a:tblPr>
              <a:tblGrid>
                <a:gridCol w="3069000">
                  <a:extLst>
                    <a:ext uri="{9D8B030D-6E8A-4147-A177-3AD203B41FA5}">
                      <a16:colId xmlns:a16="http://schemas.microsoft.com/office/drawing/2014/main" val="1864929282"/>
                    </a:ext>
                  </a:extLst>
                </a:gridCol>
              </a:tblGrid>
              <a:tr h="334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54816317"/>
                  </a:ext>
                </a:extLst>
              </a:tr>
              <a:tr h="5576614">
                <a:tc>
                  <a:txBody>
                    <a:bodyPr/>
                    <a:lstStyle/>
                    <a:p>
                      <a:endParaRPr lang="en-GB" sz="12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64226"/>
                  </a:ext>
                </a:extLst>
              </a:tr>
            </a:tbl>
          </a:graphicData>
        </a:graphic>
      </p:graphicFrame>
      <p:graphicFrame>
        <p:nvGraphicFramePr>
          <p:cNvPr id="31" name="Table 30"/>
          <p:cNvGraphicFramePr>
            <a:graphicFrameLocks noGrp="1"/>
          </p:cNvGraphicFramePr>
          <p:nvPr/>
        </p:nvGraphicFramePr>
        <p:xfrm>
          <a:off x="3418500" y="724989"/>
          <a:ext cx="3069000" cy="5951487"/>
        </p:xfrm>
        <a:graphic>
          <a:graphicData uri="http://schemas.openxmlformats.org/drawingml/2006/table">
            <a:tbl>
              <a:tblPr firstRow="1" bandRow="1">
                <a:tableStyleId>{5940675A-B579-460E-94D1-54222C63F5DA}</a:tableStyleId>
              </a:tblPr>
              <a:tblGrid>
                <a:gridCol w="1313921">
                  <a:extLst>
                    <a:ext uri="{9D8B030D-6E8A-4147-A177-3AD203B41FA5}">
                      <a16:colId xmlns:a16="http://schemas.microsoft.com/office/drawing/2014/main" val="1864929282"/>
                    </a:ext>
                  </a:extLst>
                </a:gridCol>
                <a:gridCol w="1755079">
                  <a:extLst>
                    <a:ext uri="{9D8B030D-6E8A-4147-A177-3AD203B41FA5}">
                      <a16:colId xmlns:a16="http://schemas.microsoft.com/office/drawing/2014/main" val="2957330168"/>
                    </a:ext>
                  </a:extLst>
                </a:gridCol>
              </a:tblGrid>
              <a:tr h="317983">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TWO: Core Questions</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60168">
                <a:tc>
                  <a:txBody>
                    <a:bodyPr/>
                    <a:lstStyle/>
                    <a:p>
                      <a:r>
                        <a:rPr lang="en-GB" sz="1200" b="1" dirty="0"/>
                        <a:t>Question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Answer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366163">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 the order of the pathway of air.</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Nose/mouth,  trachea, bronchi, bronchioles, alveoli</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2066893">
                <a:tc>
                  <a:txBody>
                    <a:bodyPr/>
                    <a:lstStyle/>
                    <a:p>
                      <a:pPr algn="l" fontAlgn="ctr"/>
                      <a:r>
                        <a:rPr lang="en-GB" sz="1100" b="0" i="0" u="none" strike="noStrike" dirty="0">
                          <a:solidFill>
                            <a:srgbClr val="000000"/>
                          </a:solidFill>
                          <a:effectLst/>
                          <a:latin typeface="Calibri" panose="020F0502020204030204" pitchFamily="34" charset="0"/>
                        </a:rPr>
                        <a:t>Double circulatory system</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human body has two circulatory loops in which blood circulates. One is oxygenated, and the other is deoxygenated. Systemic – the circulatory loop that controls blood flow from the heart to the rest of the working muscles and organs. Pulmonary - the circulatory loop that controls blood flow from the heart to the lungs.</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1123060">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 three characteristics of veins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Carry blood back to the heart (away from body or away from lungs), thinner and less elastic walls, have valves to prevent backflow of blood</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453638"/>
                  </a:ext>
                </a:extLst>
              </a:tr>
              <a:tr h="933836">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 three characteristics of arteries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Have thick walls, carry blood at high pressure away from heart</a:t>
                      </a:r>
                      <a:r>
                        <a:rPr lang="en-GB" sz="1100" kern="1400" baseline="0" dirty="0">
                          <a:ln>
                            <a:noFill/>
                          </a:ln>
                          <a:solidFill>
                            <a:srgbClr val="000000"/>
                          </a:solidFill>
                          <a:effectLst/>
                          <a:latin typeface="Calibri" panose="020F0502020204030204" pitchFamily="34" charset="0"/>
                        </a:rPr>
                        <a:t> (to body or to lungs)</a:t>
                      </a:r>
                      <a:r>
                        <a:rPr lang="en-GB" sz="1100" kern="1400" dirty="0">
                          <a:ln>
                            <a:noFill/>
                          </a:ln>
                          <a:solidFill>
                            <a:srgbClr val="000000"/>
                          </a:solidFill>
                          <a:effectLst/>
                          <a:latin typeface="Calibri" panose="020F0502020204030204" pitchFamily="34" charset="0"/>
                        </a:rPr>
                        <a:t>, have no valves, have more elastic walls, arterioles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351372"/>
                  </a:ext>
                </a:extLst>
              </a:tr>
              <a:tr h="607708">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 three characteristics of capillaries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Small, </a:t>
                      </a:r>
                      <a:r>
                        <a:rPr lang="en-GB" sz="1100" kern="1400">
                          <a:ln>
                            <a:noFill/>
                          </a:ln>
                          <a:solidFill>
                            <a:srgbClr val="000000"/>
                          </a:solidFill>
                          <a:effectLst/>
                          <a:latin typeface="Calibri" panose="020F0502020204030204" pitchFamily="34" charset="0"/>
                        </a:rPr>
                        <a:t>allow gases, </a:t>
                      </a:r>
                      <a:r>
                        <a:rPr lang="en-GB" sz="1100" kern="1400" dirty="0">
                          <a:ln>
                            <a:noFill/>
                          </a:ln>
                          <a:solidFill>
                            <a:srgbClr val="000000"/>
                          </a:solidFill>
                          <a:effectLst/>
                          <a:latin typeface="Calibri" panose="020F0502020204030204" pitchFamily="34" charset="0"/>
                        </a:rPr>
                        <a:t>water &amp; waste products to pass through, thin walls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073549"/>
                  </a:ext>
                </a:extLst>
              </a:tr>
            </a:tbl>
          </a:graphicData>
        </a:graphic>
      </p:graphicFrame>
      <p:grpSp>
        <p:nvGrpSpPr>
          <p:cNvPr id="4" name="Group 3"/>
          <p:cNvGrpSpPr/>
          <p:nvPr/>
        </p:nvGrpSpPr>
        <p:grpSpPr>
          <a:xfrm>
            <a:off x="903246" y="160212"/>
            <a:ext cx="8251219" cy="523220"/>
            <a:chOff x="903246" y="147149"/>
            <a:chExt cx="8251219" cy="523220"/>
          </a:xfrm>
        </p:grpSpPr>
        <p:sp>
          <p:nvSpPr>
            <p:cNvPr id="19" name="TextBox 18">
              <a:extLst>
                <a:ext uri="{FF2B5EF4-FFF2-40B4-BE49-F238E27FC236}">
                  <a16:creationId xmlns:a16="http://schemas.microsoft.com/office/drawing/2014/main" id="{DE1988B2-180F-45DC-89D9-FE79E7608A29}"/>
                </a:ext>
              </a:extLst>
            </p:cNvPr>
            <p:cNvSpPr txBox="1"/>
            <p:nvPr/>
          </p:nvSpPr>
          <p:spPr>
            <a:xfrm>
              <a:off x="903246" y="147149"/>
              <a:ext cx="8251219" cy="523220"/>
            </a:xfrm>
            <a:prstGeom prst="rect">
              <a:avLst/>
            </a:prstGeom>
            <a:noFill/>
          </p:spPr>
          <p:txBody>
            <a:bodyPr wrap="square" rtlCol="0">
              <a:spAutoFit/>
            </a:bodyPr>
            <a:lstStyle/>
            <a:p>
              <a:r>
                <a:rPr lang="en-GB" sz="2800" b="1" cap="small" dirty="0"/>
                <a:t>GCSE PE Unit 1.1d: </a:t>
              </a:r>
              <a:r>
                <a:rPr lang="en-GB" sz="2400" b="1" cap="small" dirty="0"/>
                <a:t>Cardio-Respiratory</a:t>
              </a:r>
              <a:r>
                <a:rPr lang="en-GB" sz="1600" dirty="0"/>
                <a:t>	</a:t>
              </a:r>
              <a:r>
                <a:rPr lang="en-GB" sz="2400" b="1" cap="small" baseline="20000" dirty="0"/>
                <a:t>Year</a:t>
              </a:r>
              <a:r>
                <a:rPr lang="en-GB" sz="2400" baseline="20000" dirty="0"/>
                <a:t>:		</a:t>
              </a:r>
              <a:r>
                <a:rPr lang="en-GB" sz="2400" b="1" cap="small" baseline="20000" dirty="0"/>
                <a:t>Half Term</a:t>
              </a:r>
              <a:r>
                <a:rPr lang="en-GB" sz="2400" baseline="20000" dirty="0"/>
                <a:t>: </a:t>
              </a:r>
            </a:p>
          </p:txBody>
        </p:sp>
        <p:cxnSp>
          <p:nvCxnSpPr>
            <p:cNvPr id="21" name="Straight Connector 20"/>
            <p:cNvCxnSpPr/>
            <p:nvPr/>
          </p:nvCxnSpPr>
          <p:spPr>
            <a:xfrm>
              <a:off x="9154465" y="206628"/>
              <a:ext cx="0" cy="457200"/>
            </a:xfrm>
            <a:prstGeom prst="line">
              <a:avLst/>
            </a:prstGeom>
          </p:spPr>
          <p:style>
            <a:lnRef idx="1">
              <a:schemeClr val="dk1"/>
            </a:lnRef>
            <a:fillRef idx="0">
              <a:schemeClr val="dk1"/>
            </a:fillRef>
            <a:effectRef idx="0">
              <a:schemeClr val="dk1"/>
            </a:effectRef>
            <a:fontRef idx="minor">
              <a:schemeClr val="tx1"/>
            </a:fontRef>
          </p:style>
        </p:cxnSp>
      </p:grpSp>
      <p:pic>
        <p:nvPicPr>
          <p:cNvPr id="3" name="Picture 2"/>
          <p:cNvPicPr>
            <a:picLocks noChangeAspect="1"/>
          </p:cNvPicPr>
          <p:nvPr/>
        </p:nvPicPr>
        <p:blipFill>
          <a:blip r:embed="rId2"/>
          <a:stretch>
            <a:fillRect/>
          </a:stretch>
        </p:blipFill>
        <p:spPr>
          <a:xfrm>
            <a:off x="6669060" y="1187116"/>
            <a:ext cx="2947549" cy="3352800"/>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02" y="178052"/>
            <a:ext cx="487539" cy="487539"/>
          </a:xfrm>
          <a:prstGeom prst="rect">
            <a:avLst/>
          </a:prstGeom>
        </p:spPr>
      </p:pic>
      <p:pic>
        <p:nvPicPr>
          <p:cNvPr id="7" name="Picture 6"/>
          <p:cNvPicPr>
            <a:picLocks noChangeAspect="1"/>
          </p:cNvPicPr>
          <p:nvPr/>
        </p:nvPicPr>
        <p:blipFill rotWithShape="1">
          <a:blip r:embed="rId4"/>
          <a:srcRect l="30413" t="48431" r="25164" b="13244"/>
          <a:stretch/>
        </p:blipFill>
        <p:spPr>
          <a:xfrm>
            <a:off x="6614283" y="4775201"/>
            <a:ext cx="3002325" cy="1591732"/>
          </a:xfrm>
          <a:prstGeom prst="rect">
            <a:avLst/>
          </a:prstGeom>
        </p:spPr>
      </p:pic>
    </p:spTree>
    <p:extLst>
      <p:ext uri="{BB962C8B-B14F-4D97-AF65-F5344CB8AC3E}">
        <p14:creationId xmlns:p14="http://schemas.microsoft.com/office/powerpoint/2010/main" val="407728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143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a:spLocks noChangeArrowheads="1"/>
          </p:cNvSpPr>
          <p:nvPr/>
        </p:nvSpPr>
        <p:spPr bwMode="auto">
          <a:xfrm>
            <a:off x="-114300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2"/>
          <p:cNvSpPr>
            <a:spLocks noChangeArrowheads="1"/>
          </p:cNvSpPr>
          <p:nvPr/>
        </p:nvSpPr>
        <p:spPr bwMode="auto">
          <a:xfrm>
            <a:off x="-189818" y="2066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37"/>
          <p:cNvSpPr>
            <a:spLocks noChangeArrowheads="1"/>
          </p:cNvSpPr>
          <p:nvPr/>
        </p:nvSpPr>
        <p:spPr bwMode="auto">
          <a:xfrm>
            <a:off x="-189818" y="6638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nvGraphicFramePr>
        <p:xfrm>
          <a:off x="9640389" y="3553097"/>
          <a:ext cx="208280" cy="470263"/>
        </p:xfrm>
        <a:graphic>
          <a:graphicData uri="http://schemas.openxmlformats.org/drawingml/2006/table">
            <a:tbl>
              <a:tblPr/>
              <a:tblGrid>
                <a:gridCol w="208280">
                  <a:extLst>
                    <a:ext uri="{9D8B030D-6E8A-4147-A177-3AD203B41FA5}">
                      <a16:colId xmlns:a16="http://schemas.microsoft.com/office/drawing/2014/main" val="2907507427"/>
                    </a:ext>
                  </a:extLst>
                </a:gridCol>
              </a:tblGrid>
              <a:tr h="470263">
                <a:tc>
                  <a:txBody>
                    <a:bodyPr/>
                    <a:lstStyle/>
                    <a:p>
                      <a:endParaRPr lang="en-GB" dirty="0"/>
                    </a:p>
                  </a:txBody>
                  <a:tcPr>
                    <a:lnL>
                      <a:noFill/>
                    </a:lnL>
                    <a:lnR>
                      <a:noFill/>
                    </a:lnR>
                    <a:lnT>
                      <a:noFill/>
                    </a:lnT>
                    <a:lnB>
                      <a:noFill/>
                    </a:lnB>
                  </a:tcPr>
                </a:tc>
                <a:extLst>
                  <a:ext uri="{0D108BD9-81ED-4DB2-BD59-A6C34878D82A}">
                    <a16:rowId xmlns:a16="http://schemas.microsoft.com/office/drawing/2014/main" val="80257723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50801903"/>
              </p:ext>
            </p:extLst>
          </p:nvPr>
        </p:nvGraphicFramePr>
        <p:xfrm>
          <a:off x="231802" y="724981"/>
          <a:ext cx="3069000" cy="5915283"/>
        </p:xfrm>
        <a:graphic>
          <a:graphicData uri="http://schemas.openxmlformats.org/drawingml/2006/table">
            <a:tbl>
              <a:tblPr firstRow="1" bandRow="1">
                <a:tableStyleId>{5940675A-B579-460E-94D1-54222C63F5DA}</a:tableStyleId>
              </a:tblPr>
              <a:tblGrid>
                <a:gridCol w="1019482">
                  <a:extLst>
                    <a:ext uri="{9D8B030D-6E8A-4147-A177-3AD203B41FA5}">
                      <a16:colId xmlns:a16="http://schemas.microsoft.com/office/drawing/2014/main" val="1864929282"/>
                    </a:ext>
                  </a:extLst>
                </a:gridCol>
                <a:gridCol w="2049518">
                  <a:extLst>
                    <a:ext uri="{9D8B030D-6E8A-4147-A177-3AD203B41FA5}">
                      <a16:colId xmlns:a16="http://schemas.microsoft.com/office/drawing/2014/main" val="2957330168"/>
                    </a:ext>
                  </a:extLst>
                </a:gridCol>
              </a:tblGrid>
              <a:tr h="358854">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ONE: Key Vocabulary</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93608">
                <a:tc>
                  <a:txBody>
                    <a:bodyPr/>
                    <a:lstStyle/>
                    <a:p>
                      <a:r>
                        <a:rPr lang="en-GB" sz="1200" b="1" dirty="0"/>
                        <a:t>Word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Definition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717709">
                <a:tc>
                  <a:txBody>
                    <a:bodyPr/>
                    <a:lstStyle/>
                    <a:p>
                      <a:pPr algn="l" fontAlgn="ctr"/>
                      <a:r>
                        <a:rPr lang="en-GB" sz="1100" b="0" i="0" u="none" strike="noStrike" dirty="0" err="1">
                          <a:solidFill>
                            <a:srgbClr val="000000"/>
                          </a:solidFill>
                          <a:effectLst/>
                          <a:latin typeface="Calibri" panose="020F0502020204030204" pitchFamily="34" charset="0"/>
                        </a:rPr>
                        <a:t>Capilliarisation</a:t>
                      </a:r>
                      <a:endParaRPr lang="en-GB" sz="1100" b="0" i="0" u="none" strike="noStrike" dirty="0">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Calibri" panose="020F0502020204030204" pitchFamily="34" charset="0"/>
                        </a:rPr>
                        <a:t>The development of blood capillaries in the body which increases through long term effects of exercise.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473003">
                <a:tc>
                  <a:txBody>
                    <a:bodyPr/>
                    <a:lstStyle/>
                    <a:p>
                      <a:pPr algn="l" fontAlgn="ctr"/>
                      <a:r>
                        <a:rPr lang="en-GB" sz="1100" b="0" i="0" u="none" strike="noStrike" dirty="0">
                          <a:solidFill>
                            <a:srgbClr val="000000"/>
                          </a:solidFill>
                          <a:effectLst/>
                          <a:latin typeface="Calibri" panose="020F0502020204030204" pitchFamily="34" charset="0"/>
                        </a:rPr>
                        <a:t>Hypertrophy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Calibri" panose="020F0502020204030204" pitchFamily="34" charset="0"/>
                        </a:rPr>
                        <a:t>The increase in size of skeletal or cardiac muscle.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717709">
                <a:tc>
                  <a:txBody>
                    <a:bodyPr/>
                    <a:lstStyle/>
                    <a:p>
                      <a:pPr algn="l" fontAlgn="ctr"/>
                      <a:r>
                        <a:rPr lang="en-GB" sz="1100" b="0" i="0" u="none" strike="noStrike" dirty="0">
                          <a:solidFill>
                            <a:srgbClr val="000000"/>
                          </a:solidFill>
                          <a:effectLst/>
                          <a:latin typeface="Calibri" panose="020F0502020204030204" pitchFamily="34" charset="0"/>
                        </a:rPr>
                        <a:t>Lactic acid</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A waste product produced in the muscle tissues during strenuous exercise where the anaerobic energy system is in use.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146698"/>
                  </a:ext>
                </a:extLst>
              </a:tr>
              <a:tr h="538281">
                <a:tc>
                  <a:txBody>
                    <a:bodyPr/>
                    <a:lstStyle/>
                    <a:p>
                      <a:pPr algn="l" fontAlgn="ctr"/>
                      <a:r>
                        <a:rPr lang="en-GB" sz="1100" b="0" i="0" u="none" strike="noStrike" dirty="0">
                          <a:solidFill>
                            <a:srgbClr val="000000"/>
                          </a:solidFill>
                          <a:effectLst/>
                          <a:latin typeface="Calibri" panose="020F0502020204030204" pitchFamily="34" charset="0"/>
                        </a:rPr>
                        <a:t>Rate of recovery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speed at which the body returns back to normal after exercise.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897136">
                <a:tc>
                  <a:txBody>
                    <a:bodyPr/>
                    <a:lstStyle/>
                    <a:p>
                      <a:pPr algn="l" fontAlgn="ctr"/>
                      <a:r>
                        <a:rPr lang="en-GB" sz="1100" b="0" i="0" u="none" strike="noStrike" dirty="0">
                          <a:solidFill>
                            <a:srgbClr val="000000"/>
                          </a:solidFill>
                          <a:effectLst/>
                          <a:latin typeface="Calibri" panose="020F0502020204030204" pitchFamily="34" charset="0"/>
                        </a:rPr>
                        <a:t>Redistribution of blood flow</a:t>
                      </a:r>
                      <a:r>
                        <a:rPr lang="en-GB" sz="1100" b="0" i="0" u="none" strike="noStrike" baseline="0" dirty="0">
                          <a:solidFill>
                            <a:srgbClr val="000000"/>
                          </a:solidFill>
                          <a:effectLst/>
                          <a:latin typeface="Calibri" panose="020F0502020204030204" pitchFamily="34" charset="0"/>
                        </a:rPr>
                        <a:t> /</a:t>
                      </a:r>
                      <a:endParaRPr lang="en-GB" sz="1100" b="0" i="0" u="none" strike="noStrike" dirty="0">
                        <a:solidFill>
                          <a:srgbClr val="000000"/>
                        </a:solidFill>
                        <a:effectLst/>
                        <a:latin typeface="Calibri" panose="020F0502020204030204" pitchFamily="34" charset="0"/>
                      </a:endParaRPr>
                    </a:p>
                    <a:p>
                      <a:pPr algn="l" fontAlgn="ctr"/>
                      <a:r>
                        <a:rPr lang="en-GB" sz="1100" b="0" i="0" u="none" strike="noStrike" dirty="0">
                          <a:solidFill>
                            <a:srgbClr val="000000"/>
                          </a:solidFill>
                          <a:effectLst/>
                          <a:latin typeface="Calibri" panose="020F0502020204030204" pitchFamily="34" charset="0"/>
                        </a:rPr>
                        <a:t>Vascular shunt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When you exercise the blood is diverted from inactive areas to the muscles that are being used. This action is completed through vasodilation and vasoconstriction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086405"/>
                  </a:ext>
                </a:extLst>
              </a:tr>
              <a:tr h="582218">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Vasodilation </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Widening of the diameter of a blood vessel to increase blood flow</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453638"/>
                  </a:ext>
                </a:extLst>
              </a:tr>
              <a:tr h="692749">
                <a:tc>
                  <a:txBody>
                    <a:bodyPr/>
                    <a:lstStyle/>
                    <a:p>
                      <a:pPr marR="0" indent="0" algn="l" rtl="0">
                        <a:lnSpc>
                          <a:spcPct val="119000"/>
                        </a:lnSpc>
                        <a:spcBef>
                          <a:spcPts val="0"/>
                        </a:spcBef>
                        <a:spcAft>
                          <a:spcPts val="0"/>
                        </a:spcAft>
                      </a:pPr>
                      <a:r>
                        <a:rPr lang="en-GB" sz="1100" kern="1400" dirty="0" err="1">
                          <a:ln>
                            <a:noFill/>
                          </a:ln>
                          <a:solidFill>
                            <a:srgbClr val="000000"/>
                          </a:solidFill>
                          <a:effectLst/>
                          <a:latin typeface="Calibri" panose="020F0502020204030204" pitchFamily="34" charset="0"/>
                        </a:rPr>
                        <a:t>Vasocontriction</a:t>
                      </a:r>
                      <a:endParaRPr lang="en-GB" sz="1100" kern="1400" dirty="0">
                        <a:ln>
                          <a:noFill/>
                        </a:ln>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Narrowing of the diameter of a blood vessel to decrease blood flow</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351372"/>
                  </a:ext>
                </a:extLst>
              </a:tr>
              <a:tr h="640637">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Anticipatory rise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Raising</a:t>
                      </a:r>
                      <a:r>
                        <a:rPr lang="en-GB" sz="1100" kern="1400" baseline="0" dirty="0">
                          <a:ln>
                            <a:noFill/>
                          </a:ln>
                          <a:solidFill>
                            <a:srgbClr val="000000"/>
                          </a:solidFill>
                          <a:effectLst/>
                          <a:latin typeface="Calibri" panose="020F0502020204030204" pitchFamily="34" charset="0"/>
                        </a:rPr>
                        <a:t> of the heart rate before exercise begins. Caused by adrenaline</a:t>
                      </a:r>
                      <a:endParaRPr lang="en-GB" sz="1100" kern="1400" dirty="0">
                        <a:ln>
                          <a:noFill/>
                        </a:ln>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073549"/>
                  </a:ext>
                </a:extLst>
              </a:tr>
            </a:tbl>
          </a:graphicData>
        </a:graphic>
      </p:graphicFrame>
      <p:graphicFrame>
        <p:nvGraphicFramePr>
          <p:cNvPr id="30" name="Table 29"/>
          <p:cNvGraphicFramePr>
            <a:graphicFrameLocks noGrp="1"/>
          </p:cNvGraphicFramePr>
          <p:nvPr/>
        </p:nvGraphicFramePr>
        <p:xfrm>
          <a:off x="6605198" y="724990"/>
          <a:ext cx="3069000" cy="5911894"/>
        </p:xfrm>
        <a:graphic>
          <a:graphicData uri="http://schemas.openxmlformats.org/drawingml/2006/table">
            <a:tbl>
              <a:tblPr firstRow="1" bandRow="1">
                <a:tableStyleId>{5940675A-B579-460E-94D1-54222C63F5DA}</a:tableStyleId>
              </a:tblPr>
              <a:tblGrid>
                <a:gridCol w="3069000">
                  <a:extLst>
                    <a:ext uri="{9D8B030D-6E8A-4147-A177-3AD203B41FA5}">
                      <a16:colId xmlns:a16="http://schemas.microsoft.com/office/drawing/2014/main" val="1864929282"/>
                    </a:ext>
                  </a:extLst>
                </a:gridCol>
              </a:tblGrid>
              <a:tr h="334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THREE: …</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54816317"/>
                  </a:ext>
                </a:extLst>
              </a:tr>
              <a:tr h="5576614">
                <a:tc>
                  <a:txBody>
                    <a:bodyPr/>
                    <a:lstStyle/>
                    <a:p>
                      <a:endParaRPr lang="en-GB" sz="12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64226"/>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394414937"/>
              </p:ext>
            </p:extLst>
          </p:nvPr>
        </p:nvGraphicFramePr>
        <p:xfrm>
          <a:off x="3418500" y="724989"/>
          <a:ext cx="3069000" cy="5971286"/>
        </p:xfrm>
        <a:graphic>
          <a:graphicData uri="http://schemas.openxmlformats.org/drawingml/2006/table">
            <a:tbl>
              <a:tblPr firstRow="1" bandRow="1">
                <a:tableStyleId>{5940675A-B579-460E-94D1-54222C63F5DA}</a:tableStyleId>
              </a:tblPr>
              <a:tblGrid>
                <a:gridCol w="1434854">
                  <a:extLst>
                    <a:ext uri="{9D8B030D-6E8A-4147-A177-3AD203B41FA5}">
                      <a16:colId xmlns:a16="http://schemas.microsoft.com/office/drawing/2014/main" val="1864929282"/>
                    </a:ext>
                  </a:extLst>
                </a:gridCol>
                <a:gridCol w="1634146">
                  <a:extLst>
                    <a:ext uri="{9D8B030D-6E8A-4147-A177-3AD203B41FA5}">
                      <a16:colId xmlns:a16="http://schemas.microsoft.com/office/drawing/2014/main" val="2957330168"/>
                    </a:ext>
                  </a:extLst>
                </a:gridCol>
              </a:tblGrid>
              <a:tr h="31169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TWO: Core Questions</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55024">
                <a:tc>
                  <a:txBody>
                    <a:bodyPr/>
                    <a:lstStyle/>
                    <a:p>
                      <a:r>
                        <a:rPr lang="en-GB" sz="1200" b="1" dirty="0"/>
                        <a:t>Question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Answer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1657304">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 three long term effects of exercise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Change in body shape, muscle/cardiac hypertrophy,</a:t>
                      </a:r>
                      <a:r>
                        <a:rPr lang="en-GB" sz="1100" kern="1400" baseline="0" dirty="0">
                          <a:ln>
                            <a:noFill/>
                          </a:ln>
                          <a:solidFill>
                            <a:srgbClr val="000000"/>
                          </a:solidFill>
                          <a:effectLst/>
                          <a:latin typeface="Calibri" panose="020F0502020204030204" pitchFamily="34" charset="0"/>
                        </a:rPr>
                        <a:t> </a:t>
                      </a:r>
                      <a:r>
                        <a:rPr lang="en-GB" sz="1100" kern="1400" dirty="0">
                          <a:ln>
                            <a:noFill/>
                          </a:ln>
                          <a:solidFill>
                            <a:srgbClr val="000000"/>
                          </a:solidFill>
                          <a:effectLst/>
                          <a:latin typeface="Calibri" panose="020F0502020204030204" pitchFamily="34" charset="0"/>
                        </a:rPr>
                        <a:t>increase</a:t>
                      </a:r>
                      <a:r>
                        <a:rPr lang="en-GB" sz="1100" kern="1400" baseline="0" dirty="0">
                          <a:ln>
                            <a:noFill/>
                          </a:ln>
                          <a:solidFill>
                            <a:srgbClr val="000000"/>
                          </a:solidFill>
                          <a:effectLst/>
                          <a:latin typeface="Calibri" panose="020F0502020204030204" pitchFamily="34" charset="0"/>
                        </a:rPr>
                        <a:t> muscular</a:t>
                      </a:r>
                      <a:r>
                        <a:rPr lang="en-GB" sz="1100" kern="1400" dirty="0">
                          <a:ln>
                            <a:noFill/>
                          </a:ln>
                          <a:solidFill>
                            <a:srgbClr val="000000"/>
                          </a:solidFill>
                          <a:effectLst/>
                          <a:latin typeface="Calibri" panose="020F0502020204030204" pitchFamily="34" charset="0"/>
                        </a:rPr>
                        <a:t> strength, increase muscular endurance, lower resting heart rate, improved flexibility, improved</a:t>
                      </a:r>
                      <a:r>
                        <a:rPr lang="en-GB" sz="1100" kern="1400" baseline="0" dirty="0">
                          <a:ln>
                            <a:noFill/>
                          </a:ln>
                          <a:solidFill>
                            <a:srgbClr val="000000"/>
                          </a:solidFill>
                          <a:effectLst/>
                          <a:latin typeface="Calibri" panose="020F0502020204030204" pitchFamily="34" charset="0"/>
                        </a:rPr>
                        <a:t> muscular endurance</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1842787">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 three short term effects of exercise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Increased heart rate, increase stroke volume,</a:t>
                      </a:r>
                      <a:r>
                        <a:rPr lang="en-GB" sz="1100" kern="1400" baseline="0" dirty="0">
                          <a:ln>
                            <a:noFill/>
                          </a:ln>
                          <a:solidFill>
                            <a:srgbClr val="000000"/>
                          </a:solidFill>
                          <a:effectLst/>
                          <a:latin typeface="Calibri" panose="020F0502020204030204" pitchFamily="34" charset="0"/>
                        </a:rPr>
                        <a:t> increased cardiac output,</a:t>
                      </a:r>
                      <a:r>
                        <a:rPr lang="en-GB" sz="1100" kern="1400" dirty="0">
                          <a:ln>
                            <a:noFill/>
                          </a:ln>
                          <a:solidFill>
                            <a:srgbClr val="000000"/>
                          </a:solidFill>
                          <a:effectLst/>
                          <a:latin typeface="Calibri" panose="020F0502020204030204" pitchFamily="34" charset="0"/>
                        </a:rPr>
                        <a:t> sweaty, red face, increase in breathing rate, increased tidal</a:t>
                      </a:r>
                      <a:r>
                        <a:rPr lang="en-GB" sz="1100" kern="1400" baseline="0" dirty="0">
                          <a:ln>
                            <a:noFill/>
                          </a:ln>
                          <a:solidFill>
                            <a:srgbClr val="000000"/>
                          </a:solidFill>
                          <a:effectLst/>
                          <a:latin typeface="Calibri" panose="020F0502020204030204" pitchFamily="34" charset="0"/>
                        </a:rPr>
                        <a:t> volume, increased minute ventilation</a:t>
                      </a:r>
                      <a:r>
                        <a:rPr lang="en-GB" sz="1100" kern="1400" dirty="0">
                          <a:ln>
                            <a:noFill/>
                          </a:ln>
                          <a:solidFill>
                            <a:srgbClr val="000000"/>
                          </a:solidFill>
                          <a:effectLst/>
                          <a:latin typeface="Calibri" panose="020F0502020204030204" pitchFamily="34" charset="0"/>
                        </a:rPr>
                        <a:t>, fatigue, nausea, headaches, aching, DOMS, cramp</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495675">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What</a:t>
                      </a:r>
                      <a:r>
                        <a:rPr lang="en-GB" sz="1000" kern="1400" baseline="0" dirty="0">
                          <a:ln>
                            <a:noFill/>
                          </a:ln>
                          <a:solidFill>
                            <a:srgbClr val="000000"/>
                          </a:solidFill>
                          <a:effectLst/>
                          <a:latin typeface="Calibri" panose="020F0502020204030204" pitchFamily="34" charset="0"/>
                        </a:rPr>
                        <a:t> is Bradycardia?</a:t>
                      </a:r>
                      <a:endParaRPr lang="en-GB" sz="10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A resting heart rate of fewer than 60 beats per minute (BPM)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495675">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Increased</a:t>
                      </a:r>
                      <a:r>
                        <a:rPr lang="en-GB" sz="1000" kern="1400" baseline="0" dirty="0">
                          <a:ln>
                            <a:noFill/>
                          </a:ln>
                          <a:solidFill>
                            <a:srgbClr val="000000"/>
                          </a:solidFill>
                          <a:effectLst/>
                          <a:latin typeface="Calibri" panose="020F0502020204030204" pitchFamily="34" charset="0"/>
                        </a:rPr>
                        <a:t> heart rate and increased stroke volume leads to…</a:t>
                      </a:r>
                      <a:endParaRPr lang="en-GB" sz="10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Increased cardiac output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086405"/>
                  </a:ext>
                </a:extLst>
              </a:tr>
              <a:tr h="495675">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What is</a:t>
                      </a:r>
                      <a:r>
                        <a:rPr lang="en-GB" sz="1000" kern="1400" baseline="0" dirty="0">
                          <a:ln>
                            <a:noFill/>
                          </a:ln>
                          <a:solidFill>
                            <a:srgbClr val="000000"/>
                          </a:solidFill>
                          <a:effectLst/>
                          <a:latin typeface="Calibri" panose="020F0502020204030204" pitchFamily="34" charset="0"/>
                        </a:rPr>
                        <a:t> adrenaline?</a:t>
                      </a:r>
                      <a:endParaRPr lang="en-GB" sz="10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Is a hormone</a:t>
                      </a:r>
                      <a:r>
                        <a:rPr lang="en-GB" sz="1000" kern="1400" baseline="0" dirty="0">
                          <a:ln>
                            <a:noFill/>
                          </a:ln>
                          <a:solidFill>
                            <a:srgbClr val="000000"/>
                          </a:solidFill>
                          <a:effectLst/>
                          <a:latin typeface="Calibri" panose="020F0502020204030204" pitchFamily="34" charset="0"/>
                        </a:rPr>
                        <a:t> that is released to prepare the body for ‘fight or flight’</a:t>
                      </a:r>
                      <a:endParaRPr lang="en-GB" sz="10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453638"/>
                  </a:ext>
                </a:extLst>
              </a:tr>
            </a:tbl>
          </a:graphicData>
        </a:graphic>
      </p:graphicFrame>
      <p:grpSp>
        <p:nvGrpSpPr>
          <p:cNvPr id="4" name="Group 3"/>
          <p:cNvGrpSpPr/>
          <p:nvPr/>
        </p:nvGrpSpPr>
        <p:grpSpPr>
          <a:xfrm>
            <a:off x="903246" y="160212"/>
            <a:ext cx="8251219" cy="523220"/>
            <a:chOff x="903246" y="147149"/>
            <a:chExt cx="8251219" cy="523220"/>
          </a:xfrm>
        </p:grpSpPr>
        <p:sp>
          <p:nvSpPr>
            <p:cNvPr id="19" name="TextBox 18">
              <a:extLst>
                <a:ext uri="{FF2B5EF4-FFF2-40B4-BE49-F238E27FC236}">
                  <a16:creationId xmlns:a16="http://schemas.microsoft.com/office/drawing/2014/main" id="{DE1988B2-180F-45DC-89D9-FE79E7608A29}"/>
                </a:ext>
              </a:extLst>
            </p:cNvPr>
            <p:cNvSpPr txBox="1"/>
            <p:nvPr/>
          </p:nvSpPr>
          <p:spPr>
            <a:xfrm>
              <a:off x="903246" y="147149"/>
              <a:ext cx="8251219" cy="523220"/>
            </a:xfrm>
            <a:prstGeom prst="rect">
              <a:avLst/>
            </a:prstGeom>
            <a:noFill/>
          </p:spPr>
          <p:txBody>
            <a:bodyPr wrap="square" rtlCol="0">
              <a:spAutoFit/>
            </a:bodyPr>
            <a:lstStyle/>
            <a:p>
              <a:r>
                <a:rPr lang="en-GB" sz="2800" b="1" cap="small" dirty="0"/>
                <a:t>GCSE PE Unit 1.1e: </a:t>
              </a:r>
              <a:r>
                <a:rPr lang="en-GB" sz="2400" b="1" cap="small" dirty="0"/>
                <a:t>Effects of Exercise</a:t>
              </a:r>
              <a:r>
                <a:rPr lang="en-GB" sz="2800" b="1" cap="small" dirty="0"/>
                <a:t>	</a:t>
              </a:r>
              <a:r>
                <a:rPr lang="en-GB" sz="1600" dirty="0"/>
                <a:t>	</a:t>
              </a:r>
              <a:r>
                <a:rPr lang="en-GB" sz="2400" b="1" cap="small" baseline="20000" dirty="0"/>
                <a:t>Year</a:t>
              </a:r>
              <a:r>
                <a:rPr lang="en-GB" sz="2400" baseline="20000" dirty="0"/>
                <a:t>:		</a:t>
              </a:r>
              <a:r>
                <a:rPr lang="en-GB" sz="2400" b="1" cap="small" baseline="20000" dirty="0"/>
                <a:t>Half Term</a:t>
              </a:r>
              <a:r>
                <a:rPr lang="en-GB" sz="2400" baseline="20000" dirty="0"/>
                <a:t>: </a:t>
              </a:r>
            </a:p>
          </p:txBody>
        </p:sp>
        <p:cxnSp>
          <p:nvCxnSpPr>
            <p:cNvPr id="21" name="Straight Connector 20"/>
            <p:cNvCxnSpPr/>
            <p:nvPr/>
          </p:nvCxnSpPr>
          <p:spPr>
            <a:xfrm>
              <a:off x="9154465" y="206628"/>
              <a:ext cx="0" cy="457200"/>
            </a:xfrm>
            <a:prstGeom prst="line">
              <a:avLst/>
            </a:prstGeom>
          </p:spPr>
          <p:style>
            <a:lnRef idx="1">
              <a:schemeClr val="dk1"/>
            </a:lnRef>
            <a:fillRef idx="0">
              <a:schemeClr val="dk1"/>
            </a:fillRef>
            <a:effectRef idx="0">
              <a:schemeClr val="dk1"/>
            </a:effectRef>
            <a:fontRef idx="minor">
              <a:schemeClr val="tx1"/>
            </a:fontRef>
          </p:style>
        </p:cxnSp>
      </p:grpSp>
      <p:pic>
        <p:nvPicPr>
          <p:cNvPr id="3" name="Picture 2"/>
          <p:cNvPicPr>
            <a:picLocks noChangeAspect="1"/>
          </p:cNvPicPr>
          <p:nvPr/>
        </p:nvPicPr>
        <p:blipFill>
          <a:blip r:embed="rId2"/>
          <a:stretch>
            <a:fillRect/>
          </a:stretch>
        </p:blipFill>
        <p:spPr>
          <a:xfrm rot="16200000">
            <a:off x="5602883" y="2241319"/>
            <a:ext cx="4981195" cy="309381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02" y="178052"/>
            <a:ext cx="487539" cy="487539"/>
          </a:xfrm>
          <a:prstGeom prst="rect">
            <a:avLst/>
          </a:prstGeom>
        </p:spPr>
      </p:pic>
    </p:spTree>
    <p:extLst>
      <p:ext uri="{BB962C8B-B14F-4D97-AF65-F5344CB8AC3E}">
        <p14:creationId xmlns:p14="http://schemas.microsoft.com/office/powerpoint/2010/main" val="111332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143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a:spLocks noChangeArrowheads="1"/>
          </p:cNvSpPr>
          <p:nvPr/>
        </p:nvSpPr>
        <p:spPr bwMode="auto">
          <a:xfrm>
            <a:off x="-114300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2"/>
          <p:cNvSpPr>
            <a:spLocks noChangeArrowheads="1"/>
          </p:cNvSpPr>
          <p:nvPr/>
        </p:nvSpPr>
        <p:spPr bwMode="auto">
          <a:xfrm>
            <a:off x="-189818" y="2066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37"/>
          <p:cNvSpPr>
            <a:spLocks noChangeArrowheads="1"/>
          </p:cNvSpPr>
          <p:nvPr/>
        </p:nvSpPr>
        <p:spPr bwMode="auto">
          <a:xfrm>
            <a:off x="-189818" y="6638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nvGraphicFramePr>
        <p:xfrm>
          <a:off x="9640389" y="3553097"/>
          <a:ext cx="208280" cy="470263"/>
        </p:xfrm>
        <a:graphic>
          <a:graphicData uri="http://schemas.openxmlformats.org/drawingml/2006/table">
            <a:tbl>
              <a:tblPr/>
              <a:tblGrid>
                <a:gridCol w="208280">
                  <a:extLst>
                    <a:ext uri="{9D8B030D-6E8A-4147-A177-3AD203B41FA5}">
                      <a16:colId xmlns:a16="http://schemas.microsoft.com/office/drawing/2014/main" val="2907507427"/>
                    </a:ext>
                  </a:extLst>
                </a:gridCol>
              </a:tblGrid>
              <a:tr h="470263">
                <a:tc>
                  <a:txBody>
                    <a:bodyPr/>
                    <a:lstStyle/>
                    <a:p>
                      <a:endParaRPr lang="en-GB" dirty="0"/>
                    </a:p>
                  </a:txBody>
                  <a:tcPr>
                    <a:lnL>
                      <a:noFill/>
                    </a:lnL>
                    <a:lnR>
                      <a:noFill/>
                    </a:lnR>
                    <a:lnT>
                      <a:noFill/>
                    </a:lnT>
                    <a:lnB>
                      <a:noFill/>
                    </a:lnB>
                  </a:tcPr>
                </a:tc>
                <a:extLst>
                  <a:ext uri="{0D108BD9-81ED-4DB2-BD59-A6C34878D82A}">
                    <a16:rowId xmlns:a16="http://schemas.microsoft.com/office/drawing/2014/main" val="80257723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03889908"/>
              </p:ext>
            </p:extLst>
          </p:nvPr>
        </p:nvGraphicFramePr>
        <p:xfrm>
          <a:off x="231802" y="724983"/>
          <a:ext cx="3069000" cy="5950619"/>
        </p:xfrm>
        <a:graphic>
          <a:graphicData uri="http://schemas.openxmlformats.org/drawingml/2006/table">
            <a:tbl>
              <a:tblPr firstRow="1" bandRow="1">
                <a:tableStyleId>{5940675A-B579-460E-94D1-54222C63F5DA}</a:tableStyleId>
              </a:tblPr>
              <a:tblGrid>
                <a:gridCol w="820776">
                  <a:extLst>
                    <a:ext uri="{9D8B030D-6E8A-4147-A177-3AD203B41FA5}">
                      <a16:colId xmlns:a16="http://schemas.microsoft.com/office/drawing/2014/main" val="1864929282"/>
                    </a:ext>
                  </a:extLst>
                </a:gridCol>
                <a:gridCol w="2248224">
                  <a:extLst>
                    <a:ext uri="{9D8B030D-6E8A-4147-A177-3AD203B41FA5}">
                      <a16:colId xmlns:a16="http://schemas.microsoft.com/office/drawing/2014/main" val="2957330168"/>
                    </a:ext>
                  </a:extLst>
                </a:gridCol>
              </a:tblGrid>
              <a:tr h="313471">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ONE: Key Vocabulary</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56476">
                <a:tc>
                  <a:txBody>
                    <a:bodyPr/>
                    <a:lstStyle/>
                    <a:p>
                      <a:r>
                        <a:rPr lang="en-GB" sz="1200" b="1" dirty="0"/>
                        <a:t>Word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Definition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470206">
                <a:tc>
                  <a:txBody>
                    <a:bodyPr/>
                    <a:lstStyle/>
                    <a:p>
                      <a:pPr algn="l" fontAlgn="ctr"/>
                      <a:r>
                        <a:rPr lang="en-GB" sz="1100" b="0" i="0" u="none" strike="noStrike" dirty="0">
                          <a:solidFill>
                            <a:srgbClr val="000000"/>
                          </a:solidFill>
                          <a:effectLst/>
                          <a:latin typeface="Calibri" panose="020F0502020204030204" pitchFamily="34" charset="0"/>
                        </a:rPr>
                        <a:t>Muscular endurance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50" b="0" i="0" u="none" strike="noStrike" dirty="0">
                          <a:solidFill>
                            <a:srgbClr val="000000"/>
                          </a:solidFill>
                          <a:effectLst/>
                          <a:latin typeface="Calibri" panose="020F0502020204030204" pitchFamily="34" charset="0"/>
                        </a:rPr>
                        <a:t>The ability to move a</a:t>
                      </a:r>
                      <a:r>
                        <a:rPr lang="en-GB" sz="1050" b="0" i="0" u="none" strike="noStrike" baseline="0" dirty="0">
                          <a:solidFill>
                            <a:srgbClr val="000000"/>
                          </a:solidFill>
                          <a:effectLst/>
                          <a:latin typeface="Calibri" panose="020F0502020204030204" pitchFamily="34" charset="0"/>
                        </a:rPr>
                        <a:t> muscles or</a:t>
                      </a:r>
                      <a:r>
                        <a:rPr lang="en-GB" sz="1050" b="0" i="0" u="none" strike="noStrike" dirty="0">
                          <a:solidFill>
                            <a:srgbClr val="000000"/>
                          </a:solidFill>
                          <a:effectLst/>
                          <a:latin typeface="Calibri" panose="020F0502020204030204" pitchFamily="34" charset="0"/>
                        </a:rPr>
                        <a:t> muscle</a:t>
                      </a:r>
                      <a:r>
                        <a:rPr lang="en-GB" sz="1050" b="0" i="0" u="none" strike="noStrike" baseline="0" dirty="0">
                          <a:solidFill>
                            <a:srgbClr val="000000"/>
                          </a:solidFill>
                          <a:effectLst/>
                          <a:latin typeface="Calibri" panose="020F0502020204030204" pitchFamily="34" charset="0"/>
                        </a:rPr>
                        <a:t> group</a:t>
                      </a:r>
                      <a:r>
                        <a:rPr lang="en-GB" sz="1050" b="0" i="0" u="none" strike="noStrike" dirty="0">
                          <a:solidFill>
                            <a:srgbClr val="000000"/>
                          </a:solidFill>
                          <a:effectLst/>
                          <a:latin typeface="Calibri" panose="020F0502020204030204" pitchFamily="34" charset="0"/>
                        </a:rPr>
                        <a:t> repeatedly without </a:t>
                      </a:r>
                      <a:r>
                        <a:rPr lang="en-GB" sz="1050" b="0" i="0" u="none" strike="noStrike" dirty="0" err="1">
                          <a:solidFill>
                            <a:srgbClr val="000000"/>
                          </a:solidFill>
                          <a:effectLst/>
                          <a:latin typeface="Calibri" panose="020F0502020204030204" pitchFamily="34" charset="0"/>
                        </a:rPr>
                        <a:t>fatiguing.Test</a:t>
                      </a:r>
                      <a:r>
                        <a:rPr lang="en-GB" sz="1050" b="0" i="0" u="none" strike="noStrike" dirty="0">
                          <a:solidFill>
                            <a:srgbClr val="000000"/>
                          </a:solidFill>
                          <a:effectLst/>
                          <a:latin typeface="Calibri" panose="020F0502020204030204" pitchFamily="34" charset="0"/>
                        </a:rPr>
                        <a:t>: Sit-up or press-up test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783677">
                <a:tc>
                  <a:txBody>
                    <a:bodyPr/>
                    <a:lstStyle/>
                    <a:p>
                      <a:pPr algn="l" fontAlgn="ctr"/>
                      <a:r>
                        <a:rPr lang="en-GB" sz="1100" b="0" i="0" u="none" strike="noStrike" dirty="0">
                          <a:solidFill>
                            <a:srgbClr val="000000"/>
                          </a:solidFill>
                          <a:effectLst/>
                          <a:latin typeface="Calibri" panose="020F0502020204030204" pitchFamily="34" charset="0"/>
                        </a:rPr>
                        <a:t>Cardiovascular endurance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50" b="0" i="0" u="none" strike="noStrike" dirty="0">
                          <a:solidFill>
                            <a:srgbClr val="000000"/>
                          </a:solidFill>
                          <a:effectLst/>
                          <a:latin typeface="Calibri" panose="020F0502020204030204" pitchFamily="34" charset="0"/>
                        </a:rPr>
                        <a:t>The ability to continue exercising your cardiovascular</a:t>
                      </a:r>
                      <a:r>
                        <a:rPr lang="en-GB" sz="1050" b="0" i="0" u="none" strike="noStrike" baseline="0" dirty="0">
                          <a:solidFill>
                            <a:srgbClr val="000000"/>
                          </a:solidFill>
                          <a:effectLst/>
                          <a:latin typeface="Calibri" panose="020F0502020204030204" pitchFamily="34" charset="0"/>
                        </a:rPr>
                        <a:t> system without fatiguing.</a:t>
                      </a:r>
                      <a:r>
                        <a:rPr lang="en-GB" sz="1050" b="0" i="0" u="none" strike="noStrike" dirty="0">
                          <a:solidFill>
                            <a:srgbClr val="000000"/>
                          </a:solidFill>
                          <a:effectLst/>
                          <a:latin typeface="Calibri" panose="020F0502020204030204" pitchFamily="34" charset="0"/>
                        </a:rPr>
                        <a:t>. Also referred to as stamina. Test: Multi-stage</a:t>
                      </a:r>
                      <a:r>
                        <a:rPr lang="en-GB" sz="1050" b="0" i="0" u="none" strike="noStrike" baseline="0" dirty="0">
                          <a:solidFill>
                            <a:srgbClr val="000000"/>
                          </a:solidFill>
                          <a:effectLst/>
                          <a:latin typeface="Calibri" panose="020F0502020204030204" pitchFamily="34" charset="0"/>
                        </a:rPr>
                        <a:t> fitness test or Cooper 12 Run</a:t>
                      </a:r>
                      <a:endParaRPr lang="en-GB" sz="1050" b="0" i="0" u="none" strike="noStrike" dirty="0">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343488">
                <a:tc>
                  <a:txBody>
                    <a:bodyPr/>
                    <a:lstStyle/>
                    <a:p>
                      <a:pPr algn="l" fontAlgn="ctr"/>
                      <a:r>
                        <a:rPr lang="en-GB" sz="1100" b="0" i="0" u="none" strike="noStrike" dirty="0">
                          <a:solidFill>
                            <a:srgbClr val="000000"/>
                          </a:solidFill>
                          <a:effectLst/>
                          <a:latin typeface="Calibri" panose="020F0502020204030204" pitchFamily="34" charset="0"/>
                        </a:rPr>
                        <a:t>Agility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50" b="0" i="0" u="none" strike="noStrike" dirty="0">
                          <a:solidFill>
                            <a:srgbClr val="000000"/>
                          </a:solidFill>
                          <a:effectLst/>
                          <a:latin typeface="Calibri" panose="020F0502020204030204" pitchFamily="34" charset="0"/>
                        </a:rPr>
                        <a:t>The ability to change direction at speed.</a:t>
                      </a:r>
                      <a:r>
                        <a:rPr lang="en-GB" sz="1050" b="0" i="0" u="none" strike="noStrike" baseline="0" dirty="0">
                          <a:solidFill>
                            <a:srgbClr val="000000"/>
                          </a:solidFill>
                          <a:effectLst/>
                          <a:latin typeface="Calibri" panose="020F0502020204030204" pitchFamily="34" charset="0"/>
                        </a:rPr>
                        <a:t> Test:</a:t>
                      </a:r>
                      <a:r>
                        <a:rPr lang="en-GB" sz="1050" b="0" i="0" u="none" strike="noStrike" dirty="0">
                          <a:solidFill>
                            <a:srgbClr val="000000"/>
                          </a:solidFill>
                          <a:effectLst/>
                          <a:latin typeface="Calibri" panose="020F0502020204030204" pitchFamily="34" charset="0"/>
                        </a:rPr>
                        <a:t> Illinois agility</a:t>
                      </a:r>
                      <a:r>
                        <a:rPr lang="en-GB" sz="1050" b="0" i="0" u="none" strike="noStrike" baseline="0" dirty="0">
                          <a:solidFill>
                            <a:srgbClr val="000000"/>
                          </a:solidFill>
                          <a:effectLst/>
                          <a:latin typeface="Calibri" panose="020F0502020204030204" pitchFamily="34" charset="0"/>
                        </a:rPr>
                        <a:t> test</a:t>
                      </a:r>
                      <a:endParaRPr lang="en-GB" sz="1050" b="0" i="0" u="none" strike="noStrike" dirty="0">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146698"/>
                  </a:ext>
                </a:extLst>
              </a:tr>
              <a:tr h="343488">
                <a:tc>
                  <a:txBody>
                    <a:bodyPr/>
                    <a:lstStyle/>
                    <a:p>
                      <a:pPr algn="l" fontAlgn="ctr"/>
                      <a:r>
                        <a:rPr lang="en-GB" sz="1100" b="0" i="0" u="none" strike="noStrike" dirty="0">
                          <a:solidFill>
                            <a:srgbClr val="000000"/>
                          </a:solidFill>
                          <a:effectLst/>
                          <a:latin typeface="Calibri" panose="020F0502020204030204" pitchFamily="34" charset="0"/>
                        </a:rPr>
                        <a:t>Flexibility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50" b="0" i="0" u="none" strike="noStrike" dirty="0">
                          <a:solidFill>
                            <a:srgbClr val="000000"/>
                          </a:solidFill>
                          <a:effectLst/>
                          <a:latin typeface="Calibri" panose="020F0502020204030204" pitchFamily="34" charset="0"/>
                        </a:rPr>
                        <a:t>Range of movement available around a joint.  Test:</a:t>
                      </a:r>
                      <a:r>
                        <a:rPr lang="en-GB" sz="1050" b="0" i="0" u="none" strike="noStrike" baseline="0" dirty="0">
                          <a:solidFill>
                            <a:srgbClr val="000000"/>
                          </a:solidFill>
                          <a:effectLst/>
                          <a:latin typeface="Calibri" panose="020F0502020204030204" pitchFamily="34" charset="0"/>
                        </a:rPr>
                        <a:t> </a:t>
                      </a:r>
                      <a:r>
                        <a:rPr lang="en-GB" sz="1050" b="0" i="0" u="none" strike="noStrike" dirty="0">
                          <a:solidFill>
                            <a:srgbClr val="000000"/>
                          </a:solidFill>
                          <a:effectLst/>
                          <a:latin typeface="Calibri" panose="020F0502020204030204" pitchFamily="34" charset="0"/>
                        </a:rPr>
                        <a:t>Sit and reach test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470206">
                <a:tc>
                  <a:txBody>
                    <a:bodyPr/>
                    <a:lstStyle/>
                    <a:p>
                      <a:pPr algn="l" fontAlgn="ctr"/>
                      <a:r>
                        <a:rPr lang="en-GB" sz="1100" b="0" i="0" u="none" strike="noStrike" dirty="0">
                          <a:solidFill>
                            <a:srgbClr val="000000"/>
                          </a:solidFill>
                          <a:effectLst/>
                          <a:latin typeface="Calibri" panose="020F0502020204030204" pitchFamily="34" charset="0"/>
                        </a:rPr>
                        <a:t>Speed</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50" b="0" i="0" u="none" strike="noStrike" dirty="0">
                          <a:solidFill>
                            <a:srgbClr val="000000"/>
                          </a:solidFill>
                          <a:effectLst/>
                          <a:latin typeface="Calibri" panose="020F0502020204030204" pitchFamily="34" charset="0"/>
                        </a:rPr>
                        <a:t>The ability to move quickly across the ground or move limbs rapidly.</a:t>
                      </a:r>
                    </a:p>
                    <a:p>
                      <a:pPr algn="l" fontAlgn="ctr"/>
                      <a:r>
                        <a:rPr lang="en-GB" sz="1050" b="0" i="0" u="none" strike="noStrike" dirty="0">
                          <a:solidFill>
                            <a:srgbClr val="000000"/>
                          </a:solidFill>
                          <a:effectLst/>
                          <a:latin typeface="Calibri" panose="020F0502020204030204" pitchFamily="34" charset="0"/>
                        </a:rPr>
                        <a:t>Test: 30 metre sprint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086405"/>
                  </a:ext>
                </a:extLst>
              </a:tr>
              <a:tr h="470206">
                <a:tc>
                  <a:txBody>
                    <a:bodyPr/>
                    <a:lstStyle/>
                    <a:p>
                      <a:pPr algn="l" fontAlgn="ctr"/>
                      <a:r>
                        <a:rPr lang="en-GB" sz="1100" b="0" i="0" u="none" strike="noStrike" dirty="0">
                          <a:solidFill>
                            <a:srgbClr val="000000"/>
                          </a:solidFill>
                          <a:effectLst/>
                          <a:latin typeface="Calibri" panose="020F0502020204030204" pitchFamily="34" charset="0"/>
                        </a:rPr>
                        <a:t>Strength</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50" b="0" i="0" u="none" strike="noStrike" dirty="0">
                          <a:solidFill>
                            <a:srgbClr val="000000"/>
                          </a:solidFill>
                          <a:effectLst/>
                          <a:latin typeface="Calibri" panose="020F0502020204030204" pitchFamily="34" charset="0"/>
                        </a:rPr>
                        <a:t>The maximum force a muscle/group of muscles can apply against a resistance. Test:</a:t>
                      </a:r>
                      <a:r>
                        <a:rPr lang="en-GB" sz="1050" b="0" i="0" u="none" strike="noStrike" baseline="0" dirty="0">
                          <a:solidFill>
                            <a:srgbClr val="000000"/>
                          </a:solidFill>
                          <a:effectLst/>
                          <a:latin typeface="Calibri" panose="020F0502020204030204" pitchFamily="34" charset="0"/>
                        </a:rPr>
                        <a:t> </a:t>
                      </a:r>
                      <a:r>
                        <a:rPr lang="en-GB" sz="1050" b="0" i="0" u="none" strike="noStrike" dirty="0">
                          <a:solidFill>
                            <a:srgbClr val="000000"/>
                          </a:solidFill>
                          <a:effectLst/>
                          <a:latin typeface="Calibri" panose="020F0502020204030204" pitchFamily="34" charset="0"/>
                        </a:rPr>
                        <a:t>Hand grip test</a:t>
                      </a:r>
                      <a:r>
                        <a:rPr lang="en-GB" sz="1050" b="0" i="0" u="none" strike="noStrike" baseline="0" dirty="0">
                          <a:solidFill>
                            <a:srgbClr val="000000"/>
                          </a:solidFill>
                          <a:effectLst/>
                          <a:latin typeface="Calibri" panose="020F0502020204030204" pitchFamily="34" charset="0"/>
                        </a:rPr>
                        <a:t> or 1 Rep Max</a:t>
                      </a:r>
                      <a:endParaRPr lang="en-GB" sz="1050" b="0" i="0" u="none" strike="noStrike" dirty="0">
                        <a:solidFill>
                          <a:srgbClr val="000000"/>
                        </a:solidFill>
                        <a:effectLst/>
                        <a:latin typeface="Calibri" panose="020F0502020204030204" pitchFamily="34" charset="0"/>
                      </a:endParaRP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351372"/>
                  </a:ext>
                </a:extLst>
              </a:tr>
              <a:tr h="360966">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Coordination</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050" kern="1400" dirty="0">
                          <a:ln>
                            <a:noFill/>
                          </a:ln>
                          <a:solidFill>
                            <a:srgbClr val="000000"/>
                          </a:solidFill>
                          <a:effectLst/>
                          <a:latin typeface="Calibri" panose="020F0502020204030204" pitchFamily="34" charset="0"/>
                        </a:rPr>
                        <a:t>The ability to use different parts of the body together at the same time. Test: Wall bounce test.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073549"/>
                  </a:ext>
                </a:extLst>
              </a:tr>
              <a:tr h="547505">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Balance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050" kern="1400" dirty="0">
                          <a:ln>
                            <a:noFill/>
                          </a:ln>
                          <a:solidFill>
                            <a:srgbClr val="000000"/>
                          </a:solidFill>
                          <a:effectLst/>
                          <a:latin typeface="Calibri" panose="020F0502020204030204" pitchFamily="34" charset="0"/>
                        </a:rPr>
                        <a:t>The maintenance of the centre of mass over the base of support. </a:t>
                      </a:r>
                    </a:p>
                    <a:p>
                      <a:pPr marR="0" indent="0" algn="l" rtl="0">
                        <a:lnSpc>
                          <a:spcPct val="119000"/>
                        </a:lnSpc>
                        <a:spcBef>
                          <a:spcPts val="0"/>
                        </a:spcBef>
                        <a:spcAft>
                          <a:spcPts val="0"/>
                        </a:spcAft>
                      </a:pPr>
                      <a:r>
                        <a:rPr lang="en-GB" sz="1050" kern="1400" dirty="0">
                          <a:ln>
                            <a:noFill/>
                          </a:ln>
                          <a:solidFill>
                            <a:srgbClr val="000000"/>
                          </a:solidFill>
                          <a:effectLst/>
                          <a:latin typeface="Calibri" panose="020F0502020204030204" pitchFamily="34" charset="0"/>
                        </a:rPr>
                        <a:t>Test: Stork</a:t>
                      </a:r>
                      <a:r>
                        <a:rPr lang="en-GB" sz="1050" kern="1400" baseline="0" dirty="0">
                          <a:ln>
                            <a:noFill/>
                          </a:ln>
                          <a:solidFill>
                            <a:srgbClr val="000000"/>
                          </a:solidFill>
                          <a:effectLst/>
                          <a:latin typeface="Calibri" panose="020F0502020204030204" pitchFamily="34" charset="0"/>
                        </a:rPr>
                        <a:t> stand</a:t>
                      </a:r>
                      <a:endParaRPr lang="en-GB" sz="105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0830329"/>
                  </a:ext>
                </a:extLst>
              </a:tr>
              <a:tr h="360966">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Power</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050" kern="1400" dirty="0">
                          <a:ln>
                            <a:noFill/>
                          </a:ln>
                          <a:solidFill>
                            <a:srgbClr val="000000"/>
                          </a:solidFill>
                          <a:effectLst/>
                          <a:latin typeface="Calibri" panose="020F0502020204030204" pitchFamily="34" charset="0"/>
                        </a:rPr>
                        <a:t>The product of strength x speed.</a:t>
                      </a:r>
                      <a:r>
                        <a:rPr lang="en-GB" sz="1050" kern="1400" baseline="0" dirty="0">
                          <a:ln>
                            <a:noFill/>
                          </a:ln>
                          <a:solidFill>
                            <a:srgbClr val="000000"/>
                          </a:solidFill>
                          <a:effectLst/>
                          <a:latin typeface="Calibri" panose="020F0502020204030204" pitchFamily="34" charset="0"/>
                        </a:rPr>
                        <a:t> Test: Vertical jump test.</a:t>
                      </a:r>
                      <a:endParaRPr lang="en-GB" sz="105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2109366"/>
                  </a:ext>
                </a:extLst>
              </a:tr>
              <a:tr h="343488">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Flexibility</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050" kern="1400" dirty="0">
                          <a:ln>
                            <a:noFill/>
                          </a:ln>
                          <a:solidFill>
                            <a:srgbClr val="000000"/>
                          </a:solidFill>
                          <a:effectLst/>
                          <a:latin typeface="Calibri" panose="020F0502020204030204" pitchFamily="34" charset="0"/>
                        </a:rPr>
                        <a:t>The range of movement at a joint</a:t>
                      </a:r>
                    </a:p>
                    <a:p>
                      <a:pPr marR="0" indent="0" algn="l" rtl="0">
                        <a:lnSpc>
                          <a:spcPct val="119000"/>
                        </a:lnSpc>
                        <a:spcBef>
                          <a:spcPts val="0"/>
                        </a:spcBef>
                        <a:spcAft>
                          <a:spcPts val="0"/>
                        </a:spcAft>
                      </a:pPr>
                      <a:r>
                        <a:rPr lang="en-GB" sz="1050" kern="1400" dirty="0">
                          <a:ln>
                            <a:noFill/>
                          </a:ln>
                          <a:solidFill>
                            <a:srgbClr val="000000"/>
                          </a:solidFill>
                          <a:effectLst/>
                          <a:latin typeface="Calibri" panose="020F0502020204030204" pitchFamily="34" charset="0"/>
                        </a:rPr>
                        <a:t>Test: Sit and Reach test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5594035"/>
                  </a:ext>
                </a:extLst>
              </a:tr>
              <a:tr h="547505">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Reaction time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050" kern="1400" dirty="0">
                          <a:ln>
                            <a:noFill/>
                          </a:ln>
                          <a:solidFill>
                            <a:srgbClr val="000000"/>
                          </a:solidFill>
                          <a:effectLst/>
                          <a:latin typeface="Calibri" panose="020F0502020204030204" pitchFamily="34" charset="0"/>
                        </a:rPr>
                        <a:t>The time taken to initiate a</a:t>
                      </a:r>
                      <a:r>
                        <a:rPr lang="en-GB" sz="1050" kern="1400" baseline="0" dirty="0">
                          <a:ln>
                            <a:noFill/>
                          </a:ln>
                          <a:solidFill>
                            <a:srgbClr val="000000"/>
                          </a:solidFill>
                          <a:effectLst/>
                          <a:latin typeface="Calibri" panose="020F0502020204030204" pitchFamily="34" charset="0"/>
                        </a:rPr>
                        <a:t> movement in response</a:t>
                      </a:r>
                      <a:r>
                        <a:rPr lang="en-GB" sz="1050" kern="1400" dirty="0">
                          <a:ln>
                            <a:noFill/>
                          </a:ln>
                          <a:solidFill>
                            <a:srgbClr val="000000"/>
                          </a:solidFill>
                          <a:effectLst/>
                          <a:latin typeface="Calibri" panose="020F0502020204030204" pitchFamily="34" charset="0"/>
                        </a:rPr>
                        <a:t> to a stimulus. </a:t>
                      </a:r>
                    </a:p>
                    <a:p>
                      <a:pPr marR="0" indent="0" algn="l" rtl="0">
                        <a:lnSpc>
                          <a:spcPct val="119000"/>
                        </a:lnSpc>
                        <a:spcBef>
                          <a:spcPts val="0"/>
                        </a:spcBef>
                        <a:spcAft>
                          <a:spcPts val="0"/>
                        </a:spcAft>
                      </a:pPr>
                      <a:r>
                        <a:rPr lang="en-GB" sz="1050" kern="1400" dirty="0">
                          <a:ln>
                            <a:noFill/>
                          </a:ln>
                          <a:solidFill>
                            <a:srgbClr val="000000"/>
                          </a:solidFill>
                          <a:effectLst/>
                          <a:latin typeface="Calibri" panose="020F0502020204030204" pitchFamily="34" charset="0"/>
                        </a:rPr>
                        <a:t>Ruler drop test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3470737"/>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406344375"/>
              </p:ext>
            </p:extLst>
          </p:nvPr>
        </p:nvGraphicFramePr>
        <p:xfrm>
          <a:off x="6605198" y="724990"/>
          <a:ext cx="3069000" cy="5942374"/>
        </p:xfrm>
        <a:graphic>
          <a:graphicData uri="http://schemas.openxmlformats.org/drawingml/2006/table">
            <a:tbl>
              <a:tblPr firstRow="1" bandRow="1">
                <a:tableStyleId>{5940675A-B579-460E-94D1-54222C63F5DA}</a:tableStyleId>
              </a:tblPr>
              <a:tblGrid>
                <a:gridCol w="3069000">
                  <a:extLst>
                    <a:ext uri="{9D8B030D-6E8A-4147-A177-3AD203B41FA5}">
                      <a16:colId xmlns:a16="http://schemas.microsoft.com/office/drawing/2014/main" val="1864929282"/>
                    </a:ext>
                  </a:extLst>
                </a:gridCol>
              </a:tblGrid>
              <a:tr h="334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54816317"/>
                  </a:ext>
                </a:extLst>
              </a:tr>
              <a:tr h="5576614">
                <a:tc>
                  <a:txBody>
                    <a:bodyPr/>
                    <a:lstStyle/>
                    <a:p>
                      <a:endParaRPr lang="en-GB" sz="12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64226"/>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626028094"/>
              </p:ext>
            </p:extLst>
          </p:nvPr>
        </p:nvGraphicFramePr>
        <p:xfrm>
          <a:off x="3418500" y="724989"/>
          <a:ext cx="3069000" cy="5849366"/>
        </p:xfrm>
        <a:graphic>
          <a:graphicData uri="http://schemas.openxmlformats.org/drawingml/2006/table">
            <a:tbl>
              <a:tblPr firstRow="1" bandRow="1">
                <a:tableStyleId>{5940675A-B579-460E-94D1-54222C63F5DA}</a:tableStyleId>
              </a:tblPr>
              <a:tblGrid>
                <a:gridCol w="1538511">
                  <a:extLst>
                    <a:ext uri="{9D8B030D-6E8A-4147-A177-3AD203B41FA5}">
                      <a16:colId xmlns:a16="http://schemas.microsoft.com/office/drawing/2014/main" val="1864929282"/>
                    </a:ext>
                  </a:extLst>
                </a:gridCol>
                <a:gridCol w="1530489">
                  <a:extLst>
                    <a:ext uri="{9D8B030D-6E8A-4147-A177-3AD203B41FA5}">
                      <a16:colId xmlns:a16="http://schemas.microsoft.com/office/drawing/2014/main" val="2957330168"/>
                    </a:ext>
                  </a:extLst>
                </a:gridCol>
              </a:tblGrid>
              <a:tr h="333283">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TWO: Core Questions</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72686">
                <a:tc>
                  <a:txBody>
                    <a:bodyPr/>
                    <a:lstStyle/>
                    <a:p>
                      <a:r>
                        <a:rPr lang="en-GB" sz="1200" b="1" dirty="0"/>
                        <a:t>Question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Answer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441795">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Give three reasons for fitness testing</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motivate, monitor improvement, set goals, inform training, provide variety to training</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441795">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What is VO2</a:t>
                      </a:r>
                      <a:r>
                        <a:rPr lang="en-GB" sz="1100" kern="1400" baseline="0" dirty="0">
                          <a:ln>
                            <a:noFill/>
                          </a:ln>
                          <a:solidFill>
                            <a:srgbClr val="000000"/>
                          </a:solidFill>
                          <a:effectLst/>
                          <a:latin typeface="Calibri" panose="020F0502020204030204" pitchFamily="34" charset="0"/>
                        </a:rPr>
                        <a:t> Max?</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The maximum amount</a:t>
                      </a:r>
                      <a:r>
                        <a:rPr lang="en-GB" sz="1100" kern="1400" baseline="0" dirty="0">
                          <a:ln>
                            <a:noFill/>
                          </a:ln>
                          <a:solidFill>
                            <a:srgbClr val="000000"/>
                          </a:solidFill>
                          <a:effectLst/>
                          <a:latin typeface="Calibri" panose="020F0502020204030204" pitchFamily="34" charset="0"/>
                        </a:rPr>
                        <a:t> of oxygen an individual can take in and use in one minute</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441795">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Give 5 examples of cardiovascular</a:t>
                      </a:r>
                      <a:r>
                        <a:rPr lang="en-GB" sz="1100" kern="1400" baseline="0" dirty="0">
                          <a:ln>
                            <a:noFill/>
                          </a:ln>
                          <a:solidFill>
                            <a:srgbClr val="000000"/>
                          </a:solidFill>
                          <a:effectLst/>
                          <a:latin typeface="Calibri" panose="020F0502020204030204" pitchFamily="34" charset="0"/>
                        </a:rPr>
                        <a:t> endurance activities</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Long</a:t>
                      </a:r>
                      <a:r>
                        <a:rPr lang="en-GB" sz="1100" kern="1400" baseline="0" dirty="0">
                          <a:ln>
                            <a:noFill/>
                          </a:ln>
                          <a:solidFill>
                            <a:srgbClr val="000000"/>
                          </a:solidFill>
                          <a:effectLst/>
                          <a:latin typeface="Calibri" panose="020F0502020204030204" pitchFamily="34" charset="0"/>
                        </a:rPr>
                        <a:t> distance running, aerobics, 200m swim, cross-country skiing, treadmill for 20 </a:t>
                      </a:r>
                      <a:r>
                        <a:rPr lang="en-GB" sz="1100" kern="1400" baseline="0" dirty="0" err="1">
                          <a:ln>
                            <a:noFill/>
                          </a:ln>
                          <a:solidFill>
                            <a:srgbClr val="000000"/>
                          </a:solidFill>
                          <a:effectLst/>
                          <a:latin typeface="Calibri" panose="020F0502020204030204" pitchFamily="34" charset="0"/>
                        </a:rPr>
                        <a:t>mins</a:t>
                      </a:r>
                      <a:r>
                        <a:rPr lang="en-GB" sz="1100" kern="1400" baseline="0" dirty="0">
                          <a:ln>
                            <a:noFill/>
                          </a:ln>
                          <a:solidFill>
                            <a:srgbClr val="000000"/>
                          </a:solidFill>
                          <a:effectLst/>
                          <a:latin typeface="Calibri" panose="020F0502020204030204" pitchFamily="34" charset="0"/>
                        </a:rPr>
                        <a:t>, marathon </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146698"/>
                  </a:ext>
                </a:extLst>
              </a:tr>
              <a:tr h="441795">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The following</a:t>
                      </a:r>
                      <a:r>
                        <a:rPr lang="en-GB" sz="1000" kern="1400" baseline="0" dirty="0">
                          <a:ln>
                            <a:noFill/>
                          </a:ln>
                          <a:solidFill>
                            <a:srgbClr val="000000"/>
                          </a:solidFill>
                          <a:effectLst/>
                          <a:latin typeface="Calibri" panose="020F0502020204030204" pitchFamily="34" charset="0"/>
                        </a:rPr>
                        <a:t> data is taken from a 20-year-old male taking the Cooper Run Test. Calculate the percentage increase in his score</a:t>
                      </a:r>
                    </a:p>
                    <a:p>
                      <a:pPr marR="0" indent="0" algn="l" rtl="0">
                        <a:lnSpc>
                          <a:spcPct val="119000"/>
                        </a:lnSpc>
                        <a:spcBef>
                          <a:spcPts val="0"/>
                        </a:spcBef>
                        <a:spcAft>
                          <a:spcPts val="0"/>
                        </a:spcAft>
                      </a:pPr>
                      <a:endParaRPr lang="en-GB" sz="1000" kern="1400" baseline="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000" kern="1400" baseline="0" dirty="0">
                          <a:ln>
                            <a:noFill/>
                          </a:ln>
                          <a:solidFill>
                            <a:srgbClr val="000000"/>
                          </a:solidFill>
                          <a:effectLst/>
                          <a:latin typeface="Calibri" panose="020F0502020204030204" pitchFamily="34" charset="0"/>
                        </a:rPr>
                        <a:t>September: 2,400 meters</a:t>
                      </a:r>
                    </a:p>
                    <a:p>
                      <a:pPr marR="0" indent="0" algn="l" rtl="0">
                        <a:lnSpc>
                          <a:spcPct val="119000"/>
                        </a:lnSpc>
                        <a:spcBef>
                          <a:spcPts val="0"/>
                        </a:spcBef>
                        <a:spcAft>
                          <a:spcPts val="0"/>
                        </a:spcAft>
                      </a:pPr>
                      <a:r>
                        <a:rPr lang="en-GB" sz="1000" kern="1400" baseline="0" dirty="0">
                          <a:ln>
                            <a:noFill/>
                          </a:ln>
                          <a:solidFill>
                            <a:srgbClr val="000000"/>
                          </a:solidFill>
                          <a:effectLst/>
                          <a:latin typeface="Calibri" panose="020F0502020204030204" pitchFamily="34" charset="0"/>
                        </a:rPr>
                        <a:t>December – 2,500 meters</a:t>
                      </a:r>
                      <a:endParaRPr lang="en-GB" sz="10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4%</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441795">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What</a:t>
                      </a:r>
                      <a:r>
                        <a:rPr lang="en-GB" sz="1000" kern="1400" baseline="0" dirty="0">
                          <a:ln>
                            <a:noFill/>
                          </a:ln>
                          <a:solidFill>
                            <a:srgbClr val="000000"/>
                          </a:solidFill>
                          <a:effectLst/>
                          <a:latin typeface="Calibri" panose="020F0502020204030204" pitchFamily="34" charset="0"/>
                        </a:rPr>
                        <a:t> is meant by the term validity?</a:t>
                      </a:r>
                      <a:endParaRPr lang="en-GB" sz="10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Whether or not the test measures what it claims to measure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086405"/>
                  </a:ext>
                </a:extLst>
              </a:tr>
              <a:tr h="441795">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What is meant by the term reliability?</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000" kern="1400" dirty="0">
                          <a:ln>
                            <a:noFill/>
                          </a:ln>
                          <a:solidFill>
                            <a:srgbClr val="000000"/>
                          </a:solidFill>
                          <a:effectLst/>
                          <a:latin typeface="Calibri" panose="020F0502020204030204" pitchFamily="34" charset="0"/>
                        </a:rPr>
                        <a:t>The level</a:t>
                      </a:r>
                      <a:r>
                        <a:rPr lang="en-GB" sz="1000" kern="1400" baseline="0" dirty="0">
                          <a:ln>
                            <a:noFill/>
                          </a:ln>
                          <a:solidFill>
                            <a:srgbClr val="000000"/>
                          </a:solidFill>
                          <a:effectLst/>
                          <a:latin typeface="Calibri" panose="020F0502020204030204" pitchFamily="34" charset="0"/>
                        </a:rPr>
                        <a:t> of </a:t>
                      </a:r>
                      <a:r>
                        <a:rPr lang="en-GB" sz="1000" kern="1400" dirty="0">
                          <a:ln>
                            <a:noFill/>
                          </a:ln>
                          <a:solidFill>
                            <a:srgbClr val="000000"/>
                          </a:solidFill>
                          <a:effectLst/>
                          <a:latin typeface="Calibri" panose="020F0502020204030204" pitchFamily="34" charset="0"/>
                        </a:rPr>
                        <a:t>which a</a:t>
                      </a:r>
                      <a:r>
                        <a:rPr lang="en-GB" sz="1000" kern="1400" baseline="0" dirty="0">
                          <a:ln>
                            <a:noFill/>
                          </a:ln>
                          <a:solidFill>
                            <a:srgbClr val="000000"/>
                          </a:solidFill>
                          <a:effectLst/>
                          <a:latin typeface="Calibri" panose="020F0502020204030204" pitchFamily="34" charset="0"/>
                        </a:rPr>
                        <a:t> fitness test </a:t>
                      </a:r>
                      <a:r>
                        <a:rPr lang="en-GB" sz="1000" kern="1400" dirty="0">
                          <a:ln>
                            <a:noFill/>
                          </a:ln>
                          <a:solidFill>
                            <a:srgbClr val="000000"/>
                          </a:solidFill>
                          <a:effectLst/>
                          <a:latin typeface="Calibri" panose="020F0502020204030204" pitchFamily="34" charset="0"/>
                        </a:rPr>
                        <a:t>produces stable and consistent results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453638"/>
                  </a:ext>
                </a:extLst>
              </a:tr>
            </a:tbl>
          </a:graphicData>
        </a:graphic>
      </p:graphicFrame>
      <p:grpSp>
        <p:nvGrpSpPr>
          <p:cNvPr id="4" name="Group 3"/>
          <p:cNvGrpSpPr/>
          <p:nvPr/>
        </p:nvGrpSpPr>
        <p:grpSpPr>
          <a:xfrm>
            <a:off x="903246" y="160212"/>
            <a:ext cx="8251219" cy="523220"/>
            <a:chOff x="903246" y="147149"/>
            <a:chExt cx="8251219" cy="523220"/>
          </a:xfrm>
        </p:grpSpPr>
        <p:sp>
          <p:nvSpPr>
            <p:cNvPr id="19" name="TextBox 18">
              <a:extLst>
                <a:ext uri="{FF2B5EF4-FFF2-40B4-BE49-F238E27FC236}">
                  <a16:creationId xmlns:a16="http://schemas.microsoft.com/office/drawing/2014/main" id="{DE1988B2-180F-45DC-89D9-FE79E7608A29}"/>
                </a:ext>
              </a:extLst>
            </p:cNvPr>
            <p:cNvSpPr txBox="1"/>
            <p:nvPr/>
          </p:nvSpPr>
          <p:spPr>
            <a:xfrm>
              <a:off x="903246" y="147149"/>
              <a:ext cx="8251219" cy="523220"/>
            </a:xfrm>
            <a:prstGeom prst="rect">
              <a:avLst/>
            </a:prstGeom>
            <a:noFill/>
          </p:spPr>
          <p:txBody>
            <a:bodyPr wrap="square" rtlCol="0">
              <a:spAutoFit/>
            </a:bodyPr>
            <a:lstStyle/>
            <a:p>
              <a:r>
                <a:rPr lang="en-GB" sz="2800" b="1" cap="small" dirty="0"/>
                <a:t>GCSE PE Unit 1.2a: </a:t>
              </a:r>
              <a:r>
                <a:rPr lang="en-GB" sz="2400" b="1" cap="small" dirty="0"/>
                <a:t>Components of </a:t>
              </a:r>
              <a:r>
                <a:rPr lang="en-GB" sz="2400" b="1" cap="small" dirty="0" err="1"/>
                <a:t>Fitness</a:t>
              </a:r>
              <a:r>
                <a:rPr lang="en-GB" sz="2400" b="1" cap="small" baseline="20000" dirty="0" err="1"/>
                <a:t>Year</a:t>
              </a:r>
              <a:r>
                <a:rPr lang="en-GB" sz="2400" baseline="20000" dirty="0"/>
                <a:t>:		</a:t>
              </a:r>
              <a:r>
                <a:rPr lang="en-GB" sz="2400" b="1" cap="small" baseline="20000" dirty="0"/>
                <a:t>Half Term</a:t>
              </a:r>
              <a:r>
                <a:rPr lang="en-GB" sz="2400" baseline="20000" dirty="0"/>
                <a:t>: </a:t>
              </a:r>
            </a:p>
          </p:txBody>
        </p:sp>
        <p:cxnSp>
          <p:nvCxnSpPr>
            <p:cNvPr id="21" name="Straight Connector 20"/>
            <p:cNvCxnSpPr/>
            <p:nvPr/>
          </p:nvCxnSpPr>
          <p:spPr>
            <a:xfrm>
              <a:off x="9154465" y="206628"/>
              <a:ext cx="0" cy="457200"/>
            </a:xfrm>
            <a:prstGeom prst="line">
              <a:avLst/>
            </a:prstGeom>
          </p:spPr>
          <p:style>
            <a:lnRef idx="1">
              <a:schemeClr val="dk1"/>
            </a:lnRef>
            <a:fillRef idx="0">
              <a:schemeClr val="dk1"/>
            </a:fillRef>
            <a:effectRef idx="0">
              <a:schemeClr val="dk1"/>
            </a:effectRef>
            <a:fontRef idx="minor">
              <a:schemeClr val="tx1"/>
            </a:fontRef>
          </p:style>
        </p:cxnSp>
      </p:grpSp>
      <p:pic>
        <p:nvPicPr>
          <p:cNvPr id="3" name="Picture 2"/>
          <p:cNvPicPr>
            <a:picLocks noChangeAspect="1"/>
          </p:cNvPicPr>
          <p:nvPr/>
        </p:nvPicPr>
        <p:blipFill>
          <a:blip r:embed="rId2"/>
          <a:stretch>
            <a:fillRect/>
          </a:stretch>
        </p:blipFill>
        <p:spPr>
          <a:xfrm>
            <a:off x="6653254" y="1108305"/>
            <a:ext cx="2285077" cy="1533296"/>
          </a:xfrm>
          <a:prstGeom prst="rect">
            <a:avLst/>
          </a:prstGeom>
        </p:spPr>
      </p:pic>
      <p:pic>
        <p:nvPicPr>
          <p:cNvPr id="6" name="Picture 5"/>
          <p:cNvPicPr>
            <a:picLocks noChangeAspect="1"/>
          </p:cNvPicPr>
          <p:nvPr/>
        </p:nvPicPr>
        <p:blipFill>
          <a:blip r:embed="rId3"/>
          <a:stretch>
            <a:fillRect/>
          </a:stretch>
        </p:blipFill>
        <p:spPr>
          <a:xfrm>
            <a:off x="6653254" y="3142344"/>
            <a:ext cx="2285077" cy="1285356"/>
          </a:xfrm>
          <a:prstGeom prst="rect">
            <a:avLst/>
          </a:prstGeom>
        </p:spPr>
      </p:pic>
      <p:pic>
        <p:nvPicPr>
          <p:cNvPr id="7" name="Picture 6"/>
          <p:cNvPicPr>
            <a:picLocks noChangeAspect="1"/>
          </p:cNvPicPr>
          <p:nvPr/>
        </p:nvPicPr>
        <p:blipFill>
          <a:blip r:embed="rId4"/>
          <a:stretch>
            <a:fillRect/>
          </a:stretch>
        </p:blipFill>
        <p:spPr>
          <a:xfrm>
            <a:off x="6653254" y="4854191"/>
            <a:ext cx="2308519" cy="1365988"/>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802" y="178052"/>
            <a:ext cx="487539" cy="487539"/>
          </a:xfrm>
          <a:prstGeom prst="rect">
            <a:avLst/>
          </a:prstGeom>
        </p:spPr>
      </p:pic>
      <p:sp>
        <p:nvSpPr>
          <p:cNvPr id="8" name="TextBox 7"/>
          <p:cNvSpPr txBox="1"/>
          <p:nvPr/>
        </p:nvSpPr>
        <p:spPr>
          <a:xfrm rot="16200000">
            <a:off x="6559173" y="3470327"/>
            <a:ext cx="5470742" cy="923330"/>
          </a:xfrm>
          <a:prstGeom prst="rect">
            <a:avLst/>
          </a:prstGeom>
          <a:noFill/>
        </p:spPr>
        <p:txBody>
          <a:bodyPr wrap="square" rtlCol="0">
            <a:spAutoFit/>
          </a:bodyPr>
          <a:lstStyle/>
          <a:p>
            <a:pPr algn="ctr"/>
            <a:r>
              <a:rPr lang="en-GB" dirty="0"/>
              <a:t>Which 3 components of fitness would the pictured athletes need most? Why? </a:t>
            </a:r>
          </a:p>
          <a:p>
            <a:pPr algn="ctr"/>
            <a:r>
              <a:rPr lang="en-GB" dirty="0"/>
              <a:t>1) 100m sprinter 2) Marathon runner 3) Boxer</a:t>
            </a:r>
          </a:p>
        </p:txBody>
      </p:sp>
    </p:spTree>
    <p:extLst>
      <p:ext uri="{BB962C8B-B14F-4D97-AF65-F5344CB8AC3E}">
        <p14:creationId xmlns:p14="http://schemas.microsoft.com/office/powerpoint/2010/main" val="257559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143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a:spLocks noChangeArrowheads="1"/>
          </p:cNvSpPr>
          <p:nvPr/>
        </p:nvSpPr>
        <p:spPr bwMode="auto">
          <a:xfrm>
            <a:off x="-114300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2"/>
          <p:cNvSpPr>
            <a:spLocks noChangeArrowheads="1"/>
          </p:cNvSpPr>
          <p:nvPr/>
        </p:nvSpPr>
        <p:spPr bwMode="auto">
          <a:xfrm>
            <a:off x="-189818" y="2066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37"/>
          <p:cNvSpPr>
            <a:spLocks noChangeArrowheads="1"/>
          </p:cNvSpPr>
          <p:nvPr/>
        </p:nvSpPr>
        <p:spPr bwMode="auto">
          <a:xfrm>
            <a:off x="-189818" y="6638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nvGraphicFramePr>
        <p:xfrm>
          <a:off x="9640389" y="3553097"/>
          <a:ext cx="208280" cy="470263"/>
        </p:xfrm>
        <a:graphic>
          <a:graphicData uri="http://schemas.openxmlformats.org/drawingml/2006/table">
            <a:tbl>
              <a:tblPr/>
              <a:tblGrid>
                <a:gridCol w="208280">
                  <a:extLst>
                    <a:ext uri="{9D8B030D-6E8A-4147-A177-3AD203B41FA5}">
                      <a16:colId xmlns:a16="http://schemas.microsoft.com/office/drawing/2014/main" val="2907507427"/>
                    </a:ext>
                  </a:extLst>
                </a:gridCol>
              </a:tblGrid>
              <a:tr h="470263">
                <a:tc>
                  <a:txBody>
                    <a:bodyPr/>
                    <a:lstStyle/>
                    <a:p>
                      <a:endParaRPr lang="en-GB" dirty="0"/>
                    </a:p>
                  </a:txBody>
                  <a:tcPr>
                    <a:lnL>
                      <a:noFill/>
                    </a:lnL>
                    <a:lnR>
                      <a:noFill/>
                    </a:lnR>
                    <a:lnT>
                      <a:noFill/>
                    </a:lnT>
                    <a:lnB>
                      <a:noFill/>
                    </a:lnB>
                  </a:tcPr>
                </a:tc>
                <a:extLst>
                  <a:ext uri="{0D108BD9-81ED-4DB2-BD59-A6C34878D82A}">
                    <a16:rowId xmlns:a16="http://schemas.microsoft.com/office/drawing/2014/main" val="80257723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23004002"/>
              </p:ext>
            </p:extLst>
          </p:nvPr>
        </p:nvGraphicFramePr>
        <p:xfrm>
          <a:off x="231802" y="724992"/>
          <a:ext cx="3069000" cy="5974080"/>
        </p:xfrm>
        <a:graphic>
          <a:graphicData uri="http://schemas.openxmlformats.org/drawingml/2006/table">
            <a:tbl>
              <a:tblPr firstRow="1" bandRow="1">
                <a:tableStyleId>{5940675A-B579-460E-94D1-54222C63F5DA}</a:tableStyleId>
              </a:tblPr>
              <a:tblGrid>
                <a:gridCol w="820776">
                  <a:extLst>
                    <a:ext uri="{9D8B030D-6E8A-4147-A177-3AD203B41FA5}">
                      <a16:colId xmlns:a16="http://schemas.microsoft.com/office/drawing/2014/main" val="1864929282"/>
                    </a:ext>
                  </a:extLst>
                </a:gridCol>
                <a:gridCol w="2248224">
                  <a:extLst>
                    <a:ext uri="{9D8B030D-6E8A-4147-A177-3AD203B41FA5}">
                      <a16:colId xmlns:a16="http://schemas.microsoft.com/office/drawing/2014/main" val="2957330168"/>
                    </a:ext>
                  </a:extLst>
                </a:gridCol>
              </a:tblGrid>
              <a:tr h="3133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ONE: Key Vocabulary</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56369">
                <a:tc>
                  <a:txBody>
                    <a:bodyPr/>
                    <a:lstStyle/>
                    <a:p>
                      <a:r>
                        <a:rPr lang="en-GB" sz="1200" b="1" dirty="0"/>
                        <a:t>Word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Definition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952466">
                <a:tc>
                  <a:txBody>
                    <a:bodyPr/>
                    <a:lstStyle/>
                    <a:p>
                      <a:pPr algn="l" fontAlgn="ctr"/>
                      <a:r>
                        <a:rPr lang="en-GB" sz="1100" b="0" i="0" u="none" strike="noStrike" dirty="0">
                          <a:solidFill>
                            <a:srgbClr val="000000"/>
                          </a:solidFill>
                          <a:effectLst/>
                          <a:latin typeface="Calibri" panose="020F0502020204030204" pitchFamily="34" charset="0"/>
                        </a:rPr>
                        <a:t>Warm up</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Preparatory exercises done to prepare the body and mind for physical activity. </a:t>
                      </a:r>
                    </a:p>
                    <a:p>
                      <a:pPr algn="l" fontAlgn="ctr"/>
                      <a:r>
                        <a:rPr lang="en-GB" sz="1100" b="0" i="0" u="none" strike="noStrike" dirty="0">
                          <a:solidFill>
                            <a:srgbClr val="000000"/>
                          </a:solidFill>
                          <a:effectLst/>
                          <a:latin typeface="Calibri" panose="020F0502020204030204" pitchFamily="34" charset="0"/>
                        </a:rPr>
                        <a:t>Gradual reduction in intensity, maintain breathing and heart rate, stretching</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4542666"/>
                  </a:ext>
                </a:extLst>
              </a:tr>
              <a:tr h="1096691">
                <a:tc>
                  <a:txBody>
                    <a:bodyPr/>
                    <a:lstStyle/>
                    <a:p>
                      <a:pPr algn="l" fontAlgn="ctr"/>
                      <a:r>
                        <a:rPr lang="en-GB" sz="1100" b="0" i="0" u="none" strike="noStrike" dirty="0">
                          <a:solidFill>
                            <a:srgbClr val="000000"/>
                          </a:solidFill>
                          <a:effectLst/>
                          <a:latin typeface="Calibri" panose="020F0502020204030204" pitchFamily="34" charset="0"/>
                        </a:rPr>
                        <a:t>Cool down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act of allowing physiological activity to return to normal gradually after strenuous exercise by engaging in less strenuous exercise.</a:t>
                      </a:r>
                    </a:p>
                    <a:p>
                      <a:pPr algn="l" fontAlgn="ctr"/>
                      <a:r>
                        <a:rPr lang="en-GB" sz="1100" b="0" i="0" u="none" strike="noStrike" dirty="0">
                          <a:solidFill>
                            <a:srgbClr val="000000"/>
                          </a:solidFill>
                          <a:effectLst/>
                          <a:latin typeface="Calibri" panose="020F0502020204030204" pitchFamily="34" charset="0"/>
                        </a:rPr>
                        <a:t>Gradual pulse raising activity, stretching, skill activity, mental preparation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1096691">
                <a:tc>
                  <a:txBody>
                    <a:bodyPr/>
                    <a:lstStyle/>
                    <a:p>
                      <a:pPr algn="l" fontAlgn="ctr"/>
                      <a:r>
                        <a:rPr lang="en-GB" sz="1100" b="0" i="0" u="none" strike="noStrike" dirty="0">
                          <a:solidFill>
                            <a:srgbClr val="000000"/>
                          </a:solidFill>
                          <a:effectLst/>
                          <a:latin typeface="Calibri" panose="020F0502020204030204" pitchFamily="34" charset="0"/>
                        </a:rPr>
                        <a:t>FIIT</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FITT outlines the key components of an effective exercise program: Frequency – the number of times exercise takes place Intensity – how hard and intense the exercise is Time – how long you exercise for Type - the kind of exercise that takes place.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470010">
                <a:tc>
                  <a:txBody>
                    <a:bodyPr/>
                    <a:lstStyle/>
                    <a:p>
                      <a:pPr algn="l" fontAlgn="ctr"/>
                      <a:r>
                        <a:rPr lang="en-GB" sz="1100" b="0" i="0" u="none" strike="noStrike" dirty="0">
                          <a:solidFill>
                            <a:srgbClr val="000000"/>
                          </a:solidFill>
                          <a:effectLst/>
                          <a:latin typeface="Calibri" panose="020F0502020204030204" pitchFamily="34" charset="0"/>
                        </a:rPr>
                        <a:t>Specificity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training must be matched to the needs of the sporting activity and individual.</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8639155"/>
                  </a:ext>
                </a:extLst>
              </a:tr>
              <a:tr h="470010">
                <a:tc>
                  <a:txBody>
                    <a:bodyPr/>
                    <a:lstStyle/>
                    <a:p>
                      <a:pPr algn="l" fontAlgn="ctr"/>
                      <a:r>
                        <a:rPr lang="en-GB" sz="1100" b="0" i="0" u="none" strike="noStrike" dirty="0">
                          <a:solidFill>
                            <a:srgbClr val="000000"/>
                          </a:solidFill>
                          <a:effectLst/>
                          <a:latin typeface="Calibri" panose="020F0502020204030204" pitchFamily="34" charset="0"/>
                        </a:rPr>
                        <a:t>Progression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Gradual increases in exercise in order for the body to adapt through overload.</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7741141"/>
                  </a:ext>
                </a:extLst>
              </a:tr>
              <a:tr h="470010">
                <a:tc>
                  <a:txBody>
                    <a:bodyPr/>
                    <a:lstStyle/>
                    <a:p>
                      <a:pPr algn="l" fontAlgn="ctr"/>
                      <a:r>
                        <a:rPr lang="en-GB" sz="1100" b="0" i="0" u="none" strike="noStrike" dirty="0">
                          <a:solidFill>
                            <a:srgbClr val="000000"/>
                          </a:solidFill>
                          <a:effectLst/>
                          <a:latin typeface="Calibri" panose="020F0502020204030204" pitchFamily="34" charset="0"/>
                        </a:rPr>
                        <a:t>Overload</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A greater than normal stress that is applied on the body for training adaptations to take place.</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453638"/>
                  </a:ext>
                </a:extLst>
              </a:tr>
              <a:tr h="470010">
                <a:tc>
                  <a:txBody>
                    <a:bodyPr/>
                    <a:lstStyle/>
                    <a:p>
                      <a:pPr algn="l" fontAlgn="ctr"/>
                      <a:r>
                        <a:rPr lang="en-GB" sz="1100" b="0" i="0" u="none" strike="noStrike" dirty="0">
                          <a:solidFill>
                            <a:srgbClr val="000000"/>
                          </a:solidFill>
                          <a:effectLst/>
                          <a:latin typeface="Calibri" panose="020F0502020204030204" pitchFamily="34" charset="0"/>
                        </a:rPr>
                        <a:t>Reversibility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Any adaptation that takes place as a result of training will be lost if you stop training.</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073549"/>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491329299"/>
              </p:ext>
            </p:extLst>
          </p:nvPr>
        </p:nvGraphicFramePr>
        <p:xfrm>
          <a:off x="6605198" y="724989"/>
          <a:ext cx="3069000" cy="5974079"/>
        </p:xfrm>
        <a:graphic>
          <a:graphicData uri="http://schemas.openxmlformats.org/drawingml/2006/table">
            <a:tbl>
              <a:tblPr firstRow="1" bandRow="1">
                <a:tableStyleId>{5940675A-B579-460E-94D1-54222C63F5DA}</a:tableStyleId>
              </a:tblPr>
              <a:tblGrid>
                <a:gridCol w="3069000">
                  <a:extLst>
                    <a:ext uri="{9D8B030D-6E8A-4147-A177-3AD203B41FA5}">
                      <a16:colId xmlns:a16="http://schemas.microsoft.com/office/drawing/2014/main" val="1864929282"/>
                    </a:ext>
                  </a:extLst>
                </a:gridCol>
              </a:tblGrid>
              <a:tr h="3388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THREE: …</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54816317"/>
                  </a:ext>
                </a:extLst>
              </a:tr>
              <a:tr h="5635272">
                <a:tc>
                  <a:txBody>
                    <a:bodyPr/>
                    <a:lstStyle/>
                    <a:p>
                      <a:endParaRPr lang="en-GB" sz="12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64226"/>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027328673"/>
              </p:ext>
            </p:extLst>
          </p:nvPr>
        </p:nvGraphicFramePr>
        <p:xfrm>
          <a:off x="3418500" y="724989"/>
          <a:ext cx="3069000" cy="5933063"/>
        </p:xfrm>
        <a:graphic>
          <a:graphicData uri="http://schemas.openxmlformats.org/drawingml/2006/table">
            <a:tbl>
              <a:tblPr firstRow="1" bandRow="1">
                <a:tableStyleId>{5940675A-B579-460E-94D1-54222C63F5DA}</a:tableStyleId>
              </a:tblPr>
              <a:tblGrid>
                <a:gridCol w="1071613">
                  <a:extLst>
                    <a:ext uri="{9D8B030D-6E8A-4147-A177-3AD203B41FA5}">
                      <a16:colId xmlns:a16="http://schemas.microsoft.com/office/drawing/2014/main" val="1864929282"/>
                    </a:ext>
                  </a:extLst>
                </a:gridCol>
                <a:gridCol w="1997387">
                  <a:extLst>
                    <a:ext uri="{9D8B030D-6E8A-4147-A177-3AD203B41FA5}">
                      <a16:colId xmlns:a16="http://schemas.microsoft.com/office/drawing/2014/main" val="2957330168"/>
                    </a:ext>
                  </a:extLst>
                </a:gridCol>
              </a:tblGrid>
              <a:tr h="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TWO: Core Questions</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0">
                <a:tc>
                  <a:txBody>
                    <a:bodyPr/>
                    <a:lstStyle/>
                    <a:p>
                      <a:r>
                        <a:rPr lang="en-GB" sz="1200" b="1" dirty="0"/>
                        <a:t>Question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Answer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658337">
                <a:tc>
                  <a:txBody>
                    <a:bodyPr/>
                    <a:lstStyle/>
                    <a:p>
                      <a:pPr algn="l" fontAlgn="ctr"/>
                      <a:r>
                        <a:rPr lang="en-GB" sz="1100" b="0" i="0" u="none" strike="noStrike" dirty="0">
                          <a:solidFill>
                            <a:srgbClr val="000000"/>
                          </a:solidFill>
                          <a:effectLst/>
                          <a:latin typeface="Calibri" panose="020F0502020204030204" pitchFamily="34" charset="0"/>
                        </a:rPr>
                        <a:t>Describe continuous training</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Training that involves activity without rest intervals. It can be performed at any intensity.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790005">
                <a:tc>
                  <a:txBody>
                    <a:bodyPr/>
                    <a:lstStyle/>
                    <a:p>
                      <a:pPr algn="l" fontAlgn="ctr"/>
                      <a:r>
                        <a:rPr lang="en-GB" sz="1100" b="0" i="0" u="none" strike="noStrike" dirty="0">
                          <a:solidFill>
                            <a:srgbClr val="000000"/>
                          </a:solidFill>
                          <a:effectLst/>
                          <a:latin typeface="Calibri" panose="020F0502020204030204" pitchFamily="34" charset="0"/>
                        </a:rPr>
                        <a:t>Describe fartlek training</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Training which varies in intensity and duration and consists of bursts of intense effort alternating with less strenuous activity.</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395002">
                <a:tc>
                  <a:txBody>
                    <a:bodyPr/>
                    <a:lstStyle/>
                    <a:p>
                      <a:pPr algn="l" fontAlgn="ctr"/>
                      <a:r>
                        <a:rPr lang="en-GB" sz="1100" b="0" i="0" u="none" strike="noStrike" dirty="0">
                          <a:solidFill>
                            <a:srgbClr val="000000"/>
                          </a:solidFill>
                          <a:effectLst/>
                          <a:latin typeface="Calibri" panose="020F0502020204030204" pitchFamily="34" charset="0"/>
                        </a:rPr>
                        <a:t>Interval training</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Training that incorporates periods of exercise and rest. </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146698"/>
                  </a:ext>
                </a:extLst>
              </a:tr>
              <a:tr h="616643">
                <a:tc>
                  <a:txBody>
                    <a:bodyPr/>
                    <a:lstStyle/>
                    <a:p>
                      <a:pPr marR="0" indent="0" algn="l" rtl="0">
                        <a:lnSpc>
                          <a:spcPct val="119000"/>
                        </a:lnSpc>
                        <a:spcBef>
                          <a:spcPts val="0"/>
                        </a:spcBef>
                        <a:spcAft>
                          <a:spcPts val="0"/>
                        </a:spcAft>
                      </a:pPr>
                      <a:r>
                        <a:rPr lang="en-GB" sz="1100" b="0" i="0" u="none" strike="noStrike" dirty="0">
                          <a:solidFill>
                            <a:srgbClr val="000000"/>
                          </a:solidFill>
                          <a:effectLst/>
                          <a:latin typeface="Calibri" panose="020F0502020204030204" pitchFamily="34" charset="0"/>
                        </a:rPr>
                        <a:t>Circuit training</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b="0" i="0" u="none" strike="noStrike" dirty="0">
                          <a:solidFill>
                            <a:srgbClr val="000000"/>
                          </a:solidFill>
                          <a:effectLst/>
                          <a:latin typeface="Calibri" panose="020F0502020204030204" pitchFamily="34" charset="0"/>
                        </a:rPr>
                        <a:t>– Series of alternate exercises performed at stations that focus on different muscle groups. </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459939">
                <a:tc>
                  <a:txBody>
                    <a:bodyPr/>
                    <a:lstStyle/>
                    <a:p>
                      <a:pPr marR="0" indent="0" algn="l" rtl="0">
                        <a:lnSpc>
                          <a:spcPct val="119000"/>
                        </a:lnSpc>
                        <a:spcBef>
                          <a:spcPts val="0"/>
                        </a:spcBef>
                        <a:spcAft>
                          <a:spcPts val="0"/>
                        </a:spcAft>
                      </a:pPr>
                      <a:r>
                        <a:rPr lang="en-GB" sz="1100" b="0" i="0" u="none" strike="noStrike" dirty="0">
                          <a:solidFill>
                            <a:srgbClr val="000000"/>
                          </a:solidFill>
                          <a:effectLst/>
                          <a:latin typeface="Calibri" panose="020F0502020204030204" pitchFamily="34" charset="0"/>
                        </a:rPr>
                        <a:t>Weight training </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b="0" i="0" u="none" strike="noStrike" dirty="0">
                          <a:solidFill>
                            <a:srgbClr val="000000"/>
                          </a:solidFill>
                          <a:effectLst/>
                          <a:latin typeface="Calibri" panose="020F0502020204030204" pitchFamily="34" charset="0"/>
                        </a:rPr>
                        <a:t>A method of training that uses free weights or resistance machines</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086405"/>
                  </a:ext>
                </a:extLst>
              </a:tr>
              <a:tr h="930051">
                <a:tc>
                  <a:txBody>
                    <a:bodyPr/>
                    <a:lstStyle/>
                    <a:p>
                      <a:pPr marR="0" indent="0" algn="l" rtl="0">
                        <a:lnSpc>
                          <a:spcPct val="119000"/>
                        </a:lnSpc>
                        <a:spcBef>
                          <a:spcPts val="0"/>
                        </a:spcBef>
                        <a:spcAft>
                          <a:spcPts val="0"/>
                        </a:spcAft>
                      </a:pPr>
                      <a:r>
                        <a:rPr lang="en-GB" sz="1100" b="0" i="0" u="none" strike="noStrike" dirty="0" err="1">
                          <a:solidFill>
                            <a:srgbClr val="000000"/>
                          </a:solidFill>
                          <a:effectLst/>
                          <a:latin typeface="Calibri" panose="020F0502020204030204" pitchFamily="34" charset="0"/>
                        </a:rPr>
                        <a:t>Plyometrics</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b="0" i="0" u="none" strike="noStrike" dirty="0">
                          <a:solidFill>
                            <a:srgbClr val="000000"/>
                          </a:solidFill>
                          <a:effectLst/>
                          <a:latin typeface="Calibri" panose="020F0502020204030204" pitchFamily="34" charset="0"/>
                        </a:rPr>
                        <a:t>Involves jumping, bounding, hopping exercise HIIT – exercise that alternates between high intensity and periods of recovery.</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453638"/>
                  </a:ext>
                </a:extLst>
              </a:tr>
              <a:tr h="459939">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Describe static stretching</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Training method that includes stretching to improve flexibility</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351372"/>
                  </a:ext>
                </a:extLst>
              </a:tr>
              <a:tr h="459939">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High-Intensity Interval Training</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Interval</a:t>
                      </a:r>
                      <a:r>
                        <a:rPr lang="en-GB" sz="1100" kern="1400" baseline="0" dirty="0">
                          <a:ln>
                            <a:noFill/>
                          </a:ln>
                          <a:solidFill>
                            <a:srgbClr val="000000"/>
                          </a:solidFill>
                          <a:effectLst/>
                          <a:latin typeface="Calibri" panose="020F0502020204030204" pitchFamily="34" charset="0"/>
                        </a:rPr>
                        <a:t> training that involves periods of high intensity exercise followed by recovery intervals</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2458131"/>
                  </a:ext>
                </a:extLst>
              </a:tr>
            </a:tbl>
          </a:graphicData>
        </a:graphic>
      </p:graphicFrame>
      <p:grpSp>
        <p:nvGrpSpPr>
          <p:cNvPr id="4" name="Group 3"/>
          <p:cNvGrpSpPr/>
          <p:nvPr/>
        </p:nvGrpSpPr>
        <p:grpSpPr>
          <a:xfrm>
            <a:off x="903246" y="160212"/>
            <a:ext cx="8251219" cy="523220"/>
            <a:chOff x="903246" y="147149"/>
            <a:chExt cx="8251219" cy="523220"/>
          </a:xfrm>
        </p:grpSpPr>
        <p:sp>
          <p:nvSpPr>
            <p:cNvPr id="19" name="TextBox 18">
              <a:extLst>
                <a:ext uri="{FF2B5EF4-FFF2-40B4-BE49-F238E27FC236}">
                  <a16:creationId xmlns:a16="http://schemas.microsoft.com/office/drawing/2014/main" id="{DE1988B2-180F-45DC-89D9-FE79E7608A29}"/>
                </a:ext>
              </a:extLst>
            </p:cNvPr>
            <p:cNvSpPr txBox="1"/>
            <p:nvPr/>
          </p:nvSpPr>
          <p:spPr>
            <a:xfrm>
              <a:off x="903246" y="147149"/>
              <a:ext cx="8251219" cy="523220"/>
            </a:xfrm>
            <a:prstGeom prst="rect">
              <a:avLst/>
            </a:prstGeom>
            <a:noFill/>
          </p:spPr>
          <p:txBody>
            <a:bodyPr wrap="square" rtlCol="0">
              <a:spAutoFit/>
            </a:bodyPr>
            <a:lstStyle/>
            <a:p>
              <a:r>
                <a:rPr lang="en-GB" sz="2800" b="1" cap="small" dirty="0"/>
                <a:t>GCSE PE Unit 1.2b: </a:t>
              </a:r>
              <a:r>
                <a:rPr lang="en-GB" sz="2400" b="1" cap="small" dirty="0"/>
                <a:t>Principles of Training	</a:t>
              </a:r>
              <a:r>
                <a:rPr lang="en-GB" sz="2400" b="1" cap="small" baseline="20000" dirty="0"/>
                <a:t>Year</a:t>
              </a:r>
              <a:r>
                <a:rPr lang="en-GB" sz="2400" baseline="20000" dirty="0"/>
                <a:t>:		</a:t>
              </a:r>
              <a:r>
                <a:rPr lang="en-GB" sz="2400" b="1" cap="small" baseline="20000" dirty="0"/>
                <a:t>Half Term</a:t>
              </a:r>
              <a:r>
                <a:rPr lang="en-GB" sz="2400" baseline="20000" dirty="0"/>
                <a:t>: </a:t>
              </a:r>
            </a:p>
          </p:txBody>
        </p:sp>
        <p:cxnSp>
          <p:nvCxnSpPr>
            <p:cNvPr id="21" name="Straight Connector 20"/>
            <p:cNvCxnSpPr/>
            <p:nvPr/>
          </p:nvCxnSpPr>
          <p:spPr>
            <a:xfrm>
              <a:off x="9154465" y="206628"/>
              <a:ext cx="0" cy="457200"/>
            </a:xfrm>
            <a:prstGeom prst="line">
              <a:avLst/>
            </a:prstGeom>
          </p:spPr>
          <p:style>
            <a:lnRef idx="1">
              <a:schemeClr val="dk1"/>
            </a:lnRef>
            <a:fillRef idx="0">
              <a:schemeClr val="dk1"/>
            </a:fillRef>
            <a:effectRef idx="0">
              <a:schemeClr val="dk1"/>
            </a:effectRef>
            <a:fontRef idx="minor">
              <a:schemeClr val="tx1"/>
            </a:fontRef>
          </p:style>
        </p:cxnSp>
      </p:grpSp>
      <p:pic>
        <p:nvPicPr>
          <p:cNvPr id="3" name="Picture 2"/>
          <p:cNvPicPr>
            <a:picLocks noChangeAspect="1"/>
          </p:cNvPicPr>
          <p:nvPr/>
        </p:nvPicPr>
        <p:blipFill rotWithShape="1">
          <a:blip r:embed="rId2"/>
          <a:srcRect t="9197"/>
          <a:stretch/>
        </p:blipFill>
        <p:spPr>
          <a:xfrm>
            <a:off x="6567710" y="1042737"/>
            <a:ext cx="2315668" cy="1475783"/>
          </a:xfrm>
          <a:prstGeom prst="rect">
            <a:avLst/>
          </a:prstGeom>
        </p:spPr>
      </p:pic>
      <p:pic>
        <p:nvPicPr>
          <p:cNvPr id="6" name="Picture 5"/>
          <p:cNvPicPr>
            <a:picLocks noChangeAspect="1"/>
          </p:cNvPicPr>
          <p:nvPr/>
        </p:nvPicPr>
        <p:blipFill rotWithShape="1">
          <a:blip r:embed="rId3"/>
          <a:srcRect t="11363"/>
          <a:stretch/>
        </p:blipFill>
        <p:spPr>
          <a:xfrm>
            <a:off x="6561528" y="2964698"/>
            <a:ext cx="2307785" cy="1456726"/>
          </a:xfrm>
          <a:prstGeom prst="rect">
            <a:avLst/>
          </a:prstGeom>
        </p:spPr>
      </p:pic>
      <p:pic>
        <p:nvPicPr>
          <p:cNvPr id="7" name="Picture 6"/>
          <p:cNvPicPr>
            <a:picLocks noChangeAspect="1"/>
          </p:cNvPicPr>
          <p:nvPr/>
        </p:nvPicPr>
        <p:blipFill rotWithShape="1">
          <a:blip r:embed="rId4"/>
          <a:srcRect t="10904"/>
          <a:stretch/>
        </p:blipFill>
        <p:spPr>
          <a:xfrm>
            <a:off x="6552227" y="4819103"/>
            <a:ext cx="2291062" cy="1448250"/>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802" y="178052"/>
            <a:ext cx="487539" cy="487539"/>
          </a:xfrm>
          <a:prstGeom prst="rect">
            <a:avLst/>
          </a:prstGeom>
        </p:spPr>
      </p:pic>
      <p:sp>
        <p:nvSpPr>
          <p:cNvPr id="9" name="TextBox 8">
            <a:extLst>
              <a:ext uri="{FF2B5EF4-FFF2-40B4-BE49-F238E27FC236}">
                <a16:creationId xmlns:a16="http://schemas.microsoft.com/office/drawing/2014/main" id="{F6BAB2E9-489B-41DF-811C-4686EEFEA87A}"/>
              </a:ext>
            </a:extLst>
          </p:cNvPr>
          <p:cNvSpPr txBox="1"/>
          <p:nvPr/>
        </p:nvSpPr>
        <p:spPr>
          <a:xfrm rot="16200000">
            <a:off x="7242935" y="3193506"/>
            <a:ext cx="39116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 methods of training would the performer be taking part in to create heart rate graphs like these?</a:t>
            </a:r>
            <a:endParaRPr lang="en-GB" dirty="0">
              <a:cs typeface="Calibri"/>
            </a:endParaRPr>
          </a:p>
        </p:txBody>
      </p:sp>
    </p:spTree>
    <p:extLst>
      <p:ext uri="{BB962C8B-B14F-4D97-AF65-F5344CB8AC3E}">
        <p14:creationId xmlns:p14="http://schemas.microsoft.com/office/powerpoint/2010/main" val="392215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143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a:spLocks noChangeArrowheads="1"/>
          </p:cNvSpPr>
          <p:nvPr/>
        </p:nvSpPr>
        <p:spPr bwMode="auto">
          <a:xfrm>
            <a:off x="-114300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2"/>
          <p:cNvSpPr>
            <a:spLocks noChangeArrowheads="1"/>
          </p:cNvSpPr>
          <p:nvPr/>
        </p:nvSpPr>
        <p:spPr bwMode="auto">
          <a:xfrm>
            <a:off x="-189818" y="2066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37"/>
          <p:cNvSpPr>
            <a:spLocks noChangeArrowheads="1"/>
          </p:cNvSpPr>
          <p:nvPr/>
        </p:nvSpPr>
        <p:spPr bwMode="auto">
          <a:xfrm>
            <a:off x="-189818" y="6638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nvGraphicFramePr>
        <p:xfrm>
          <a:off x="9640389" y="3553097"/>
          <a:ext cx="208280" cy="470263"/>
        </p:xfrm>
        <a:graphic>
          <a:graphicData uri="http://schemas.openxmlformats.org/drawingml/2006/table">
            <a:tbl>
              <a:tblPr/>
              <a:tblGrid>
                <a:gridCol w="208280">
                  <a:extLst>
                    <a:ext uri="{9D8B030D-6E8A-4147-A177-3AD203B41FA5}">
                      <a16:colId xmlns:a16="http://schemas.microsoft.com/office/drawing/2014/main" val="2907507427"/>
                    </a:ext>
                  </a:extLst>
                </a:gridCol>
              </a:tblGrid>
              <a:tr h="470263">
                <a:tc>
                  <a:txBody>
                    <a:bodyPr/>
                    <a:lstStyle/>
                    <a:p>
                      <a:endParaRPr lang="en-GB" dirty="0"/>
                    </a:p>
                  </a:txBody>
                  <a:tcPr>
                    <a:lnL>
                      <a:noFill/>
                    </a:lnL>
                    <a:lnR>
                      <a:noFill/>
                    </a:lnR>
                    <a:lnT>
                      <a:noFill/>
                    </a:lnT>
                    <a:lnB>
                      <a:noFill/>
                    </a:lnB>
                  </a:tcPr>
                </a:tc>
                <a:extLst>
                  <a:ext uri="{0D108BD9-81ED-4DB2-BD59-A6C34878D82A}">
                    <a16:rowId xmlns:a16="http://schemas.microsoft.com/office/drawing/2014/main" val="80257723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16386739"/>
              </p:ext>
            </p:extLst>
          </p:nvPr>
        </p:nvGraphicFramePr>
        <p:xfrm>
          <a:off x="231802" y="724981"/>
          <a:ext cx="3069000" cy="5919605"/>
        </p:xfrm>
        <a:graphic>
          <a:graphicData uri="http://schemas.openxmlformats.org/drawingml/2006/table">
            <a:tbl>
              <a:tblPr firstRow="1" bandRow="1">
                <a:tableStyleId>{5940675A-B579-460E-94D1-54222C63F5DA}</a:tableStyleId>
              </a:tblPr>
              <a:tblGrid>
                <a:gridCol w="820776">
                  <a:extLst>
                    <a:ext uri="{9D8B030D-6E8A-4147-A177-3AD203B41FA5}">
                      <a16:colId xmlns:a16="http://schemas.microsoft.com/office/drawing/2014/main" val="1864929282"/>
                    </a:ext>
                  </a:extLst>
                </a:gridCol>
                <a:gridCol w="2248224">
                  <a:extLst>
                    <a:ext uri="{9D8B030D-6E8A-4147-A177-3AD203B41FA5}">
                      <a16:colId xmlns:a16="http://schemas.microsoft.com/office/drawing/2014/main" val="2957330168"/>
                    </a:ext>
                  </a:extLst>
                </a:gridCol>
              </a:tblGrid>
              <a:tr h="379438">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ONE: Key Vocabulary</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310448">
                <a:tc>
                  <a:txBody>
                    <a:bodyPr/>
                    <a:lstStyle/>
                    <a:p>
                      <a:r>
                        <a:rPr lang="en-GB" sz="1200" b="1" dirty="0"/>
                        <a:t>Word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Definition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500133">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Hazard</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Something</a:t>
                      </a:r>
                      <a:r>
                        <a:rPr lang="en-GB" sz="1100" kern="1400" baseline="0" dirty="0">
                          <a:ln>
                            <a:noFill/>
                          </a:ln>
                          <a:solidFill>
                            <a:srgbClr val="000000"/>
                          </a:solidFill>
                          <a:effectLst/>
                          <a:latin typeface="Calibri" panose="020F0502020204030204" pitchFamily="34" charset="0"/>
                        </a:rPr>
                        <a:t> that has the potential to cause harm</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500133">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Risk</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The chance</a:t>
                      </a:r>
                      <a:r>
                        <a:rPr lang="en-GB" sz="1100" kern="1400" baseline="0" dirty="0">
                          <a:ln>
                            <a:noFill/>
                          </a:ln>
                          <a:solidFill>
                            <a:srgbClr val="000000"/>
                          </a:solidFill>
                          <a:effectLst/>
                          <a:latin typeface="Calibri" panose="020F0502020204030204" pitchFamily="34" charset="0"/>
                        </a:rPr>
                        <a:t> that someone will be harmed by the hazard</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577894">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Injury</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Physical harm or damage to someone's body caused by an accident or an attack:</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146698"/>
                  </a:ext>
                </a:extLst>
              </a:tr>
              <a:tr h="500133">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Risk Assessment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Techniques</a:t>
                      </a:r>
                      <a:r>
                        <a:rPr lang="en-GB" sz="1100" kern="1400" baseline="0" dirty="0">
                          <a:ln>
                            <a:noFill/>
                          </a:ln>
                          <a:solidFill>
                            <a:srgbClr val="000000"/>
                          </a:solidFill>
                          <a:effectLst/>
                          <a:latin typeface="Calibri" panose="020F0502020204030204" pitchFamily="34" charset="0"/>
                        </a:rPr>
                        <a:t> used to measure the chances of an accident happening</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401932"/>
                  </a:ext>
                </a:extLst>
              </a:tr>
              <a:tr h="677381">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Personal</a:t>
                      </a:r>
                      <a:r>
                        <a:rPr lang="en-GB" sz="1100" kern="1400" baseline="0" dirty="0">
                          <a:ln>
                            <a:noFill/>
                          </a:ln>
                          <a:solidFill>
                            <a:srgbClr val="000000"/>
                          </a:solidFill>
                          <a:effectLst/>
                          <a:latin typeface="Calibri" panose="020F0502020204030204" pitchFamily="34" charset="0"/>
                        </a:rPr>
                        <a:t> protective equipment</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Equipment</a:t>
                      </a:r>
                      <a:r>
                        <a:rPr lang="en-GB" sz="1100" kern="1400" baseline="0" dirty="0">
                          <a:ln>
                            <a:noFill/>
                          </a:ln>
                          <a:solidFill>
                            <a:srgbClr val="000000"/>
                          </a:solidFill>
                          <a:effectLst/>
                          <a:latin typeface="Calibri" panose="020F0502020204030204" pitchFamily="34" charset="0"/>
                        </a:rPr>
                        <a:t> which is intended to be worn or held by a person which protects</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086405"/>
                  </a:ext>
                </a:extLst>
              </a:tr>
              <a:tr h="1138312">
                <a:tc>
                  <a:txBody>
                    <a:bodyPr/>
                    <a:lstStyle/>
                    <a:p>
                      <a:pPr algn="l" fontAlgn="ctr"/>
                      <a:r>
                        <a:rPr lang="en-GB" sz="1100" b="0" i="0" u="none" strike="noStrike" dirty="0">
                          <a:solidFill>
                            <a:srgbClr val="000000"/>
                          </a:solidFill>
                          <a:effectLst/>
                          <a:latin typeface="Calibri" panose="020F0502020204030204" pitchFamily="34" charset="0"/>
                        </a:rPr>
                        <a:t>Warm up</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Preparatory exercises done to prepare the body and mind for physical activity. </a:t>
                      </a:r>
                    </a:p>
                    <a:p>
                      <a:pPr algn="l" fontAlgn="ctr"/>
                      <a:r>
                        <a:rPr lang="en-GB" sz="1100" b="0" i="0" u="none" strike="noStrike" dirty="0">
                          <a:solidFill>
                            <a:srgbClr val="000000"/>
                          </a:solidFill>
                          <a:effectLst/>
                          <a:latin typeface="Calibri" panose="020F0502020204030204" pitchFamily="34" charset="0"/>
                        </a:rPr>
                        <a:t>Gradual reduction in intensity, maintain breathing and heart rate, stretching</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351372"/>
                  </a:ext>
                </a:extLst>
              </a:tr>
              <a:tr h="1328030">
                <a:tc>
                  <a:txBody>
                    <a:bodyPr/>
                    <a:lstStyle/>
                    <a:p>
                      <a:pPr algn="l" fontAlgn="ctr"/>
                      <a:r>
                        <a:rPr lang="en-GB" sz="1100" b="0" i="0" u="none" strike="noStrike" dirty="0">
                          <a:solidFill>
                            <a:srgbClr val="000000"/>
                          </a:solidFill>
                          <a:effectLst/>
                          <a:latin typeface="Calibri" panose="020F0502020204030204" pitchFamily="34" charset="0"/>
                        </a:rPr>
                        <a:t>Cool down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Calibri" panose="020F0502020204030204" pitchFamily="34" charset="0"/>
                        </a:rPr>
                        <a:t>The act of allowing physiological activity to return to normal gradually after strenuous exercise by engaging in less strenuous exercise.</a:t>
                      </a:r>
                    </a:p>
                    <a:p>
                      <a:pPr algn="l" fontAlgn="ctr"/>
                      <a:r>
                        <a:rPr lang="en-GB" sz="1100" b="0" i="0" u="none" strike="noStrike" dirty="0">
                          <a:solidFill>
                            <a:srgbClr val="000000"/>
                          </a:solidFill>
                          <a:effectLst/>
                          <a:latin typeface="Calibri" panose="020F0502020204030204" pitchFamily="34" charset="0"/>
                        </a:rPr>
                        <a:t>Gradual pulse raising activity, stretching, skill activity, mental preparation</a:t>
                      </a:r>
                    </a:p>
                  </a:txBody>
                  <a:tcPr marL="68400" marR="684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073549"/>
                  </a:ext>
                </a:extLst>
              </a:tr>
            </a:tbl>
          </a:graphicData>
        </a:graphic>
      </p:graphicFrame>
      <p:graphicFrame>
        <p:nvGraphicFramePr>
          <p:cNvPr id="30" name="Table 29"/>
          <p:cNvGraphicFramePr>
            <a:graphicFrameLocks noGrp="1"/>
          </p:cNvGraphicFramePr>
          <p:nvPr/>
        </p:nvGraphicFramePr>
        <p:xfrm>
          <a:off x="6605198" y="724990"/>
          <a:ext cx="3069000" cy="5911894"/>
        </p:xfrm>
        <a:graphic>
          <a:graphicData uri="http://schemas.openxmlformats.org/drawingml/2006/table">
            <a:tbl>
              <a:tblPr firstRow="1" bandRow="1">
                <a:tableStyleId>{5940675A-B579-460E-94D1-54222C63F5DA}</a:tableStyleId>
              </a:tblPr>
              <a:tblGrid>
                <a:gridCol w="3069000">
                  <a:extLst>
                    <a:ext uri="{9D8B030D-6E8A-4147-A177-3AD203B41FA5}">
                      <a16:colId xmlns:a16="http://schemas.microsoft.com/office/drawing/2014/main" val="1864929282"/>
                    </a:ext>
                  </a:extLst>
                </a:gridCol>
              </a:tblGrid>
              <a:tr h="334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THREE: …</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54816317"/>
                  </a:ext>
                </a:extLst>
              </a:tr>
              <a:tr h="5576614">
                <a:tc>
                  <a:txBody>
                    <a:bodyPr/>
                    <a:lstStyle/>
                    <a:p>
                      <a:endParaRPr lang="en-GB" sz="12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64226"/>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279125519"/>
              </p:ext>
            </p:extLst>
          </p:nvPr>
        </p:nvGraphicFramePr>
        <p:xfrm>
          <a:off x="3418500" y="724989"/>
          <a:ext cx="3069000" cy="5911893"/>
        </p:xfrm>
        <a:graphic>
          <a:graphicData uri="http://schemas.openxmlformats.org/drawingml/2006/table">
            <a:tbl>
              <a:tblPr firstRow="1" bandRow="1">
                <a:tableStyleId>{5940675A-B579-460E-94D1-54222C63F5DA}</a:tableStyleId>
              </a:tblPr>
              <a:tblGrid>
                <a:gridCol w="1538511">
                  <a:extLst>
                    <a:ext uri="{9D8B030D-6E8A-4147-A177-3AD203B41FA5}">
                      <a16:colId xmlns:a16="http://schemas.microsoft.com/office/drawing/2014/main" val="1864929282"/>
                    </a:ext>
                  </a:extLst>
                </a:gridCol>
                <a:gridCol w="1530489">
                  <a:extLst>
                    <a:ext uri="{9D8B030D-6E8A-4147-A177-3AD203B41FA5}">
                      <a16:colId xmlns:a16="http://schemas.microsoft.com/office/drawing/2014/main" val="2957330168"/>
                    </a:ext>
                  </a:extLst>
                </a:gridCol>
              </a:tblGrid>
              <a:tr h="35411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n-lt"/>
                          <a:ea typeface="+mn-ea"/>
                          <a:cs typeface="+mn-cs"/>
                        </a:rPr>
                        <a:t>TWO: Core Questions</a:t>
                      </a:r>
                      <a:endParaRPr kumimoji="0" lang="en-GB" sz="1800" b="1" i="0" u="none" strike="noStrike" kern="1200" cap="none" spc="0" normalizeH="0" baseline="0" noProof="0" dirty="0">
                        <a:ln>
                          <a:noFill/>
                        </a:ln>
                        <a:solidFill>
                          <a:prstClr val="white"/>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2593653600"/>
                  </a:ext>
                </a:extLst>
              </a:tr>
              <a:tr h="289726">
                <a:tc>
                  <a:txBody>
                    <a:bodyPr/>
                    <a:lstStyle/>
                    <a:p>
                      <a:r>
                        <a:rPr lang="en-GB" sz="1200" b="1" dirty="0"/>
                        <a:t>Question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200" b="1" dirty="0"/>
                        <a:t>Answer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64226"/>
                  </a:ext>
                </a:extLst>
              </a:tr>
              <a:tr h="842889">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How do you prevent injury in sport?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Warm up, correct technique, appropriate clothing, hydration, </a:t>
                      </a:r>
                      <a:r>
                        <a:rPr lang="en-GB" sz="1100" kern="1400" dirty="0" err="1">
                          <a:ln>
                            <a:noFill/>
                          </a:ln>
                          <a:solidFill>
                            <a:srgbClr val="000000"/>
                          </a:solidFill>
                          <a:effectLst/>
                          <a:latin typeface="Calibri" panose="020F0502020204030204" pitchFamily="34" charset="0"/>
                        </a:rPr>
                        <a:t>tping</a:t>
                      </a:r>
                      <a:r>
                        <a:rPr lang="en-GB" sz="1100" kern="1400" dirty="0">
                          <a:ln>
                            <a:noFill/>
                          </a:ln>
                          <a:solidFill>
                            <a:srgbClr val="000000"/>
                          </a:solidFill>
                          <a:effectLst/>
                          <a:latin typeface="Calibri" panose="020F0502020204030204" pitchFamily="34" charset="0"/>
                        </a:rPr>
                        <a:t>/bracing</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10323"/>
                  </a:ext>
                </a:extLst>
              </a:tr>
              <a:tr h="3582279">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Describe</a:t>
                      </a:r>
                      <a:r>
                        <a:rPr lang="en-GB" sz="1100" kern="1400" baseline="0" dirty="0">
                          <a:ln>
                            <a:noFill/>
                          </a:ln>
                          <a:solidFill>
                            <a:srgbClr val="000000"/>
                          </a:solidFill>
                          <a:effectLst/>
                          <a:latin typeface="Calibri" panose="020F0502020204030204" pitchFamily="34" charset="0"/>
                        </a:rPr>
                        <a:t> the physical benefits of a warm-up</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Increased flexibility / elasticity / pliability (of muscles) OR increased range of movement / mobility</a:t>
                      </a:r>
                      <a:r>
                        <a:rPr lang="en-GB" sz="1100" kern="1400" baseline="0" dirty="0">
                          <a:ln>
                            <a:noFill/>
                          </a:ln>
                          <a:solidFill>
                            <a:srgbClr val="000000"/>
                          </a:solidFill>
                          <a:effectLst/>
                          <a:latin typeface="Calibri" panose="020F0502020204030204" pitchFamily="34" charset="0"/>
                        </a:rPr>
                        <a:t> </a:t>
                      </a:r>
                    </a:p>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Increased pliability of tendons / connective tissue</a:t>
                      </a:r>
                    </a:p>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Increased / more / faster blood (flow) / oxygen to muscles</a:t>
                      </a:r>
                    </a:p>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Increased speed / strength of contractions</a:t>
                      </a:r>
                    </a:p>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Reduced risk of injury </a:t>
                      </a:r>
                    </a:p>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Delays / reduces (build-up of) lactic acid / delays fatigue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661351"/>
                  </a:ext>
                </a:extLst>
              </a:tr>
              <a:tr h="842889">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Identify</a:t>
                      </a:r>
                      <a:r>
                        <a:rPr lang="en-GB" sz="1100" kern="1400" baseline="0" dirty="0">
                          <a:ln>
                            <a:noFill/>
                          </a:ln>
                          <a:solidFill>
                            <a:srgbClr val="000000"/>
                          </a:solidFill>
                          <a:effectLst/>
                          <a:latin typeface="Calibri" panose="020F0502020204030204" pitchFamily="34" charset="0"/>
                        </a:rPr>
                        <a:t> common sports injuries</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Calibri" panose="020F0502020204030204" pitchFamily="34" charset="0"/>
                        </a:rPr>
                        <a:t>Head injury, spinal injury,</a:t>
                      </a:r>
                      <a:r>
                        <a:rPr lang="en-GB" sz="1100" kern="1400" baseline="0" dirty="0">
                          <a:ln>
                            <a:noFill/>
                          </a:ln>
                          <a:solidFill>
                            <a:srgbClr val="000000"/>
                          </a:solidFill>
                          <a:effectLst/>
                          <a:latin typeface="Calibri" panose="020F0502020204030204" pitchFamily="34" charset="0"/>
                        </a:rPr>
                        <a:t> fractures, dislocations, sprains, strain, blister</a:t>
                      </a:r>
                      <a:endParaRPr lang="en-GB" sz="1100" kern="1400" dirty="0">
                        <a:ln>
                          <a:noFill/>
                        </a:ln>
                        <a:solidFill>
                          <a:srgbClr val="000000"/>
                        </a:solidFill>
                        <a:effectLst/>
                        <a:latin typeface="Calibri" panose="020F050202020403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146698"/>
                  </a:ext>
                </a:extLst>
              </a:tr>
            </a:tbl>
          </a:graphicData>
        </a:graphic>
      </p:graphicFrame>
      <p:grpSp>
        <p:nvGrpSpPr>
          <p:cNvPr id="4" name="Group 3"/>
          <p:cNvGrpSpPr/>
          <p:nvPr/>
        </p:nvGrpSpPr>
        <p:grpSpPr>
          <a:xfrm>
            <a:off x="903246" y="160212"/>
            <a:ext cx="8251219" cy="523220"/>
            <a:chOff x="903246" y="147149"/>
            <a:chExt cx="8251219" cy="523220"/>
          </a:xfrm>
        </p:grpSpPr>
        <p:sp>
          <p:nvSpPr>
            <p:cNvPr id="19" name="TextBox 18">
              <a:extLst>
                <a:ext uri="{FF2B5EF4-FFF2-40B4-BE49-F238E27FC236}">
                  <a16:creationId xmlns:a16="http://schemas.microsoft.com/office/drawing/2014/main" id="{DE1988B2-180F-45DC-89D9-FE79E7608A29}"/>
                </a:ext>
              </a:extLst>
            </p:cNvPr>
            <p:cNvSpPr txBox="1"/>
            <p:nvPr/>
          </p:nvSpPr>
          <p:spPr>
            <a:xfrm>
              <a:off x="903246" y="147149"/>
              <a:ext cx="8251219" cy="523220"/>
            </a:xfrm>
            <a:prstGeom prst="rect">
              <a:avLst/>
            </a:prstGeom>
            <a:noFill/>
          </p:spPr>
          <p:txBody>
            <a:bodyPr wrap="square" rtlCol="0">
              <a:spAutoFit/>
            </a:bodyPr>
            <a:lstStyle/>
            <a:p>
              <a:r>
                <a:rPr lang="en-GB" sz="2800" b="1" cap="small" dirty="0"/>
                <a:t>GCSE PE Unit 1.2c: </a:t>
              </a:r>
              <a:r>
                <a:rPr lang="en-GB" sz="2400" b="1" cap="small" dirty="0"/>
                <a:t>Injury Prevention</a:t>
              </a:r>
              <a:r>
                <a:rPr lang="en-GB" sz="2800" b="1" cap="small" dirty="0"/>
                <a:t>	</a:t>
              </a:r>
              <a:r>
                <a:rPr lang="en-GB" sz="2400" b="1" cap="small" dirty="0"/>
                <a:t>	</a:t>
              </a:r>
              <a:r>
                <a:rPr lang="en-GB" sz="2400" b="1" cap="small" baseline="20000" dirty="0"/>
                <a:t>Year</a:t>
              </a:r>
              <a:r>
                <a:rPr lang="en-GB" sz="2400" baseline="20000" dirty="0"/>
                <a:t>:		</a:t>
              </a:r>
              <a:r>
                <a:rPr lang="en-GB" sz="2400" b="1" cap="small" baseline="20000" dirty="0"/>
                <a:t>Half Term</a:t>
              </a:r>
              <a:r>
                <a:rPr lang="en-GB" sz="2400" baseline="20000" dirty="0"/>
                <a:t>: </a:t>
              </a:r>
            </a:p>
          </p:txBody>
        </p:sp>
        <p:cxnSp>
          <p:nvCxnSpPr>
            <p:cNvPr id="21" name="Straight Connector 20"/>
            <p:cNvCxnSpPr/>
            <p:nvPr/>
          </p:nvCxnSpPr>
          <p:spPr>
            <a:xfrm>
              <a:off x="9154465" y="206628"/>
              <a:ext cx="0" cy="457200"/>
            </a:xfrm>
            <a:prstGeom prst="line">
              <a:avLst/>
            </a:prstGeom>
          </p:spPr>
          <p:style>
            <a:lnRef idx="1">
              <a:schemeClr val="dk1"/>
            </a:lnRef>
            <a:fillRef idx="0">
              <a:schemeClr val="dk1"/>
            </a:fillRef>
            <a:effectRef idx="0">
              <a:schemeClr val="dk1"/>
            </a:effectRef>
            <a:fontRef idx="minor">
              <a:schemeClr val="tx1"/>
            </a:fontRef>
          </p:style>
        </p:cxnSp>
      </p:grpSp>
      <p:pic>
        <p:nvPicPr>
          <p:cNvPr id="23" name="Picture 6" descr="DSC000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3324" y="1129457"/>
            <a:ext cx="1865034" cy="10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DSC00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7404" y="2258277"/>
            <a:ext cx="1853712" cy="10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a:blip r:embed="rId4">
            <a:extLst>
              <a:ext uri="{28A0092B-C50C-407E-A947-70E740481C1C}">
                <a14:useLocalDpi xmlns:a14="http://schemas.microsoft.com/office/drawing/2010/main" val="0"/>
              </a:ext>
            </a:extLst>
          </a:blip>
          <a:srcRect l="35938" t="33333" r="35938" b="38542"/>
          <a:stretch>
            <a:fillRect/>
          </a:stretch>
        </p:blipFill>
        <p:spPr>
          <a:xfrm>
            <a:off x="6637094" y="3480919"/>
            <a:ext cx="1904589" cy="1428442"/>
          </a:xfrm>
          <a:prstGeom prst="rect">
            <a:avLst/>
          </a:prstGeom>
          <a:noFill/>
        </p:spPr>
      </p:pic>
      <p:pic>
        <p:nvPicPr>
          <p:cNvPr id="26"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l="20313" t="15625" r="20313" b="25000"/>
          <a:stretch>
            <a:fillRect/>
          </a:stretch>
        </p:blipFill>
        <p:spPr bwMode="auto">
          <a:xfrm>
            <a:off x="6688379" y="5033422"/>
            <a:ext cx="1845005" cy="138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02" y="178052"/>
            <a:ext cx="487539" cy="487539"/>
          </a:xfrm>
          <a:prstGeom prst="rect">
            <a:avLst/>
          </a:prstGeom>
        </p:spPr>
      </p:pic>
      <p:sp>
        <p:nvSpPr>
          <p:cNvPr id="6" name="TextBox 5">
            <a:extLst>
              <a:ext uri="{FF2B5EF4-FFF2-40B4-BE49-F238E27FC236}">
                <a16:creationId xmlns:a16="http://schemas.microsoft.com/office/drawing/2014/main" id="{C845D469-E9D8-44FA-832E-525E1E7E2C40}"/>
              </a:ext>
            </a:extLst>
          </p:cNvPr>
          <p:cNvSpPr txBox="1"/>
          <p:nvPr/>
        </p:nvSpPr>
        <p:spPr>
          <a:xfrm rot="16200000">
            <a:off x="6427093" y="3569185"/>
            <a:ext cx="5470742" cy="646331"/>
          </a:xfrm>
          <a:prstGeom prst="rect">
            <a:avLst/>
          </a:prstGeom>
          <a:noFill/>
        </p:spPr>
        <p:txBody>
          <a:bodyPr wrap="square" rtlCol="0" anchor="t">
            <a:spAutoFit/>
          </a:bodyPr>
          <a:lstStyle/>
          <a:p>
            <a:pPr algn="ctr"/>
            <a:r>
              <a:rPr lang="en-GB" dirty="0">
                <a:cs typeface="Calibri"/>
              </a:rPr>
              <a:t>What are the hazards associated with these 4 different areas? Can you name 4 different hazards for each one?</a:t>
            </a:r>
          </a:p>
        </p:txBody>
      </p:sp>
    </p:spTree>
    <p:extLst>
      <p:ext uri="{BB962C8B-B14F-4D97-AF65-F5344CB8AC3E}">
        <p14:creationId xmlns:p14="http://schemas.microsoft.com/office/powerpoint/2010/main" val="32716390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1122</TotalTime>
  <Words>3022</Words>
  <Application>Microsoft Office PowerPoint</Application>
  <PresentationFormat>A4 Paper (210x297 mm)</PresentationFormat>
  <Paragraphs>359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Still</dc:creator>
  <cp:lastModifiedBy>Mr_Dodd</cp:lastModifiedBy>
  <cp:revision>140</cp:revision>
  <cp:lastPrinted>2021-09-28T08:22:57Z</cp:lastPrinted>
  <dcterms:created xsi:type="dcterms:W3CDTF">2018-06-29T06:51:59Z</dcterms:created>
  <dcterms:modified xsi:type="dcterms:W3CDTF">2021-09-28T08:49:27Z</dcterms:modified>
</cp:coreProperties>
</file>