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248"/>
    <p:restoredTop sz="94694"/>
  </p:normalViewPr>
  <p:slideViewPr>
    <p:cSldViewPr snapToGrid="0">
      <p:cViewPr varScale="1">
        <p:scale>
          <a:sx n="121" d="100"/>
          <a:sy n="121" d="100"/>
        </p:scale>
        <p:origin x="1384" y="176"/>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D2CAB15-BAD1-4146-9A28-070213B1D7BB}"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43804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2CAB15-BAD1-4146-9A28-070213B1D7BB}"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949621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2CAB15-BAD1-4146-9A28-070213B1D7BB}"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927487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D2CAB15-BAD1-4146-9A28-070213B1D7BB}"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182561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D2CAB15-BAD1-4146-9A28-070213B1D7BB}"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2925779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D2CAB15-BAD1-4146-9A28-070213B1D7BB}" type="datetimeFigureOut">
              <a:rPr lang="en-GB" smtClean="0"/>
              <a:t>20/08/2023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1258784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D2CAB15-BAD1-4146-9A28-070213B1D7BB}" type="datetimeFigureOut">
              <a:rPr lang="en-GB" smtClean="0"/>
              <a:t>20/08/2023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184529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D2CAB15-BAD1-4146-9A28-070213B1D7BB}" type="datetimeFigureOut">
              <a:rPr lang="en-GB" smtClean="0"/>
              <a:t>20/08/2023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2307011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CAB15-BAD1-4146-9A28-070213B1D7BB}" type="datetimeFigureOut">
              <a:rPr lang="en-GB" smtClean="0"/>
              <a:t>20/08/2023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3741408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D2CAB15-BAD1-4146-9A28-070213B1D7BB}" type="datetimeFigureOut">
              <a:rPr lang="en-GB" smtClean="0"/>
              <a:t>20/08/2023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3114282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D2CAB15-BAD1-4146-9A28-070213B1D7BB}" type="datetimeFigureOut">
              <a:rPr lang="en-GB" smtClean="0"/>
              <a:t>20/08/2023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39801D-ACDA-B24E-BD9C-E2791E7F7004}" type="slidenum">
              <a:rPr lang="en-GB" smtClean="0"/>
              <a:t>‹#›</a:t>
            </a:fld>
            <a:endParaRPr lang="en-GB"/>
          </a:p>
        </p:txBody>
      </p:sp>
    </p:spTree>
    <p:extLst>
      <p:ext uri="{BB962C8B-B14F-4D97-AF65-F5344CB8AC3E}">
        <p14:creationId xmlns:p14="http://schemas.microsoft.com/office/powerpoint/2010/main" val="931976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CAB15-BAD1-4146-9A28-070213B1D7BB}" type="datetimeFigureOut">
              <a:rPr lang="en-GB" smtClean="0"/>
              <a:t>20/08/2023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39801D-ACDA-B24E-BD9C-E2791E7F7004}" type="slidenum">
              <a:rPr lang="en-GB" smtClean="0"/>
              <a:t>‹#›</a:t>
            </a:fld>
            <a:endParaRPr lang="en-GB"/>
          </a:p>
        </p:txBody>
      </p:sp>
    </p:spTree>
    <p:extLst>
      <p:ext uri="{BB962C8B-B14F-4D97-AF65-F5344CB8AC3E}">
        <p14:creationId xmlns:p14="http://schemas.microsoft.com/office/powerpoint/2010/main" val="474437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officeArt object" descr="Straight Connector 7">
            <a:extLst>
              <a:ext uri="{FF2B5EF4-FFF2-40B4-BE49-F238E27FC236}">
                <a16:creationId xmlns:a16="http://schemas.microsoft.com/office/drawing/2014/main" id="{B8565A74-6D6C-AB78-1E04-5298FB645FFF}"/>
              </a:ext>
            </a:extLst>
          </p:cNvPr>
          <p:cNvCxnSpPr>
            <a:cxnSpLocks/>
          </p:cNvCxnSpPr>
          <p:nvPr/>
        </p:nvCxnSpPr>
        <p:spPr>
          <a:xfrm>
            <a:off x="4960399" y="0"/>
            <a:ext cx="0" cy="5727052"/>
          </a:xfrm>
          <a:prstGeom prst="line">
            <a:avLst/>
          </a:prstGeom>
          <a:noFill/>
          <a:ln w="38100" cap="flat">
            <a:solidFill>
              <a:srgbClr val="9DC3E6"/>
            </a:solidFill>
            <a:prstDash val="solid"/>
            <a:miter lim="800000"/>
          </a:ln>
          <a:effectLst/>
        </p:spPr>
      </p:cxnSp>
      <p:cxnSp>
        <p:nvCxnSpPr>
          <p:cNvPr id="44" name="officeArt object" descr="Straight Connector 9">
            <a:extLst>
              <a:ext uri="{FF2B5EF4-FFF2-40B4-BE49-F238E27FC236}">
                <a16:creationId xmlns:a16="http://schemas.microsoft.com/office/drawing/2014/main" id="{7D2C3B22-5E93-5572-4B6E-77128A4B13DC}"/>
              </a:ext>
            </a:extLst>
          </p:cNvPr>
          <p:cNvCxnSpPr>
            <a:cxnSpLocks/>
          </p:cNvCxnSpPr>
          <p:nvPr/>
        </p:nvCxnSpPr>
        <p:spPr>
          <a:xfrm>
            <a:off x="2564444" y="2998696"/>
            <a:ext cx="7348954" cy="0"/>
          </a:xfrm>
          <a:prstGeom prst="line">
            <a:avLst/>
          </a:prstGeom>
          <a:noFill/>
          <a:ln w="38100" cap="flat">
            <a:solidFill>
              <a:srgbClr val="9DC3E6"/>
            </a:solidFill>
            <a:prstDash val="solid"/>
            <a:miter lim="800000"/>
          </a:ln>
          <a:effectLst/>
        </p:spPr>
      </p:cxnSp>
      <p:pic>
        <p:nvPicPr>
          <p:cNvPr id="51" name="Picture 50" descr="A beach with a body of water and a town&#10;&#10;Description automatically generated">
            <a:extLst>
              <a:ext uri="{FF2B5EF4-FFF2-40B4-BE49-F238E27FC236}">
                <a16:creationId xmlns:a16="http://schemas.microsoft.com/office/drawing/2014/main" id="{77BAB8B9-B250-A69D-6393-E9327F565B8D}"/>
              </a:ext>
            </a:extLst>
          </p:cNvPr>
          <p:cNvPicPr>
            <a:picLocks noChangeAspect="1"/>
          </p:cNvPicPr>
          <p:nvPr/>
        </p:nvPicPr>
        <p:blipFill rotWithShape="1">
          <a:blip r:embed="rId2"/>
          <a:srcRect l="1869" r="2243"/>
          <a:stretch/>
        </p:blipFill>
        <p:spPr>
          <a:xfrm>
            <a:off x="2443843" y="1442540"/>
            <a:ext cx="5027290" cy="2949643"/>
          </a:xfrm>
          <a:prstGeom prst="rect">
            <a:avLst/>
          </a:prstGeom>
        </p:spPr>
      </p:pic>
      <p:sp>
        <p:nvSpPr>
          <p:cNvPr id="4" name="officeArt object" descr="Rectangle 2">
            <a:extLst>
              <a:ext uri="{FF2B5EF4-FFF2-40B4-BE49-F238E27FC236}">
                <a16:creationId xmlns:a16="http://schemas.microsoft.com/office/drawing/2014/main" id="{F9984ADA-FA61-3C91-D97A-C9C7E82B78E4}"/>
              </a:ext>
            </a:extLst>
          </p:cNvPr>
          <p:cNvSpPr/>
          <p:nvPr/>
        </p:nvSpPr>
        <p:spPr>
          <a:xfrm>
            <a:off x="-171457" y="6185526"/>
            <a:ext cx="15204723" cy="672474"/>
          </a:xfrm>
          <a:prstGeom prst="rect">
            <a:avLst/>
          </a:prstGeom>
          <a:solidFill>
            <a:srgbClr val="9DC3E6"/>
          </a:solidFill>
          <a:ln w="12700" cap="flat">
            <a:noFill/>
            <a:miter lim="400000"/>
          </a:ln>
          <a:effectLst/>
        </p:spPr>
        <p:txBody>
          <a:bodyPr/>
          <a:lstStyle/>
          <a:p>
            <a:endParaRPr lang="en-GB"/>
          </a:p>
        </p:txBody>
      </p:sp>
      <p:pic>
        <p:nvPicPr>
          <p:cNvPr id="1028" name="Picture 4">
            <a:extLst>
              <a:ext uri="{FF2B5EF4-FFF2-40B4-BE49-F238E27FC236}">
                <a16:creationId xmlns:a16="http://schemas.microsoft.com/office/drawing/2014/main" id="{EF2F175D-44E9-92A4-19BB-B8DEF7AEFF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6264" y="7047533"/>
            <a:ext cx="387508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cxnSp>
        <p:nvCxnSpPr>
          <p:cNvPr id="6" name="officeArt object" descr="Straight Connector 6">
            <a:extLst>
              <a:ext uri="{FF2B5EF4-FFF2-40B4-BE49-F238E27FC236}">
                <a16:creationId xmlns:a16="http://schemas.microsoft.com/office/drawing/2014/main" id="{F758E9CE-CC5E-9E29-D0BC-A6B548C67DDA}"/>
              </a:ext>
            </a:extLst>
          </p:cNvPr>
          <p:cNvCxnSpPr/>
          <p:nvPr/>
        </p:nvCxnSpPr>
        <p:spPr>
          <a:xfrm flipH="1">
            <a:off x="22316716" y="-1788492"/>
            <a:ext cx="0" cy="8830945"/>
          </a:xfrm>
          <a:prstGeom prst="line">
            <a:avLst/>
          </a:prstGeom>
          <a:noFill/>
          <a:ln w="28575" cap="flat">
            <a:solidFill>
              <a:srgbClr val="9DC3E6"/>
            </a:solidFill>
            <a:prstDash val="solid"/>
            <a:miter lim="800000"/>
          </a:ln>
          <a:effectLst/>
        </p:spPr>
      </p:cxnSp>
      <p:cxnSp>
        <p:nvCxnSpPr>
          <p:cNvPr id="8" name="officeArt object" descr="Straight Connector 8">
            <a:extLst>
              <a:ext uri="{FF2B5EF4-FFF2-40B4-BE49-F238E27FC236}">
                <a16:creationId xmlns:a16="http://schemas.microsoft.com/office/drawing/2014/main" id="{B01E78B2-6B80-D259-E82A-85E753AEF301}"/>
              </a:ext>
            </a:extLst>
          </p:cNvPr>
          <p:cNvCxnSpPr/>
          <p:nvPr/>
        </p:nvCxnSpPr>
        <p:spPr>
          <a:xfrm>
            <a:off x="22284966" y="2740963"/>
            <a:ext cx="3552825" cy="0"/>
          </a:xfrm>
          <a:prstGeom prst="line">
            <a:avLst/>
          </a:prstGeom>
          <a:noFill/>
          <a:ln w="28575" cap="flat">
            <a:solidFill>
              <a:srgbClr val="9DC3E6"/>
            </a:solidFill>
            <a:prstDash val="solid"/>
            <a:miter lim="800000"/>
          </a:ln>
          <a:effectLst/>
        </p:spPr>
      </p:cxnSp>
      <p:cxnSp>
        <p:nvCxnSpPr>
          <p:cNvPr id="12" name="officeArt object" descr="Straight Connector 12">
            <a:extLst>
              <a:ext uri="{FF2B5EF4-FFF2-40B4-BE49-F238E27FC236}">
                <a16:creationId xmlns:a16="http://schemas.microsoft.com/office/drawing/2014/main" id="{CC049E89-D0C9-AC25-DB93-87A785FDA2A5}"/>
              </a:ext>
            </a:extLst>
          </p:cNvPr>
          <p:cNvCxnSpPr/>
          <p:nvPr/>
        </p:nvCxnSpPr>
        <p:spPr>
          <a:xfrm>
            <a:off x="22262741" y="415593"/>
            <a:ext cx="3552825" cy="0"/>
          </a:xfrm>
          <a:prstGeom prst="line">
            <a:avLst/>
          </a:prstGeom>
          <a:noFill/>
          <a:ln w="28575" cap="flat">
            <a:solidFill>
              <a:srgbClr val="9DC3E6"/>
            </a:solidFill>
            <a:prstDash val="solid"/>
            <a:miter lim="800000"/>
          </a:ln>
          <a:effectLst/>
        </p:spPr>
      </p:cxnSp>
      <p:cxnSp>
        <p:nvCxnSpPr>
          <p:cNvPr id="13" name="officeArt object" descr="Straight Connector 8">
            <a:extLst>
              <a:ext uri="{FF2B5EF4-FFF2-40B4-BE49-F238E27FC236}">
                <a16:creationId xmlns:a16="http://schemas.microsoft.com/office/drawing/2014/main" id="{AB4AF3F7-9232-6510-C9A8-1E6876CE4700}"/>
              </a:ext>
            </a:extLst>
          </p:cNvPr>
          <p:cNvCxnSpPr/>
          <p:nvPr/>
        </p:nvCxnSpPr>
        <p:spPr>
          <a:xfrm>
            <a:off x="22332591" y="5260008"/>
            <a:ext cx="3552825" cy="0"/>
          </a:xfrm>
          <a:prstGeom prst="line">
            <a:avLst/>
          </a:prstGeom>
          <a:noFill/>
          <a:ln w="28575" cap="flat">
            <a:solidFill>
              <a:srgbClr val="9DC3E6"/>
            </a:solidFill>
            <a:prstDash val="solid"/>
            <a:miter lim="800000"/>
          </a:ln>
          <a:effectLst/>
        </p:spPr>
      </p:cxnSp>
      <p:sp>
        <p:nvSpPr>
          <p:cNvPr id="15" name="Text Box 7" descr="Identify the two types of wave.">
            <a:extLst>
              <a:ext uri="{FF2B5EF4-FFF2-40B4-BE49-F238E27FC236}">
                <a16:creationId xmlns:a16="http://schemas.microsoft.com/office/drawing/2014/main" id="{D77CEEE8-A3DF-C926-BA59-DD38E7365DCC}"/>
              </a:ext>
            </a:extLst>
          </p:cNvPr>
          <p:cNvSpPr txBox="1">
            <a:spLocks noChangeArrowheads="1"/>
          </p:cNvSpPr>
          <p:nvPr/>
        </p:nvSpPr>
        <p:spPr bwMode="auto">
          <a:xfrm>
            <a:off x="188656" y="137784"/>
            <a:ext cx="3175001" cy="1144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Explain the cause of waves.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6" name="Text Box 5" descr="What factors affect the size of waves?">
            <a:extLst>
              <a:ext uri="{FF2B5EF4-FFF2-40B4-BE49-F238E27FC236}">
                <a16:creationId xmlns:a16="http://schemas.microsoft.com/office/drawing/2014/main" id="{C8C11D79-7A27-5743-4A82-678E7430025D}"/>
              </a:ext>
            </a:extLst>
          </p:cNvPr>
          <p:cNvSpPr txBox="1">
            <a:spLocks noChangeArrowheads="1"/>
          </p:cNvSpPr>
          <p:nvPr/>
        </p:nvSpPr>
        <p:spPr bwMode="auto">
          <a:xfrm>
            <a:off x="2494435" y="137784"/>
            <a:ext cx="2533197" cy="104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Give three characteristics of a destructive wave.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7" name="Text Box 1" descr="Identify 5 processes of coastal erosion.">
            <a:extLst>
              <a:ext uri="{FF2B5EF4-FFF2-40B4-BE49-F238E27FC236}">
                <a16:creationId xmlns:a16="http://schemas.microsoft.com/office/drawing/2014/main" id="{AA019FAC-7CE4-143D-7703-3F881CAC3492}"/>
              </a:ext>
            </a:extLst>
          </p:cNvPr>
          <p:cNvSpPr txBox="1">
            <a:spLocks noChangeArrowheads="1"/>
          </p:cNvSpPr>
          <p:nvPr/>
        </p:nvSpPr>
        <p:spPr bwMode="auto">
          <a:xfrm>
            <a:off x="5067248" y="137784"/>
            <a:ext cx="2399117" cy="104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ea typeface="Calibri" panose="020F0502020204030204" pitchFamily="34" charset="0"/>
              </a:rPr>
              <a:t>Explain how hydraulic action causes coastal erosion. </a:t>
            </a:r>
            <a:endParaRPr kumimoji="0" lang="en-US" altLang="en-US" sz="1000" b="0" i="0" u="none" strike="noStrike" cap="none" normalizeH="0" baseline="0" dirty="0">
              <a:ln>
                <a:noFill/>
              </a:ln>
              <a:solidFill>
                <a:schemeClr val="tx1"/>
              </a:solidFill>
              <a:effectLst/>
            </a:endParaRPr>
          </a:p>
        </p:txBody>
      </p:sp>
      <p:sp>
        <p:nvSpPr>
          <p:cNvPr id="18" name="Text Box 6" descr="Identify 4 processes of coastal transportation.">
            <a:extLst>
              <a:ext uri="{FF2B5EF4-FFF2-40B4-BE49-F238E27FC236}">
                <a16:creationId xmlns:a16="http://schemas.microsoft.com/office/drawing/2014/main" id="{C278CA1D-8771-47EE-A21B-5B01589FA3A3}"/>
              </a:ext>
            </a:extLst>
          </p:cNvPr>
          <p:cNvSpPr txBox="1">
            <a:spLocks noChangeArrowheads="1"/>
          </p:cNvSpPr>
          <p:nvPr/>
        </p:nvSpPr>
        <p:spPr bwMode="auto">
          <a:xfrm>
            <a:off x="7547607" y="137784"/>
            <a:ext cx="2297887"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Explain how material is transported </a:t>
            </a:r>
          </a:p>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by traction.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0" name="Text Box 28" descr="Explain the formation of a spit.">
            <a:extLst>
              <a:ext uri="{FF2B5EF4-FFF2-40B4-BE49-F238E27FC236}">
                <a16:creationId xmlns:a16="http://schemas.microsoft.com/office/drawing/2014/main" id="{EA874829-A94F-F6C8-2F65-53CD560A6367}"/>
              </a:ext>
            </a:extLst>
          </p:cNvPr>
          <p:cNvSpPr txBox="1">
            <a:spLocks noChangeArrowheads="1"/>
          </p:cNvSpPr>
          <p:nvPr/>
        </p:nvSpPr>
        <p:spPr bwMode="auto">
          <a:xfrm>
            <a:off x="188656" y="4415284"/>
            <a:ext cx="3175001"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Explain the formation of coastal bars.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2" name="Text Box 27" descr="What is the difference between hard and soft engineering?">
            <a:extLst>
              <a:ext uri="{FF2B5EF4-FFF2-40B4-BE49-F238E27FC236}">
                <a16:creationId xmlns:a16="http://schemas.microsoft.com/office/drawing/2014/main" id="{E4A1BDB3-6977-DD27-0824-888B9FEFFAD0}"/>
              </a:ext>
            </a:extLst>
          </p:cNvPr>
          <p:cNvSpPr txBox="1">
            <a:spLocks noChangeArrowheads="1"/>
          </p:cNvSpPr>
          <p:nvPr/>
        </p:nvSpPr>
        <p:spPr bwMode="auto">
          <a:xfrm>
            <a:off x="2564444" y="4415284"/>
            <a:ext cx="2315097"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Identify three hard engineering coastal management strategies.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3" name="Text Box 25" descr="Study the image above showing coastal defences to the south of Hornsea. How do these sea defences help protect the coastline?">
            <a:extLst>
              <a:ext uri="{FF2B5EF4-FFF2-40B4-BE49-F238E27FC236}">
                <a16:creationId xmlns:a16="http://schemas.microsoft.com/office/drawing/2014/main" id="{5E36C223-4C25-BFA1-7AC5-38055DE9A899}"/>
              </a:ext>
            </a:extLst>
          </p:cNvPr>
          <p:cNvSpPr txBox="1">
            <a:spLocks noChangeArrowheads="1"/>
          </p:cNvSpPr>
          <p:nvPr/>
        </p:nvSpPr>
        <p:spPr bwMode="auto">
          <a:xfrm>
            <a:off x="5067973" y="4415284"/>
            <a:ext cx="2377438"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lang="en-GB" altLang="en-US" sz="1000" dirty="0">
                <a:solidFill>
                  <a:srgbClr val="000000"/>
                </a:solidFill>
                <a:ea typeface="Calibri" panose="020F0502020204030204" pitchFamily="34" charset="0"/>
              </a:rPr>
              <a:t>D</a:t>
            </a:r>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iscuss the negative impact of coastal management at Mappleton using the image above.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5" name="Text Box 26" descr="What are the social, economic and environmental benefits of a sea wall?">
            <a:extLst>
              <a:ext uri="{FF2B5EF4-FFF2-40B4-BE49-F238E27FC236}">
                <a16:creationId xmlns:a16="http://schemas.microsoft.com/office/drawing/2014/main" id="{118ECAC3-6AC8-5887-DD97-D01CE257320E}"/>
              </a:ext>
            </a:extLst>
          </p:cNvPr>
          <p:cNvSpPr txBox="1">
            <a:spLocks noChangeArrowheads="1"/>
          </p:cNvSpPr>
          <p:nvPr/>
        </p:nvSpPr>
        <p:spPr bwMode="auto">
          <a:xfrm>
            <a:off x="7553449" y="4415284"/>
            <a:ext cx="2192040"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What are the social, economic and environmental costs of a sea wall?</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7" name="Rectangle 29">
            <a:extLst>
              <a:ext uri="{FF2B5EF4-FFF2-40B4-BE49-F238E27FC236}">
                <a16:creationId xmlns:a16="http://schemas.microsoft.com/office/drawing/2014/main" id="{2F69AEB8-D582-2896-0684-01206669C4EB}"/>
              </a:ext>
            </a:extLst>
          </p:cNvPr>
          <p:cNvSpPr>
            <a:spLocks noChangeArrowheads="1"/>
          </p:cNvSpPr>
          <p:nvPr/>
        </p:nvSpPr>
        <p:spPr bwMode="auto">
          <a:xfrm>
            <a:off x="11131826" y="-1928192"/>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28" name="Rectangle 40">
            <a:extLst>
              <a:ext uri="{FF2B5EF4-FFF2-40B4-BE49-F238E27FC236}">
                <a16:creationId xmlns:a16="http://schemas.microsoft.com/office/drawing/2014/main" id="{74701A35-903C-CB85-3339-263E2C632345}"/>
              </a:ext>
            </a:extLst>
          </p:cNvPr>
          <p:cNvSpPr>
            <a:spLocks noChangeArrowheads="1"/>
          </p:cNvSpPr>
          <p:nvPr/>
        </p:nvSpPr>
        <p:spPr bwMode="auto">
          <a:xfrm>
            <a:off x="11131826" y="-1470992"/>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cxnSp>
        <p:nvCxnSpPr>
          <p:cNvPr id="33" name="officeArt object" descr="Straight Connector 7">
            <a:extLst>
              <a:ext uri="{FF2B5EF4-FFF2-40B4-BE49-F238E27FC236}">
                <a16:creationId xmlns:a16="http://schemas.microsoft.com/office/drawing/2014/main" id="{47F57B7F-C064-9DE2-F55A-EB1B73021D59}"/>
              </a:ext>
            </a:extLst>
          </p:cNvPr>
          <p:cNvCxnSpPr>
            <a:cxnSpLocks/>
          </p:cNvCxnSpPr>
          <p:nvPr/>
        </p:nvCxnSpPr>
        <p:spPr>
          <a:xfrm>
            <a:off x="2434868" y="0"/>
            <a:ext cx="0" cy="5727052"/>
          </a:xfrm>
          <a:prstGeom prst="line">
            <a:avLst/>
          </a:prstGeom>
          <a:noFill/>
          <a:ln w="38100" cap="flat">
            <a:solidFill>
              <a:srgbClr val="9DC3E6"/>
            </a:solidFill>
            <a:prstDash val="solid"/>
            <a:miter lim="800000"/>
          </a:ln>
          <a:effectLst/>
        </p:spPr>
      </p:cxnSp>
      <p:cxnSp>
        <p:nvCxnSpPr>
          <p:cNvPr id="34" name="officeArt object" descr="Straight Connector 7">
            <a:extLst>
              <a:ext uri="{FF2B5EF4-FFF2-40B4-BE49-F238E27FC236}">
                <a16:creationId xmlns:a16="http://schemas.microsoft.com/office/drawing/2014/main" id="{F04ADE58-361A-C47E-0D01-BDE00269BDC5}"/>
              </a:ext>
            </a:extLst>
          </p:cNvPr>
          <p:cNvCxnSpPr>
            <a:cxnSpLocks/>
          </p:cNvCxnSpPr>
          <p:nvPr/>
        </p:nvCxnSpPr>
        <p:spPr>
          <a:xfrm>
            <a:off x="7472304" y="0"/>
            <a:ext cx="0" cy="6681847"/>
          </a:xfrm>
          <a:prstGeom prst="line">
            <a:avLst/>
          </a:prstGeom>
          <a:noFill/>
          <a:ln w="38100" cap="flat">
            <a:solidFill>
              <a:srgbClr val="9DC3E6"/>
            </a:solidFill>
            <a:prstDash val="solid"/>
            <a:miter lim="800000"/>
          </a:ln>
          <a:effectLst/>
        </p:spPr>
      </p:cxnSp>
      <p:cxnSp>
        <p:nvCxnSpPr>
          <p:cNvPr id="9" name="officeArt object" descr="Straight Connector 9">
            <a:extLst>
              <a:ext uri="{FF2B5EF4-FFF2-40B4-BE49-F238E27FC236}">
                <a16:creationId xmlns:a16="http://schemas.microsoft.com/office/drawing/2014/main" id="{21E8B53A-DDC9-D07A-FB67-628C9A648AE1}"/>
              </a:ext>
            </a:extLst>
          </p:cNvPr>
          <p:cNvCxnSpPr>
            <a:cxnSpLocks/>
          </p:cNvCxnSpPr>
          <p:nvPr/>
        </p:nvCxnSpPr>
        <p:spPr>
          <a:xfrm>
            <a:off x="-1173" y="1432407"/>
            <a:ext cx="9906000" cy="0"/>
          </a:xfrm>
          <a:prstGeom prst="line">
            <a:avLst/>
          </a:prstGeom>
          <a:noFill/>
          <a:ln w="38100" cap="flat">
            <a:solidFill>
              <a:srgbClr val="9DC3E6"/>
            </a:solidFill>
            <a:prstDash val="solid"/>
            <a:miter lim="800000"/>
          </a:ln>
          <a:effectLst/>
        </p:spPr>
      </p:cxnSp>
      <p:cxnSp>
        <p:nvCxnSpPr>
          <p:cNvPr id="30" name="officeArt object" descr="Straight Connector 9">
            <a:extLst>
              <a:ext uri="{FF2B5EF4-FFF2-40B4-BE49-F238E27FC236}">
                <a16:creationId xmlns:a16="http://schemas.microsoft.com/office/drawing/2014/main" id="{3A810C92-8B3D-0B56-3A52-FA266B9CE88B}"/>
              </a:ext>
            </a:extLst>
          </p:cNvPr>
          <p:cNvCxnSpPr>
            <a:cxnSpLocks/>
          </p:cNvCxnSpPr>
          <p:nvPr/>
        </p:nvCxnSpPr>
        <p:spPr>
          <a:xfrm>
            <a:off x="7398" y="4409830"/>
            <a:ext cx="9906000" cy="0"/>
          </a:xfrm>
          <a:prstGeom prst="line">
            <a:avLst/>
          </a:prstGeom>
          <a:noFill/>
          <a:ln w="38100" cap="flat">
            <a:solidFill>
              <a:srgbClr val="9DC3E6"/>
            </a:solidFill>
            <a:prstDash val="solid"/>
            <a:miter lim="800000"/>
          </a:ln>
          <a:effectLst/>
        </p:spPr>
      </p:cxnSp>
      <p:pic>
        <p:nvPicPr>
          <p:cNvPr id="1032" name="Picture 8" descr="Image">
            <a:extLst>
              <a:ext uri="{FF2B5EF4-FFF2-40B4-BE49-F238E27FC236}">
                <a16:creationId xmlns:a16="http://schemas.microsoft.com/office/drawing/2014/main" id="{E56B2926-53F4-1551-471C-6C58A0C8A2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7603" y="5686703"/>
            <a:ext cx="7620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1033" name="Picture 9" descr="Image">
            <a:extLst>
              <a:ext uri="{FF2B5EF4-FFF2-40B4-BE49-F238E27FC236}">
                <a16:creationId xmlns:a16="http://schemas.microsoft.com/office/drawing/2014/main" id="{89C882C4-49EB-74C7-DB6E-DA6FDFF855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7" y="5686092"/>
            <a:ext cx="7620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14" name="Text Box 3" descr="Coastal environments">
            <a:extLst>
              <a:ext uri="{FF2B5EF4-FFF2-40B4-BE49-F238E27FC236}">
                <a16:creationId xmlns:a16="http://schemas.microsoft.com/office/drawing/2014/main" id="{ACA1313E-53D8-25F7-C310-4CD1BC59EE47}"/>
              </a:ext>
            </a:extLst>
          </p:cNvPr>
          <p:cNvSpPr txBox="1">
            <a:spLocks noChangeArrowheads="1"/>
          </p:cNvSpPr>
          <p:nvPr/>
        </p:nvSpPr>
        <p:spPr bwMode="auto">
          <a:xfrm>
            <a:off x="978550" y="6041510"/>
            <a:ext cx="8326438" cy="714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 pos="3657600" algn="l"/>
                <a:tab pos="4572000" algn="l"/>
                <a:tab pos="5486400" algn="l"/>
                <a:tab pos="6400800" algn="l"/>
                <a:tab pos="7315200" algn="l"/>
                <a:tab pos="8229600" algn="l"/>
              </a:tabLst>
            </a:pPr>
            <a:r>
              <a:rPr kumimoji="0" lang="en-US" altLang="en-US" sz="3600" b="0" i="0" u="none" strike="noStrike" cap="none" normalizeH="0" baseline="0" dirty="0">
                <a:ln>
                  <a:noFill/>
                </a:ln>
                <a:solidFill>
                  <a:srgbClr val="FFFFFF"/>
                </a:solidFill>
                <a:effectLst/>
                <a:latin typeface="CoolveticaRg-Regular" panose="020B0603030602020004" pitchFamily="34" charset="0"/>
                <a:ea typeface="Calibri" panose="020F0502020204030204" pitchFamily="34" charset="0"/>
              </a:rPr>
              <a:t>Coastal environments</a:t>
            </a:r>
            <a:endParaRPr kumimoji="0" lang="en-US" altLang="en-US" sz="1050" b="0" i="0" u="none" strike="noStrike" cap="none" normalizeH="0" baseline="0" dirty="0">
              <a:ln>
                <a:noFill/>
              </a:ln>
              <a:solidFill>
                <a:schemeClr val="tx1"/>
              </a:solidFill>
              <a:effectLst/>
              <a:latin typeface="Arial" panose="020B0604020202020204" pitchFamily="34" charset="0"/>
            </a:endParaRPr>
          </a:p>
        </p:txBody>
      </p:sp>
      <p:sp>
        <p:nvSpPr>
          <p:cNvPr id="45" name="Text Box 22" descr="Explain the formation of a stack.">
            <a:extLst>
              <a:ext uri="{FF2B5EF4-FFF2-40B4-BE49-F238E27FC236}">
                <a16:creationId xmlns:a16="http://schemas.microsoft.com/office/drawing/2014/main" id="{4A712F3A-A5F3-1889-6B5B-DBF95B42D9BA}"/>
              </a:ext>
            </a:extLst>
          </p:cNvPr>
          <p:cNvSpPr txBox="1">
            <a:spLocks noChangeArrowheads="1"/>
          </p:cNvSpPr>
          <p:nvPr/>
        </p:nvSpPr>
        <p:spPr bwMode="auto">
          <a:xfrm>
            <a:off x="7587730" y="2984007"/>
            <a:ext cx="2199326"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Label the main features of the headland shown below.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46" name="Text Box 23" descr="Explain the formation of a wave-cut platform.">
            <a:extLst>
              <a:ext uri="{FF2B5EF4-FFF2-40B4-BE49-F238E27FC236}">
                <a16:creationId xmlns:a16="http://schemas.microsoft.com/office/drawing/2014/main" id="{33330B62-8EA9-15C4-E9CD-B043DD70139B}"/>
              </a:ext>
            </a:extLst>
          </p:cNvPr>
          <p:cNvSpPr txBox="1">
            <a:spLocks noChangeArrowheads="1"/>
          </p:cNvSpPr>
          <p:nvPr/>
        </p:nvSpPr>
        <p:spPr bwMode="auto">
          <a:xfrm>
            <a:off x="172901" y="3492481"/>
            <a:ext cx="2254486" cy="429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Identify the</a:t>
            </a:r>
            <a:r>
              <a:rPr lang="en-US" altLang="en-US" sz="1000" dirty="0">
                <a:ea typeface="Calibri" panose="020F0502020204030204" pitchFamily="34" charset="0"/>
              </a:rPr>
              <a:t> landforms commonly found on or close to headlands. </a:t>
            </a:r>
            <a:endPar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p:txBody>
      </p:sp>
      <p:sp>
        <p:nvSpPr>
          <p:cNvPr id="47" name="Text Box 24" descr="Identify 4 processes of mass movement.">
            <a:extLst>
              <a:ext uri="{FF2B5EF4-FFF2-40B4-BE49-F238E27FC236}">
                <a16:creationId xmlns:a16="http://schemas.microsoft.com/office/drawing/2014/main" id="{723476A0-56DF-3A54-9028-2603A1BECA65}"/>
              </a:ext>
            </a:extLst>
          </p:cNvPr>
          <p:cNvSpPr txBox="1">
            <a:spLocks noChangeArrowheads="1"/>
          </p:cNvSpPr>
          <p:nvPr/>
        </p:nvSpPr>
        <p:spPr bwMode="auto">
          <a:xfrm>
            <a:off x="7558926" y="1430093"/>
            <a:ext cx="2241610" cy="96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Explain the mass movement process of slumping.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48" name="Text Box 21" descr="What is longshore drift?">
            <a:extLst>
              <a:ext uri="{FF2B5EF4-FFF2-40B4-BE49-F238E27FC236}">
                <a16:creationId xmlns:a16="http://schemas.microsoft.com/office/drawing/2014/main" id="{EA8AA750-56EC-233D-6754-6B4C723748A5}"/>
              </a:ext>
            </a:extLst>
          </p:cNvPr>
          <p:cNvSpPr txBox="1">
            <a:spLocks noChangeArrowheads="1"/>
          </p:cNvSpPr>
          <p:nvPr/>
        </p:nvSpPr>
        <p:spPr bwMode="auto">
          <a:xfrm>
            <a:off x="206079" y="1442540"/>
            <a:ext cx="2096870" cy="48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lang="en-US" altLang="en-US" sz="1000" dirty="0">
                <a:solidFill>
                  <a:srgbClr val="000000"/>
                </a:solidFill>
              </a:rPr>
              <a:t>Annotate the diagram below to </a:t>
            </a:r>
            <a:br>
              <a:rPr lang="en-US" altLang="en-US" sz="1000" dirty="0">
                <a:solidFill>
                  <a:srgbClr val="000000"/>
                </a:solidFill>
              </a:rPr>
            </a:br>
            <a:r>
              <a:rPr lang="en-US" altLang="en-US" sz="1000" dirty="0">
                <a:solidFill>
                  <a:srgbClr val="000000"/>
                </a:solidFill>
              </a:rPr>
              <a:t>explain longshore drift.</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cxnSp>
        <p:nvCxnSpPr>
          <p:cNvPr id="50" name="officeArt object" descr="Straight Connector 9">
            <a:extLst>
              <a:ext uri="{FF2B5EF4-FFF2-40B4-BE49-F238E27FC236}">
                <a16:creationId xmlns:a16="http://schemas.microsoft.com/office/drawing/2014/main" id="{186B9CD4-EEE1-168B-EB6D-85E4FC3F6871}"/>
              </a:ext>
            </a:extLst>
          </p:cNvPr>
          <p:cNvCxnSpPr>
            <a:cxnSpLocks/>
          </p:cNvCxnSpPr>
          <p:nvPr/>
        </p:nvCxnSpPr>
        <p:spPr>
          <a:xfrm>
            <a:off x="-1173" y="3461830"/>
            <a:ext cx="2433696" cy="0"/>
          </a:xfrm>
          <a:prstGeom prst="line">
            <a:avLst/>
          </a:prstGeom>
          <a:noFill/>
          <a:ln w="38100" cap="flat">
            <a:solidFill>
              <a:srgbClr val="9DC3E6"/>
            </a:solidFill>
            <a:prstDash val="solid"/>
            <a:miter lim="800000"/>
          </a:ln>
          <a:effectLst/>
        </p:spPr>
      </p:cxnSp>
      <p:pic>
        <p:nvPicPr>
          <p:cNvPr id="52" name="Picture 51">
            <a:extLst>
              <a:ext uri="{FF2B5EF4-FFF2-40B4-BE49-F238E27FC236}">
                <a16:creationId xmlns:a16="http://schemas.microsoft.com/office/drawing/2014/main" id="{0181CE70-DF91-9CBA-EAED-D8F70E5EA3FB}"/>
              </a:ext>
            </a:extLst>
          </p:cNvPr>
          <p:cNvPicPr>
            <a:picLocks noChangeAspect="1"/>
          </p:cNvPicPr>
          <p:nvPr/>
        </p:nvPicPr>
        <p:blipFill>
          <a:blip r:embed="rId5"/>
          <a:stretch>
            <a:fillRect/>
          </a:stretch>
        </p:blipFill>
        <p:spPr>
          <a:xfrm>
            <a:off x="3836870" y="1526540"/>
            <a:ext cx="3520009" cy="393011"/>
          </a:xfrm>
          <a:prstGeom prst="rect">
            <a:avLst/>
          </a:prstGeom>
        </p:spPr>
      </p:pic>
      <p:pic>
        <p:nvPicPr>
          <p:cNvPr id="53" name="Picture 52" descr="A cartoon of a cliff&#10;&#10;Description automatically generated">
            <a:extLst>
              <a:ext uri="{FF2B5EF4-FFF2-40B4-BE49-F238E27FC236}">
                <a16:creationId xmlns:a16="http://schemas.microsoft.com/office/drawing/2014/main" id="{D54ADDC4-5413-C594-99A1-99C921114743}"/>
              </a:ext>
            </a:extLst>
          </p:cNvPr>
          <p:cNvPicPr>
            <a:picLocks noChangeAspect="1"/>
          </p:cNvPicPr>
          <p:nvPr/>
        </p:nvPicPr>
        <p:blipFill rotWithShape="1">
          <a:blip r:embed="rId6"/>
          <a:srcRect t="22517" b="30568"/>
          <a:stretch/>
        </p:blipFill>
        <p:spPr>
          <a:xfrm>
            <a:off x="7467491" y="3380909"/>
            <a:ext cx="2590066" cy="906195"/>
          </a:xfrm>
          <a:prstGeom prst="rect">
            <a:avLst/>
          </a:prstGeom>
        </p:spPr>
      </p:pic>
      <p:pic>
        <p:nvPicPr>
          <p:cNvPr id="54" name="Picture 53" descr="A diagram of a wave&#10;&#10;Description automatically generated">
            <a:extLst>
              <a:ext uri="{FF2B5EF4-FFF2-40B4-BE49-F238E27FC236}">
                <a16:creationId xmlns:a16="http://schemas.microsoft.com/office/drawing/2014/main" id="{FD4223B0-2861-2B78-1452-2C41DF97871A}"/>
              </a:ext>
            </a:extLst>
          </p:cNvPr>
          <p:cNvPicPr>
            <a:picLocks noChangeAspect="1"/>
          </p:cNvPicPr>
          <p:nvPr/>
        </p:nvPicPr>
        <p:blipFill rotWithShape="1">
          <a:blip r:embed="rId7"/>
          <a:srcRect l="17164" r="9158"/>
          <a:stretch/>
        </p:blipFill>
        <p:spPr>
          <a:xfrm>
            <a:off x="217468" y="1818042"/>
            <a:ext cx="1987222" cy="1571467"/>
          </a:xfrm>
          <a:prstGeom prst="rect">
            <a:avLst/>
          </a:prstGeom>
        </p:spPr>
      </p:pic>
      <p:pic>
        <p:nvPicPr>
          <p:cNvPr id="56" name="Picture 55" descr="A qr code with a few black squares&#10;&#10;Description automatically generated">
            <a:extLst>
              <a:ext uri="{FF2B5EF4-FFF2-40B4-BE49-F238E27FC236}">
                <a16:creationId xmlns:a16="http://schemas.microsoft.com/office/drawing/2014/main" id="{91E51A6C-4BDE-D6AF-1170-BE527BF97074}"/>
              </a:ext>
            </a:extLst>
          </p:cNvPr>
          <p:cNvPicPr>
            <a:picLocks noChangeAspect="1"/>
          </p:cNvPicPr>
          <p:nvPr/>
        </p:nvPicPr>
        <p:blipFill>
          <a:blip r:embed="rId8"/>
          <a:stretch>
            <a:fillRect/>
          </a:stretch>
        </p:blipFill>
        <p:spPr>
          <a:xfrm>
            <a:off x="209824" y="6058526"/>
            <a:ext cx="682105" cy="682105"/>
          </a:xfrm>
          <a:prstGeom prst="rect">
            <a:avLst/>
          </a:prstGeom>
        </p:spPr>
      </p:pic>
      <p:pic>
        <p:nvPicPr>
          <p:cNvPr id="58" name="Picture 57" descr="A qr code with black squares&#10;&#10;Description automatically generated">
            <a:extLst>
              <a:ext uri="{FF2B5EF4-FFF2-40B4-BE49-F238E27FC236}">
                <a16:creationId xmlns:a16="http://schemas.microsoft.com/office/drawing/2014/main" id="{30411A1D-D4E5-8CC1-F2C1-ECBBD8FC6E2B}"/>
              </a:ext>
            </a:extLst>
          </p:cNvPr>
          <p:cNvPicPr>
            <a:picLocks noChangeAspect="1"/>
          </p:cNvPicPr>
          <p:nvPr/>
        </p:nvPicPr>
        <p:blipFill>
          <a:blip r:embed="rId9"/>
          <a:stretch>
            <a:fillRect/>
          </a:stretch>
        </p:blipFill>
        <p:spPr>
          <a:xfrm>
            <a:off x="9046649" y="6052640"/>
            <a:ext cx="689920" cy="689920"/>
          </a:xfrm>
          <a:prstGeom prst="rect">
            <a:avLst/>
          </a:prstGeom>
        </p:spPr>
      </p:pic>
      <p:sp>
        <p:nvSpPr>
          <p:cNvPr id="59" name="Text Box 7" descr="Identify the two types of wave.">
            <a:extLst>
              <a:ext uri="{FF2B5EF4-FFF2-40B4-BE49-F238E27FC236}">
                <a16:creationId xmlns:a16="http://schemas.microsoft.com/office/drawing/2014/main" id="{77221A87-BF5A-766F-D3C8-AE9460A83E5D}"/>
              </a:ext>
            </a:extLst>
          </p:cNvPr>
          <p:cNvSpPr txBox="1">
            <a:spLocks noChangeArrowheads="1"/>
          </p:cNvSpPr>
          <p:nvPr/>
        </p:nvSpPr>
        <p:spPr bwMode="auto">
          <a:xfrm rot="16200000">
            <a:off x="8553419" y="6209665"/>
            <a:ext cx="905318" cy="372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200" b="1" i="0" u="none" strike="noStrike" cap="none" normalizeH="0" baseline="0" dirty="0">
                <a:ln>
                  <a:noFill/>
                </a:ln>
                <a:solidFill>
                  <a:schemeClr val="bg1"/>
                </a:solidFill>
                <a:effectLst/>
                <a:latin typeface="Arial" panose="020B0604020202020204" pitchFamily="34" charset="0"/>
                <a:ea typeface="Calibri" panose="020F0502020204030204" pitchFamily="34" charset="0"/>
              </a:rPr>
              <a:t>QUIZZES</a:t>
            </a:r>
            <a:endParaRPr kumimoji="0" lang="en-US" altLang="en-US" sz="1200" b="1"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1494732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57" descr="A diagram of a wave&#10;&#10;Description automatically generated">
            <a:extLst>
              <a:ext uri="{FF2B5EF4-FFF2-40B4-BE49-F238E27FC236}">
                <a16:creationId xmlns:a16="http://schemas.microsoft.com/office/drawing/2014/main" id="{2811BB13-4E4E-E85F-E1DE-7CC5FE7AAFB8}"/>
              </a:ext>
            </a:extLst>
          </p:cNvPr>
          <p:cNvPicPr>
            <a:picLocks noChangeAspect="1"/>
          </p:cNvPicPr>
          <p:nvPr/>
        </p:nvPicPr>
        <p:blipFill rotWithShape="1">
          <a:blip r:embed="rId2"/>
          <a:srcRect l="17164" r="9158"/>
          <a:stretch/>
        </p:blipFill>
        <p:spPr>
          <a:xfrm>
            <a:off x="217468" y="1818042"/>
            <a:ext cx="1987222" cy="1571467"/>
          </a:xfrm>
          <a:prstGeom prst="rect">
            <a:avLst/>
          </a:prstGeom>
        </p:spPr>
      </p:pic>
      <p:cxnSp>
        <p:nvCxnSpPr>
          <p:cNvPr id="35" name="officeArt object" descr="Straight Connector 9">
            <a:extLst>
              <a:ext uri="{FF2B5EF4-FFF2-40B4-BE49-F238E27FC236}">
                <a16:creationId xmlns:a16="http://schemas.microsoft.com/office/drawing/2014/main" id="{827468DD-C9CD-7AEC-C92E-8E9E03A96895}"/>
              </a:ext>
            </a:extLst>
          </p:cNvPr>
          <p:cNvCxnSpPr>
            <a:cxnSpLocks/>
          </p:cNvCxnSpPr>
          <p:nvPr/>
        </p:nvCxnSpPr>
        <p:spPr>
          <a:xfrm>
            <a:off x="2564444" y="2998696"/>
            <a:ext cx="7348954" cy="0"/>
          </a:xfrm>
          <a:prstGeom prst="line">
            <a:avLst/>
          </a:prstGeom>
          <a:noFill/>
          <a:ln w="38100" cap="flat">
            <a:solidFill>
              <a:srgbClr val="9DC3E6"/>
            </a:solidFill>
            <a:prstDash val="solid"/>
            <a:miter lim="800000"/>
          </a:ln>
          <a:effectLst/>
        </p:spPr>
      </p:cxnSp>
      <p:cxnSp>
        <p:nvCxnSpPr>
          <p:cNvPr id="7" name="officeArt object" descr="Straight Connector 7">
            <a:extLst>
              <a:ext uri="{FF2B5EF4-FFF2-40B4-BE49-F238E27FC236}">
                <a16:creationId xmlns:a16="http://schemas.microsoft.com/office/drawing/2014/main" id="{B8565A74-6D6C-AB78-1E04-5298FB645FFF}"/>
              </a:ext>
            </a:extLst>
          </p:cNvPr>
          <p:cNvCxnSpPr>
            <a:cxnSpLocks/>
          </p:cNvCxnSpPr>
          <p:nvPr/>
        </p:nvCxnSpPr>
        <p:spPr>
          <a:xfrm>
            <a:off x="4960399" y="0"/>
            <a:ext cx="0" cy="5727052"/>
          </a:xfrm>
          <a:prstGeom prst="line">
            <a:avLst/>
          </a:prstGeom>
          <a:noFill/>
          <a:ln w="38100" cap="flat">
            <a:solidFill>
              <a:srgbClr val="9DC3E6"/>
            </a:solidFill>
            <a:prstDash val="solid"/>
            <a:miter lim="800000"/>
          </a:ln>
          <a:effectLst/>
        </p:spPr>
      </p:cxnSp>
      <p:pic>
        <p:nvPicPr>
          <p:cNvPr id="50" name="Picture 49" descr="A beach with a body of water and a town&#10;&#10;Description automatically generated">
            <a:extLst>
              <a:ext uri="{FF2B5EF4-FFF2-40B4-BE49-F238E27FC236}">
                <a16:creationId xmlns:a16="http://schemas.microsoft.com/office/drawing/2014/main" id="{4D728FED-6DE7-9278-4D4F-CDDD71307696}"/>
              </a:ext>
            </a:extLst>
          </p:cNvPr>
          <p:cNvPicPr>
            <a:picLocks noChangeAspect="1"/>
          </p:cNvPicPr>
          <p:nvPr/>
        </p:nvPicPr>
        <p:blipFill rotWithShape="1">
          <a:blip r:embed="rId3"/>
          <a:srcRect l="1869" r="2243"/>
          <a:stretch/>
        </p:blipFill>
        <p:spPr>
          <a:xfrm>
            <a:off x="2443843" y="1442540"/>
            <a:ext cx="5027290" cy="2949643"/>
          </a:xfrm>
          <a:prstGeom prst="rect">
            <a:avLst/>
          </a:prstGeom>
        </p:spPr>
      </p:pic>
      <p:sp>
        <p:nvSpPr>
          <p:cNvPr id="4" name="officeArt object" descr="Rectangle 2">
            <a:extLst>
              <a:ext uri="{FF2B5EF4-FFF2-40B4-BE49-F238E27FC236}">
                <a16:creationId xmlns:a16="http://schemas.microsoft.com/office/drawing/2014/main" id="{F9984ADA-FA61-3C91-D97A-C9C7E82B78E4}"/>
              </a:ext>
            </a:extLst>
          </p:cNvPr>
          <p:cNvSpPr/>
          <p:nvPr/>
        </p:nvSpPr>
        <p:spPr>
          <a:xfrm>
            <a:off x="-171457" y="6185526"/>
            <a:ext cx="15204723" cy="672474"/>
          </a:xfrm>
          <a:prstGeom prst="rect">
            <a:avLst/>
          </a:prstGeom>
          <a:solidFill>
            <a:srgbClr val="9DC3E6"/>
          </a:solidFill>
          <a:ln w="12700" cap="flat">
            <a:noFill/>
            <a:miter lim="400000"/>
          </a:ln>
          <a:effectLst/>
        </p:spPr>
        <p:txBody>
          <a:bodyPr/>
          <a:lstStyle/>
          <a:p>
            <a:endParaRPr lang="en-GB"/>
          </a:p>
        </p:txBody>
      </p:sp>
      <p:pic>
        <p:nvPicPr>
          <p:cNvPr id="1028" name="Picture 4">
            <a:extLst>
              <a:ext uri="{FF2B5EF4-FFF2-40B4-BE49-F238E27FC236}">
                <a16:creationId xmlns:a16="http://schemas.microsoft.com/office/drawing/2014/main" id="{EF2F175D-44E9-92A4-19BB-B8DEF7AEFF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6264" y="7047533"/>
            <a:ext cx="387508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cxnSp>
        <p:nvCxnSpPr>
          <p:cNvPr id="6" name="officeArt object" descr="Straight Connector 6">
            <a:extLst>
              <a:ext uri="{FF2B5EF4-FFF2-40B4-BE49-F238E27FC236}">
                <a16:creationId xmlns:a16="http://schemas.microsoft.com/office/drawing/2014/main" id="{F758E9CE-CC5E-9E29-D0BC-A6B548C67DDA}"/>
              </a:ext>
            </a:extLst>
          </p:cNvPr>
          <p:cNvCxnSpPr/>
          <p:nvPr/>
        </p:nvCxnSpPr>
        <p:spPr>
          <a:xfrm flipH="1">
            <a:off x="22316716" y="-1788492"/>
            <a:ext cx="0" cy="8830945"/>
          </a:xfrm>
          <a:prstGeom prst="line">
            <a:avLst/>
          </a:prstGeom>
          <a:noFill/>
          <a:ln w="28575" cap="flat">
            <a:solidFill>
              <a:srgbClr val="9DC3E6"/>
            </a:solidFill>
            <a:prstDash val="solid"/>
            <a:miter lim="800000"/>
          </a:ln>
          <a:effectLst/>
        </p:spPr>
      </p:cxnSp>
      <p:cxnSp>
        <p:nvCxnSpPr>
          <p:cNvPr id="8" name="officeArt object" descr="Straight Connector 8">
            <a:extLst>
              <a:ext uri="{FF2B5EF4-FFF2-40B4-BE49-F238E27FC236}">
                <a16:creationId xmlns:a16="http://schemas.microsoft.com/office/drawing/2014/main" id="{B01E78B2-6B80-D259-E82A-85E753AEF301}"/>
              </a:ext>
            </a:extLst>
          </p:cNvPr>
          <p:cNvCxnSpPr/>
          <p:nvPr/>
        </p:nvCxnSpPr>
        <p:spPr>
          <a:xfrm>
            <a:off x="22284966" y="2740963"/>
            <a:ext cx="3552825" cy="0"/>
          </a:xfrm>
          <a:prstGeom prst="line">
            <a:avLst/>
          </a:prstGeom>
          <a:noFill/>
          <a:ln w="28575" cap="flat">
            <a:solidFill>
              <a:srgbClr val="9DC3E6"/>
            </a:solidFill>
            <a:prstDash val="solid"/>
            <a:miter lim="800000"/>
          </a:ln>
          <a:effectLst/>
        </p:spPr>
      </p:cxnSp>
      <p:cxnSp>
        <p:nvCxnSpPr>
          <p:cNvPr id="12" name="officeArt object" descr="Straight Connector 12">
            <a:extLst>
              <a:ext uri="{FF2B5EF4-FFF2-40B4-BE49-F238E27FC236}">
                <a16:creationId xmlns:a16="http://schemas.microsoft.com/office/drawing/2014/main" id="{CC049E89-D0C9-AC25-DB93-87A785FDA2A5}"/>
              </a:ext>
            </a:extLst>
          </p:cNvPr>
          <p:cNvCxnSpPr/>
          <p:nvPr/>
        </p:nvCxnSpPr>
        <p:spPr>
          <a:xfrm>
            <a:off x="22262741" y="415593"/>
            <a:ext cx="3552825" cy="0"/>
          </a:xfrm>
          <a:prstGeom prst="line">
            <a:avLst/>
          </a:prstGeom>
          <a:noFill/>
          <a:ln w="28575" cap="flat">
            <a:solidFill>
              <a:srgbClr val="9DC3E6"/>
            </a:solidFill>
            <a:prstDash val="solid"/>
            <a:miter lim="800000"/>
          </a:ln>
          <a:effectLst/>
        </p:spPr>
      </p:cxnSp>
      <p:cxnSp>
        <p:nvCxnSpPr>
          <p:cNvPr id="13" name="officeArt object" descr="Straight Connector 8">
            <a:extLst>
              <a:ext uri="{FF2B5EF4-FFF2-40B4-BE49-F238E27FC236}">
                <a16:creationId xmlns:a16="http://schemas.microsoft.com/office/drawing/2014/main" id="{AB4AF3F7-9232-6510-C9A8-1E6876CE4700}"/>
              </a:ext>
            </a:extLst>
          </p:cNvPr>
          <p:cNvCxnSpPr/>
          <p:nvPr/>
        </p:nvCxnSpPr>
        <p:spPr>
          <a:xfrm>
            <a:off x="22332591" y="5260008"/>
            <a:ext cx="3552825" cy="0"/>
          </a:xfrm>
          <a:prstGeom prst="line">
            <a:avLst/>
          </a:prstGeom>
          <a:noFill/>
          <a:ln w="28575" cap="flat">
            <a:solidFill>
              <a:srgbClr val="9DC3E6"/>
            </a:solidFill>
            <a:prstDash val="solid"/>
            <a:miter lim="800000"/>
          </a:ln>
          <a:effectLst/>
        </p:spPr>
      </p:cxnSp>
      <p:sp>
        <p:nvSpPr>
          <p:cNvPr id="15" name="Text Box 7" descr="Identify the two types of wave.">
            <a:extLst>
              <a:ext uri="{FF2B5EF4-FFF2-40B4-BE49-F238E27FC236}">
                <a16:creationId xmlns:a16="http://schemas.microsoft.com/office/drawing/2014/main" id="{D77CEEE8-A3DF-C926-BA59-DD38E7365DCC}"/>
              </a:ext>
            </a:extLst>
          </p:cNvPr>
          <p:cNvSpPr txBox="1">
            <a:spLocks noChangeArrowheads="1"/>
          </p:cNvSpPr>
          <p:nvPr/>
        </p:nvSpPr>
        <p:spPr bwMode="auto">
          <a:xfrm>
            <a:off x="164154" y="137784"/>
            <a:ext cx="2222709" cy="1144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Waves are caused by energy transfer from the wind to the sea. As the wind blows over the surface of the sea, it creates friction forming waves. In deep water, water molecules within a wave move in a circular movement. It is only in shallow areas that the water itself moves forward.</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7" name="Text Box 1" descr="Identify 5 processes of coastal erosion.">
            <a:extLst>
              <a:ext uri="{FF2B5EF4-FFF2-40B4-BE49-F238E27FC236}">
                <a16:creationId xmlns:a16="http://schemas.microsoft.com/office/drawing/2014/main" id="{AA019FAC-7CE4-143D-7703-3F881CAC3492}"/>
              </a:ext>
            </a:extLst>
          </p:cNvPr>
          <p:cNvSpPr txBox="1">
            <a:spLocks noChangeArrowheads="1"/>
          </p:cNvSpPr>
          <p:nvPr/>
        </p:nvSpPr>
        <p:spPr bwMode="auto">
          <a:xfrm>
            <a:off x="4980161" y="137784"/>
            <a:ext cx="2520482" cy="104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ea typeface="Calibri" panose="020F0502020204030204" pitchFamily="34" charset="0"/>
              </a:rPr>
              <a:t>Hydraulic action is the force of waves crashing against a cliff or other rocky coastline compresses air in cracks and crevices. When the wave retreats, the compressed air explosively decompresses, acting like a small jackhammer on the rock. Over time, this can cause rocks to break and cliff collapse.</a:t>
            </a:r>
            <a:endParaRPr kumimoji="0" lang="en-US" altLang="en-US" sz="1000" b="0" i="0" u="none" strike="noStrike" cap="none" normalizeH="0" baseline="0" dirty="0">
              <a:ln>
                <a:noFill/>
              </a:ln>
              <a:solidFill>
                <a:schemeClr val="tx1"/>
              </a:solidFill>
              <a:effectLst/>
            </a:endParaRPr>
          </a:p>
        </p:txBody>
      </p:sp>
      <p:sp>
        <p:nvSpPr>
          <p:cNvPr id="18" name="Text Box 6" descr="Identify 4 processes of coastal transportation.">
            <a:extLst>
              <a:ext uri="{FF2B5EF4-FFF2-40B4-BE49-F238E27FC236}">
                <a16:creationId xmlns:a16="http://schemas.microsoft.com/office/drawing/2014/main" id="{C278CA1D-8771-47EE-A21B-5B01589FA3A3}"/>
              </a:ext>
            </a:extLst>
          </p:cNvPr>
          <p:cNvSpPr txBox="1">
            <a:spLocks noChangeArrowheads="1"/>
          </p:cNvSpPr>
          <p:nvPr/>
        </p:nvSpPr>
        <p:spPr bwMode="auto">
          <a:xfrm>
            <a:off x="7547607" y="137784"/>
            <a:ext cx="2297887"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defTabSz="914400"/>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Traction is when larger particles like boulders and pebbles are rolled along the sea floor (or riverbed). These particles are too heavy to be carried in suspension. Instead, the force of the water rolls or drags them along the bottom.</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19" name="Text Box 22" descr="Explain the formation of a stack.">
            <a:extLst>
              <a:ext uri="{FF2B5EF4-FFF2-40B4-BE49-F238E27FC236}">
                <a16:creationId xmlns:a16="http://schemas.microsoft.com/office/drawing/2014/main" id="{2BDEF6E0-059E-E202-3BB3-4B2C5432F0CD}"/>
              </a:ext>
            </a:extLst>
          </p:cNvPr>
          <p:cNvSpPr txBox="1">
            <a:spLocks noChangeArrowheads="1"/>
          </p:cNvSpPr>
          <p:nvPr/>
        </p:nvSpPr>
        <p:spPr bwMode="auto">
          <a:xfrm>
            <a:off x="7587730" y="2984007"/>
            <a:ext cx="2199326"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Label the main features of the headland shown below.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0" name="Text Box 28" descr="Explain the formation of a spit.">
            <a:extLst>
              <a:ext uri="{FF2B5EF4-FFF2-40B4-BE49-F238E27FC236}">
                <a16:creationId xmlns:a16="http://schemas.microsoft.com/office/drawing/2014/main" id="{EA874829-A94F-F6C8-2F65-53CD560A6367}"/>
              </a:ext>
            </a:extLst>
          </p:cNvPr>
          <p:cNvSpPr txBox="1">
            <a:spLocks noChangeArrowheads="1"/>
          </p:cNvSpPr>
          <p:nvPr/>
        </p:nvSpPr>
        <p:spPr bwMode="auto">
          <a:xfrm>
            <a:off x="188657" y="4415284"/>
            <a:ext cx="2217874"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A bar </a:t>
            </a:r>
            <a:r>
              <a:rPr lang="en-US" altLang="en-US" sz="1000" dirty="0">
                <a:solidFill>
                  <a:srgbClr val="000000"/>
                </a:solidFill>
                <a:ea typeface="Calibri" panose="020F0502020204030204" pitchFamily="34" charset="0"/>
              </a:rPr>
              <a:t>is a depositional landform that </a:t>
            </a: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runs parallel to the coast, connecting two headlands and enclosing a body of water behind it, forming a lagoon. Bars form when a spit grows across a bay or when there is significant sediment transportation by longshore drift and deposition.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1" name="Text Box 23" descr="Explain the formation of a wave-cut platform.">
            <a:extLst>
              <a:ext uri="{FF2B5EF4-FFF2-40B4-BE49-F238E27FC236}">
                <a16:creationId xmlns:a16="http://schemas.microsoft.com/office/drawing/2014/main" id="{B9289692-5A03-592C-1969-DA9435DF4546}"/>
              </a:ext>
            </a:extLst>
          </p:cNvPr>
          <p:cNvSpPr txBox="1">
            <a:spLocks noChangeArrowheads="1"/>
          </p:cNvSpPr>
          <p:nvPr/>
        </p:nvSpPr>
        <p:spPr bwMode="auto">
          <a:xfrm>
            <a:off x="172901" y="3492480"/>
            <a:ext cx="2254486" cy="59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Cracks, caves, arches, stacks, stumps, wave-cut notches and wave-cut platforms.</a:t>
            </a:r>
          </a:p>
        </p:txBody>
      </p:sp>
      <p:sp>
        <p:nvSpPr>
          <p:cNvPr id="22" name="Text Box 27" descr="What is the difference between hard and soft engineering?">
            <a:extLst>
              <a:ext uri="{FF2B5EF4-FFF2-40B4-BE49-F238E27FC236}">
                <a16:creationId xmlns:a16="http://schemas.microsoft.com/office/drawing/2014/main" id="{E4A1BDB3-6977-DD27-0824-888B9FEFFAD0}"/>
              </a:ext>
            </a:extLst>
          </p:cNvPr>
          <p:cNvSpPr txBox="1">
            <a:spLocks noChangeArrowheads="1"/>
          </p:cNvSpPr>
          <p:nvPr/>
        </p:nvSpPr>
        <p:spPr bwMode="auto">
          <a:xfrm>
            <a:off x="2564444" y="4415284"/>
            <a:ext cx="2315097"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Sea walls, </a:t>
            </a:r>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groynes</a:t>
            </a: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rock </a:t>
            </a:r>
            <a:r>
              <a:rPr kumimoji="0" lang="en-GB"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armour</a:t>
            </a: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rip-rap, revetments, and gabions.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3" name="Text Box 25" descr="Study the image above showing coastal defences to the south of Hornsea. How do these sea defences help protect the coastline?">
            <a:extLst>
              <a:ext uri="{FF2B5EF4-FFF2-40B4-BE49-F238E27FC236}">
                <a16:creationId xmlns:a16="http://schemas.microsoft.com/office/drawing/2014/main" id="{5E36C223-4C25-BFA1-7AC5-38055DE9A899}"/>
              </a:ext>
            </a:extLst>
          </p:cNvPr>
          <p:cNvSpPr txBox="1">
            <a:spLocks noChangeArrowheads="1"/>
          </p:cNvSpPr>
          <p:nvPr/>
        </p:nvSpPr>
        <p:spPr bwMode="auto">
          <a:xfrm>
            <a:off x="5067973" y="4415284"/>
            <a:ext cx="2377438"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lang="en-GB" altLang="en-US" sz="1000" dirty="0">
                <a:solidFill>
                  <a:srgbClr val="000000"/>
                </a:solidFill>
                <a:ea typeface="Calibri" panose="020F0502020204030204" pitchFamily="34" charset="0"/>
              </a:rPr>
              <a:t>Rock groynes trap sediment transported by longshore drift. Sediment transported away down-drift of the defences is not replaced resulting in a very low beach. Waves are able to reach the base of the boulder clay cliffs even during neap times, increasing the rate of erosion.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4" name="Text Box 24" descr="Identify 4 processes of mass movement.">
            <a:extLst>
              <a:ext uri="{FF2B5EF4-FFF2-40B4-BE49-F238E27FC236}">
                <a16:creationId xmlns:a16="http://schemas.microsoft.com/office/drawing/2014/main" id="{4532AF32-B33C-8F99-6449-99CBE6CFF59C}"/>
              </a:ext>
            </a:extLst>
          </p:cNvPr>
          <p:cNvSpPr txBox="1">
            <a:spLocks noChangeArrowheads="1"/>
          </p:cNvSpPr>
          <p:nvPr/>
        </p:nvSpPr>
        <p:spPr bwMode="auto">
          <a:xfrm>
            <a:off x="7558926" y="1430093"/>
            <a:ext cx="2254066" cy="1489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Slumping involves a rotational movement of material along a concave slip plane. The top of the slump often tilts back, creating a ‘bench’, while the bottom of the slump pushes forward to form a ‘toe’. Slumps are often triggered by heavy rain, causing saturation of the material, or by erosion at the base of a slope.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5" name="Text Box 26" descr="What are the social, economic and environmental benefits of a sea wall?">
            <a:extLst>
              <a:ext uri="{FF2B5EF4-FFF2-40B4-BE49-F238E27FC236}">
                <a16:creationId xmlns:a16="http://schemas.microsoft.com/office/drawing/2014/main" id="{118ECAC3-6AC8-5887-DD97-D01CE257320E}"/>
              </a:ext>
            </a:extLst>
          </p:cNvPr>
          <p:cNvSpPr txBox="1">
            <a:spLocks noChangeArrowheads="1"/>
          </p:cNvSpPr>
          <p:nvPr/>
        </p:nvSpPr>
        <p:spPr bwMode="auto">
          <a:xfrm>
            <a:off x="7553448" y="4415284"/>
            <a:ext cx="2259537"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7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Social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Sea walls can restrict access to the beach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Coastal flooding occurs when waves overtop</a:t>
            </a:r>
          </a:p>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700" b="0" i="0" u="none" strike="noStrike" cap="none" normalizeH="0" baseline="0" dirty="0">
                <a:ln>
                  <a:noFill/>
                </a:ln>
                <a:solidFill>
                  <a:srgbClr val="000000"/>
                </a:solidFill>
                <a:effectLst/>
                <a:latin typeface="Arial" panose="020B0604020202020204" pitchFamily="34" charset="0"/>
              </a:rPr>
              <a:t>Economic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They are expensive to construct and maintain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Reflected waves scour the beach and cause foundations to be undermined</a:t>
            </a:r>
          </a:p>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700" b="0" i="0" u="none" strike="noStrike" cap="none" normalizeH="0" baseline="0" dirty="0">
                <a:ln>
                  <a:noFill/>
                </a:ln>
                <a:solidFill>
                  <a:srgbClr val="000000"/>
                </a:solidFill>
                <a:effectLst/>
                <a:latin typeface="Arial" panose="020B0604020202020204" pitchFamily="34" charset="0"/>
              </a:rPr>
              <a:t>Environmental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They destroy natural habitats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kumimoji="0" lang="en-US" altLang="en-US" sz="700" b="0" i="0" u="none" strike="noStrike" cap="none" normalizeH="0" baseline="0" dirty="0">
                <a:ln>
                  <a:noFill/>
                </a:ln>
                <a:solidFill>
                  <a:srgbClr val="000000"/>
                </a:solidFill>
                <a:effectLst/>
                <a:latin typeface="Arial" panose="020B0604020202020204" pitchFamily="34" charset="0"/>
              </a:rPr>
              <a:t>Reduce sediment input to the coastal system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700" dirty="0">
                <a:solidFill>
                  <a:srgbClr val="000000"/>
                </a:solidFill>
              </a:rPr>
              <a:t>They do not look attractive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6" name="Text Box 21" descr="What is longshore drift?">
            <a:extLst>
              <a:ext uri="{FF2B5EF4-FFF2-40B4-BE49-F238E27FC236}">
                <a16:creationId xmlns:a16="http://schemas.microsoft.com/office/drawing/2014/main" id="{C30BE8F0-4175-95DE-D3DD-3053435358B6}"/>
              </a:ext>
            </a:extLst>
          </p:cNvPr>
          <p:cNvSpPr txBox="1">
            <a:spLocks noChangeArrowheads="1"/>
          </p:cNvSpPr>
          <p:nvPr/>
        </p:nvSpPr>
        <p:spPr bwMode="auto">
          <a:xfrm>
            <a:off x="206079" y="1442540"/>
            <a:ext cx="2096870" cy="48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lang="en-US" altLang="en-US" sz="1000" dirty="0">
                <a:solidFill>
                  <a:srgbClr val="000000"/>
                </a:solidFill>
              </a:rPr>
              <a:t>Annotate the diagram below to </a:t>
            </a:r>
            <a:br>
              <a:rPr lang="en-US" altLang="en-US" sz="1000" dirty="0">
                <a:solidFill>
                  <a:srgbClr val="000000"/>
                </a:solidFill>
              </a:rPr>
            </a:br>
            <a:r>
              <a:rPr lang="en-US" altLang="en-US" sz="1000" dirty="0">
                <a:solidFill>
                  <a:srgbClr val="000000"/>
                </a:solidFill>
              </a:rPr>
              <a:t>explain longshore drift.</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sp>
        <p:nvSpPr>
          <p:cNvPr id="27" name="Rectangle 29">
            <a:extLst>
              <a:ext uri="{FF2B5EF4-FFF2-40B4-BE49-F238E27FC236}">
                <a16:creationId xmlns:a16="http://schemas.microsoft.com/office/drawing/2014/main" id="{2F69AEB8-D582-2896-0684-01206669C4EB}"/>
              </a:ext>
            </a:extLst>
          </p:cNvPr>
          <p:cNvSpPr>
            <a:spLocks noChangeArrowheads="1"/>
          </p:cNvSpPr>
          <p:nvPr/>
        </p:nvSpPr>
        <p:spPr bwMode="auto">
          <a:xfrm>
            <a:off x="11131826" y="-1928192"/>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28" name="Rectangle 40">
            <a:extLst>
              <a:ext uri="{FF2B5EF4-FFF2-40B4-BE49-F238E27FC236}">
                <a16:creationId xmlns:a16="http://schemas.microsoft.com/office/drawing/2014/main" id="{74701A35-903C-CB85-3339-263E2C632345}"/>
              </a:ext>
            </a:extLst>
          </p:cNvPr>
          <p:cNvSpPr>
            <a:spLocks noChangeArrowheads="1"/>
          </p:cNvSpPr>
          <p:nvPr/>
        </p:nvSpPr>
        <p:spPr bwMode="auto">
          <a:xfrm>
            <a:off x="11131826" y="-1470992"/>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cxnSp>
        <p:nvCxnSpPr>
          <p:cNvPr id="33" name="officeArt object" descr="Straight Connector 7">
            <a:extLst>
              <a:ext uri="{FF2B5EF4-FFF2-40B4-BE49-F238E27FC236}">
                <a16:creationId xmlns:a16="http://schemas.microsoft.com/office/drawing/2014/main" id="{47F57B7F-C064-9DE2-F55A-EB1B73021D59}"/>
              </a:ext>
            </a:extLst>
          </p:cNvPr>
          <p:cNvCxnSpPr>
            <a:cxnSpLocks/>
          </p:cNvCxnSpPr>
          <p:nvPr/>
        </p:nvCxnSpPr>
        <p:spPr>
          <a:xfrm>
            <a:off x="2434868" y="0"/>
            <a:ext cx="0" cy="5727052"/>
          </a:xfrm>
          <a:prstGeom prst="line">
            <a:avLst/>
          </a:prstGeom>
          <a:noFill/>
          <a:ln w="38100" cap="flat">
            <a:solidFill>
              <a:srgbClr val="9DC3E6"/>
            </a:solidFill>
            <a:prstDash val="solid"/>
            <a:miter lim="800000"/>
          </a:ln>
          <a:effectLst/>
        </p:spPr>
      </p:cxnSp>
      <p:cxnSp>
        <p:nvCxnSpPr>
          <p:cNvPr id="34" name="officeArt object" descr="Straight Connector 7">
            <a:extLst>
              <a:ext uri="{FF2B5EF4-FFF2-40B4-BE49-F238E27FC236}">
                <a16:creationId xmlns:a16="http://schemas.microsoft.com/office/drawing/2014/main" id="{F04ADE58-361A-C47E-0D01-BDE00269BDC5}"/>
              </a:ext>
            </a:extLst>
          </p:cNvPr>
          <p:cNvCxnSpPr>
            <a:cxnSpLocks/>
          </p:cNvCxnSpPr>
          <p:nvPr/>
        </p:nvCxnSpPr>
        <p:spPr>
          <a:xfrm>
            <a:off x="7472304" y="0"/>
            <a:ext cx="0" cy="6681847"/>
          </a:xfrm>
          <a:prstGeom prst="line">
            <a:avLst/>
          </a:prstGeom>
          <a:noFill/>
          <a:ln w="38100" cap="flat">
            <a:solidFill>
              <a:srgbClr val="9DC3E6"/>
            </a:solidFill>
            <a:prstDash val="solid"/>
            <a:miter lim="800000"/>
          </a:ln>
          <a:effectLst/>
        </p:spPr>
      </p:cxnSp>
      <p:cxnSp>
        <p:nvCxnSpPr>
          <p:cNvPr id="9" name="officeArt object" descr="Straight Connector 9">
            <a:extLst>
              <a:ext uri="{FF2B5EF4-FFF2-40B4-BE49-F238E27FC236}">
                <a16:creationId xmlns:a16="http://schemas.microsoft.com/office/drawing/2014/main" id="{21E8B53A-DDC9-D07A-FB67-628C9A648AE1}"/>
              </a:ext>
            </a:extLst>
          </p:cNvPr>
          <p:cNvCxnSpPr>
            <a:cxnSpLocks/>
          </p:cNvCxnSpPr>
          <p:nvPr/>
        </p:nvCxnSpPr>
        <p:spPr>
          <a:xfrm>
            <a:off x="-1173" y="1432407"/>
            <a:ext cx="9906000" cy="0"/>
          </a:xfrm>
          <a:prstGeom prst="line">
            <a:avLst/>
          </a:prstGeom>
          <a:noFill/>
          <a:ln w="38100" cap="flat">
            <a:solidFill>
              <a:srgbClr val="9DC3E6"/>
            </a:solidFill>
            <a:prstDash val="solid"/>
            <a:miter lim="800000"/>
          </a:ln>
          <a:effectLst/>
        </p:spPr>
      </p:cxnSp>
      <p:cxnSp>
        <p:nvCxnSpPr>
          <p:cNvPr id="30" name="officeArt object" descr="Straight Connector 9">
            <a:extLst>
              <a:ext uri="{FF2B5EF4-FFF2-40B4-BE49-F238E27FC236}">
                <a16:creationId xmlns:a16="http://schemas.microsoft.com/office/drawing/2014/main" id="{3A810C92-8B3D-0B56-3A52-FA266B9CE88B}"/>
              </a:ext>
            </a:extLst>
          </p:cNvPr>
          <p:cNvCxnSpPr>
            <a:cxnSpLocks/>
          </p:cNvCxnSpPr>
          <p:nvPr/>
        </p:nvCxnSpPr>
        <p:spPr>
          <a:xfrm>
            <a:off x="7398" y="4409830"/>
            <a:ext cx="9906000" cy="0"/>
          </a:xfrm>
          <a:prstGeom prst="line">
            <a:avLst/>
          </a:prstGeom>
          <a:noFill/>
          <a:ln w="38100" cap="flat">
            <a:solidFill>
              <a:srgbClr val="9DC3E6"/>
            </a:solidFill>
            <a:prstDash val="solid"/>
            <a:miter lim="800000"/>
          </a:ln>
          <a:effectLst/>
        </p:spPr>
      </p:cxnSp>
      <p:pic>
        <p:nvPicPr>
          <p:cNvPr id="1032" name="Picture 8" descr="Image">
            <a:extLst>
              <a:ext uri="{FF2B5EF4-FFF2-40B4-BE49-F238E27FC236}">
                <a16:creationId xmlns:a16="http://schemas.microsoft.com/office/drawing/2014/main" id="{E56B2926-53F4-1551-471C-6C58A0C8A2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47603" y="5686703"/>
            <a:ext cx="7620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1033" name="Picture 9" descr="Image">
            <a:extLst>
              <a:ext uri="{FF2B5EF4-FFF2-40B4-BE49-F238E27FC236}">
                <a16:creationId xmlns:a16="http://schemas.microsoft.com/office/drawing/2014/main" id="{89C882C4-49EB-74C7-DB6E-DA6FDFF855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457" y="5686092"/>
            <a:ext cx="7620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pic>
        <p:nvPicPr>
          <p:cNvPr id="43" name="Picture 42">
            <a:extLst>
              <a:ext uri="{FF2B5EF4-FFF2-40B4-BE49-F238E27FC236}">
                <a16:creationId xmlns:a16="http://schemas.microsoft.com/office/drawing/2014/main" id="{D94B8702-DF26-7284-F6E4-B6D918BC9593}"/>
              </a:ext>
            </a:extLst>
          </p:cNvPr>
          <p:cNvPicPr>
            <a:picLocks noChangeAspect="1"/>
          </p:cNvPicPr>
          <p:nvPr/>
        </p:nvPicPr>
        <p:blipFill>
          <a:blip r:embed="rId6"/>
          <a:stretch>
            <a:fillRect/>
          </a:stretch>
        </p:blipFill>
        <p:spPr>
          <a:xfrm>
            <a:off x="3836870" y="1526540"/>
            <a:ext cx="3520009" cy="393011"/>
          </a:xfrm>
          <a:prstGeom prst="rect">
            <a:avLst/>
          </a:prstGeom>
        </p:spPr>
      </p:pic>
      <p:sp>
        <p:nvSpPr>
          <p:cNvPr id="5" name="Text Box 5" descr="What factors affect the size of waves?">
            <a:extLst>
              <a:ext uri="{FF2B5EF4-FFF2-40B4-BE49-F238E27FC236}">
                <a16:creationId xmlns:a16="http://schemas.microsoft.com/office/drawing/2014/main" id="{95A1AB61-3A62-B3AC-3412-C2678C7E88A3}"/>
              </a:ext>
            </a:extLst>
          </p:cNvPr>
          <p:cNvSpPr txBox="1">
            <a:spLocks noChangeArrowheads="1"/>
          </p:cNvSpPr>
          <p:nvPr/>
        </p:nvSpPr>
        <p:spPr bwMode="auto">
          <a:xfrm>
            <a:off x="2440005" y="137784"/>
            <a:ext cx="2533197" cy="1043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Short wave-length, so a high frequency (10-14 waves per minute)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1000" dirty="0">
                <a:solidFill>
                  <a:srgbClr val="000000"/>
                </a:solidFill>
                <a:ea typeface="Calibri" panose="020F0502020204030204" pitchFamily="34" charset="0"/>
              </a:rPr>
              <a:t>Steep wave front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Wave plunges onto steep beach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lang="en-US" altLang="en-US" sz="1000" dirty="0">
                <a:solidFill>
                  <a:srgbClr val="000000"/>
                </a:solidFill>
                <a:ea typeface="Calibri" panose="020F0502020204030204" pitchFamily="34" charset="0"/>
              </a:rPr>
              <a:t>Weak swash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914400" algn="l"/>
                <a:tab pos="1828800" algn="l"/>
                <a:tab pos="2743200" algn="l"/>
              </a:tabLst>
            </a:pPr>
            <a:r>
              <a:rPr kumimoji="0" lang="en-US" altLang="en-US" sz="10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Strong backwash  </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cxnSp>
        <p:nvCxnSpPr>
          <p:cNvPr id="31" name="officeArt object" descr="Straight Connector 9">
            <a:extLst>
              <a:ext uri="{FF2B5EF4-FFF2-40B4-BE49-F238E27FC236}">
                <a16:creationId xmlns:a16="http://schemas.microsoft.com/office/drawing/2014/main" id="{2946B6FF-B3D9-6404-6FDE-FAB9D3460EB4}"/>
              </a:ext>
            </a:extLst>
          </p:cNvPr>
          <p:cNvCxnSpPr>
            <a:cxnSpLocks/>
          </p:cNvCxnSpPr>
          <p:nvPr/>
        </p:nvCxnSpPr>
        <p:spPr>
          <a:xfrm>
            <a:off x="-1173" y="3461830"/>
            <a:ext cx="2433696" cy="0"/>
          </a:xfrm>
          <a:prstGeom prst="line">
            <a:avLst/>
          </a:prstGeom>
          <a:noFill/>
          <a:ln w="38100" cap="flat">
            <a:solidFill>
              <a:srgbClr val="9DC3E6"/>
            </a:solidFill>
            <a:prstDash val="solid"/>
            <a:miter lim="800000"/>
          </a:ln>
          <a:effectLst/>
        </p:spPr>
      </p:cxnSp>
      <p:sp>
        <p:nvSpPr>
          <p:cNvPr id="36" name="TextBox 35">
            <a:extLst>
              <a:ext uri="{FF2B5EF4-FFF2-40B4-BE49-F238E27FC236}">
                <a16:creationId xmlns:a16="http://schemas.microsoft.com/office/drawing/2014/main" id="{DFE687CA-A34F-19DF-888C-05A3916E17EB}"/>
              </a:ext>
            </a:extLst>
          </p:cNvPr>
          <p:cNvSpPr txBox="1"/>
          <p:nvPr/>
        </p:nvSpPr>
        <p:spPr>
          <a:xfrm>
            <a:off x="823383" y="1783958"/>
            <a:ext cx="1360130" cy="307777"/>
          </a:xfrm>
          <a:prstGeom prst="rect">
            <a:avLst/>
          </a:prstGeom>
          <a:noFill/>
        </p:spPr>
        <p:txBody>
          <a:bodyPr wrap="square" rtlCol="0">
            <a:spAutoFit/>
          </a:bodyPr>
          <a:lstStyle/>
          <a:p>
            <a:r>
              <a:rPr lang="en-GB" sz="700" dirty="0"/>
              <a:t>Direction of material being transported by longshore drift</a:t>
            </a:r>
          </a:p>
        </p:txBody>
      </p:sp>
      <p:sp>
        <p:nvSpPr>
          <p:cNvPr id="37" name="TextBox 36">
            <a:extLst>
              <a:ext uri="{FF2B5EF4-FFF2-40B4-BE49-F238E27FC236}">
                <a16:creationId xmlns:a16="http://schemas.microsoft.com/office/drawing/2014/main" id="{CD2DC55B-25EE-EC14-54B6-D83C4EE44A38}"/>
              </a:ext>
            </a:extLst>
          </p:cNvPr>
          <p:cNvSpPr txBox="1"/>
          <p:nvPr/>
        </p:nvSpPr>
        <p:spPr>
          <a:xfrm>
            <a:off x="1439325" y="3186601"/>
            <a:ext cx="847060" cy="200055"/>
          </a:xfrm>
          <a:prstGeom prst="rect">
            <a:avLst/>
          </a:prstGeom>
          <a:noFill/>
        </p:spPr>
        <p:txBody>
          <a:bodyPr wrap="square" rtlCol="0">
            <a:spAutoFit/>
          </a:bodyPr>
          <a:lstStyle/>
          <a:p>
            <a:r>
              <a:rPr lang="en-GB" sz="700" dirty="0"/>
              <a:t>Prevailing wind</a:t>
            </a:r>
          </a:p>
        </p:txBody>
      </p:sp>
      <p:sp>
        <p:nvSpPr>
          <p:cNvPr id="38" name="TextBox 37">
            <a:extLst>
              <a:ext uri="{FF2B5EF4-FFF2-40B4-BE49-F238E27FC236}">
                <a16:creationId xmlns:a16="http://schemas.microsoft.com/office/drawing/2014/main" id="{1178CD45-251A-48AC-3C70-74B6B98A38D8}"/>
              </a:ext>
            </a:extLst>
          </p:cNvPr>
          <p:cNvSpPr txBox="1"/>
          <p:nvPr/>
        </p:nvSpPr>
        <p:spPr>
          <a:xfrm>
            <a:off x="146182" y="1878566"/>
            <a:ext cx="720511" cy="523220"/>
          </a:xfrm>
          <a:prstGeom prst="rect">
            <a:avLst/>
          </a:prstGeom>
          <a:noFill/>
        </p:spPr>
        <p:txBody>
          <a:bodyPr wrap="square" rtlCol="0">
            <a:spAutoFit/>
          </a:bodyPr>
          <a:lstStyle/>
          <a:p>
            <a:r>
              <a:rPr lang="en-GB" sz="700" dirty="0"/>
              <a:t>Material is transported up the beach at an angle. </a:t>
            </a:r>
          </a:p>
        </p:txBody>
      </p:sp>
      <p:sp>
        <p:nvSpPr>
          <p:cNvPr id="40" name="TextBox 39">
            <a:extLst>
              <a:ext uri="{FF2B5EF4-FFF2-40B4-BE49-F238E27FC236}">
                <a16:creationId xmlns:a16="http://schemas.microsoft.com/office/drawing/2014/main" id="{08C4ED29-7857-3392-6A27-331ACF5DB56F}"/>
              </a:ext>
            </a:extLst>
          </p:cNvPr>
          <p:cNvSpPr txBox="1"/>
          <p:nvPr/>
        </p:nvSpPr>
        <p:spPr>
          <a:xfrm>
            <a:off x="157557" y="2982201"/>
            <a:ext cx="1348520" cy="415498"/>
          </a:xfrm>
          <a:prstGeom prst="rect">
            <a:avLst/>
          </a:prstGeom>
          <a:noFill/>
        </p:spPr>
        <p:txBody>
          <a:bodyPr wrap="square" rtlCol="0">
            <a:spAutoFit/>
          </a:bodyPr>
          <a:lstStyle/>
          <a:p>
            <a:r>
              <a:rPr lang="en-GB" sz="700" dirty="0"/>
              <a:t>Swash – waves moving up the beach, at an angle determined by the prevailing wind.</a:t>
            </a:r>
          </a:p>
        </p:txBody>
      </p:sp>
      <p:cxnSp>
        <p:nvCxnSpPr>
          <p:cNvPr id="42" name="Straight Arrow Connector 41">
            <a:extLst>
              <a:ext uri="{FF2B5EF4-FFF2-40B4-BE49-F238E27FC236}">
                <a16:creationId xmlns:a16="http://schemas.microsoft.com/office/drawing/2014/main" id="{683CFE7C-42AC-580A-731A-B6A39088B09E}"/>
              </a:ext>
            </a:extLst>
          </p:cNvPr>
          <p:cNvCxnSpPr/>
          <p:nvPr/>
        </p:nvCxnSpPr>
        <p:spPr>
          <a:xfrm flipV="1">
            <a:off x="319659" y="2799237"/>
            <a:ext cx="0" cy="184770"/>
          </a:xfrm>
          <a:prstGeom prst="straightConnector1">
            <a:avLst/>
          </a:prstGeom>
          <a:ln w="9525">
            <a:solidFill>
              <a:schemeClr val="tx1">
                <a:lumMod val="75000"/>
                <a:lumOff val="25000"/>
              </a:schemeClr>
            </a:solidFill>
            <a:prstDash val="sysDash"/>
            <a:tailEnd type="triangle" w="sm"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EFE5F47A-67C9-22C5-66FA-10505BA73CE3}"/>
              </a:ext>
            </a:extLst>
          </p:cNvPr>
          <p:cNvCxnSpPr>
            <a:cxnSpLocks/>
          </p:cNvCxnSpPr>
          <p:nvPr/>
        </p:nvCxnSpPr>
        <p:spPr>
          <a:xfrm>
            <a:off x="360000" y="2339588"/>
            <a:ext cx="70306" cy="265680"/>
          </a:xfrm>
          <a:prstGeom prst="straightConnector1">
            <a:avLst/>
          </a:prstGeom>
          <a:ln w="9525">
            <a:solidFill>
              <a:schemeClr val="tx1">
                <a:lumMod val="75000"/>
                <a:lumOff val="25000"/>
              </a:schemeClr>
            </a:solidFill>
            <a:prstDash val="sysDash"/>
            <a:tailEnd type="triangle" w="sm" len="med"/>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92357072-22B8-1618-9C47-395FF96E1DE0}"/>
              </a:ext>
            </a:extLst>
          </p:cNvPr>
          <p:cNvSpPr txBox="1"/>
          <p:nvPr/>
        </p:nvSpPr>
        <p:spPr>
          <a:xfrm>
            <a:off x="681277" y="2031869"/>
            <a:ext cx="1629886" cy="415498"/>
          </a:xfrm>
          <a:prstGeom prst="rect">
            <a:avLst/>
          </a:prstGeom>
          <a:noFill/>
        </p:spPr>
        <p:txBody>
          <a:bodyPr wrap="square" rtlCol="0">
            <a:spAutoFit/>
          </a:bodyPr>
          <a:lstStyle/>
          <a:p>
            <a:r>
              <a:rPr lang="en-GB" sz="700" dirty="0"/>
              <a:t>Backwash – wave retreats down the beach at a right-angle due to gravity, transporting beach material. </a:t>
            </a:r>
          </a:p>
        </p:txBody>
      </p:sp>
      <p:cxnSp>
        <p:nvCxnSpPr>
          <p:cNvPr id="47" name="Straight Arrow Connector 46">
            <a:extLst>
              <a:ext uri="{FF2B5EF4-FFF2-40B4-BE49-F238E27FC236}">
                <a16:creationId xmlns:a16="http://schemas.microsoft.com/office/drawing/2014/main" id="{B869F11F-D776-D816-2520-0F6797FF3236}"/>
              </a:ext>
            </a:extLst>
          </p:cNvPr>
          <p:cNvCxnSpPr>
            <a:cxnSpLocks/>
          </p:cNvCxnSpPr>
          <p:nvPr/>
        </p:nvCxnSpPr>
        <p:spPr>
          <a:xfrm flipH="1">
            <a:off x="1154719" y="2401786"/>
            <a:ext cx="147397" cy="120644"/>
          </a:xfrm>
          <a:prstGeom prst="straightConnector1">
            <a:avLst/>
          </a:prstGeom>
          <a:ln w="9525">
            <a:solidFill>
              <a:schemeClr val="tx1">
                <a:lumMod val="75000"/>
                <a:lumOff val="25000"/>
              </a:schemeClr>
            </a:solidFill>
            <a:prstDash val="sysDash"/>
            <a:tailEnd type="triangle" w="sm" len="med"/>
          </a:ln>
        </p:spPr>
        <p:style>
          <a:lnRef idx="1">
            <a:schemeClr val="accent1"/>
          </a:lnRef>
          <a:fillRef idx="0">
            <a:schemeClr val="accent1"/>
          </a:fillRef>
          <a:effectRef idx="0">
            <a:schemeClr val="accent1"/>
          </a:effectRef>
          <a:fontRef idx="minor">
            <a:schemeClr val="tx1"/>
          </a:fontRef>
        </p:style>
      </p:cxnSp>
      <p:pic>
        <p:nvPicPr>
          <p:cNvPr id="52" name="Picture 51" descr="A cartoon of a cliff&#10;&#10;Description automatically generated">
            <a:extLst>
              <a:ext uri="{FF2B5EF4-FFF2-40B4-BE49-F238E27FC236}">
                <a16:creationId xmlns:a16="http://schemas.microsoft.com/office/drawing/2014/main" id="{777A1AF8-18AB-CBD7-8B33-6F2D555A0DB2}"/>
              </a:ext>
            </a:extLst>
          </p:cNvPr>
          <p:cNvPicPr>
            <a:picLocks noChangeAspect="1"/>
          </p:cNvPicPr>
          <p:nvPr/>
        </p:nvPicPr>
        <p:blipFill rotWithShape="1">
          <a:blip r:embed="rId7"/>
          <a:srcRect t="22517" b="30568"/>
          <a:stretch/>
        </p:blipFill>
        <p:spPr>
          <a:xfrm>
            <a:off x="7467491" y="3380909"/>
            <a:ext cx="2590066" cy="906195"/>
          </a:xfrm>
          <a:prstGeom prst="rect">
            <a:avLst/>
          </a:prstGeom>
        </p:spPr>
      </p:pic>
      <p:sp>
        <p:nvSpPr>
          <p:cNvPr id="62" name="TextBox 61">
            <a:extLst>
              <a:ext uri="{FF2B5EF4-FFF2-40B4-BE49-F238E27FC236}">
                <a16:creationId xmlns:a16="http://schemas.microsoft.com/office/drawing/2014/main" id="{D3E67565-8A7C-E426-C2DB-E8CBDE12ECB2}"/>
              </a:ext>
            </a:extLst>
          </p:cNvPr>
          <p:cNvSpPr txBox="1"/>
          <p:nvPr/>
        </p:nvSpPr>
        <p:spPr>
          <a:xfrm>
            <a:off x="7571856" y="4207894"/>
            <a:ext cx="399098" cy="200055"/>
          </a:xfrm>
          <a:prstGeom prst="rect">
            <a:avLst/>
          </a:prstGeom>
          <a:noFill/>
        </p:spPr>
        <p:txBody>
          <a:bodyPr wrap="square" rtlCol="0">
            <a:spAutoFit/>
          </a:bodyPr>
          <a:lstStyle/>
          <a:p>
            <a:pPr algn="ctr"/>
            <a:r>
              <a:rPr lang="en-GB" sz="700" dirty="0"/>
              <a:t>crack</a:t>
            </a:r>
          </a:p>
        </p:txBody>
      </p:sp>
      <p:sp>
        <p:nvSpPr>
          <p:cNvPr id="63" name="TextBox 62">
            <a:extLst>
              <a:ext uri="{FF2B5EF4-FFF2-40B4-BE49-F238E27FC236}">
                <a16:creationId xmlns:a16="http://schemas.microsoft.com/office/drawing/2014/main" id="{55F95DCE-AD57-8ADF-DAA5-5AED6020F1EA}"/>
              </a:ext>
            </a:extLst>
          </p:cNvPr>
          <p:cNvSpPr txBox="1"/>
          <p:nvPr/>
        </p:nvSpPr>
        <p:spPr>
          <a:xfrm>
            <a:off x="8165350" y="4212502"/>
            <a:ext cx="399098" cy="200055"/>
          </a:xfrm>
          <a:prstGeom prst="rect">
            <a:avLst/>
          </a:prstGeom>
          <a:noFill/>
        </p:spPr>
        <p:txBody>
          <a:bodyPr wrap="square" rtlCol="0">
            <a:spAutoFit/>
          </a:bodyPr>
          <a:lstStyle/>
          <a:p>
            <a:pPr algn="ctr"/>
            <a:r>
              <a:rPr lang="en-GB" sz="700" dirty="0"/>
              <a:t>cave</a:t>
            </a:r>
          </a:p>
        </p:txBody>
      </p:sp>
      <p:sp>
        <p:nvSpPr>
          <p:cNvPr id="1024" name="TextBox 1023">
            <a:extLst>
              <a:ext uri="{FF2B5EF4-FFF2-40B4-BE49-F238E27FC236}">
                <a16:creationId xmlns:a16="http://schemas.microsoft.com/office/drawing/2014/main" id="{78AACC97-02EB-BA3D-95F1-B6BF70CAF218}"/>
              </a:ext>
            </a:extLst>
          </p:cNvPr>
          <p:cNvSpPr txBox="1"/>
          <p:nvPr/>
        </p:nvSpPr>
        <p:spPr>
          <a:xfrm>
            <a:off x="8527536" y="4215229"/>
            <a:ext cx="399098" cy="200055"/>
          </a:xfrm>
          <a:prstGeom prst="rect">
            <a:avLst/>
          </a:prstGeom>
          <a:noFill/>
        </p:spPr>
        <p:txBody>
          <a:bodyPr wrap="square" rtlCol="0">
            <a:spAutoFit/>
          </a:bodyPr>
          <a:lstStyle/>
          <a:p>
            <a:pPr algn="ctr"/>
            <a:r>
              <a:rPr lang="en-GB" sz="700" dirty="0"/>
              <a:t>arch</a:t>
            </a:r>
          </a:p>
        </p:txBody>
      </p:sp>
      <p:sp>
        <p:nvSpPr>
          <p:cNvPr id="1025" name="TextBox 1024">
            <a:extLst>
              <a:ext uri="{FF2B5EF4-FFF2-40B4-BE49-F238E27FC236}">
                <a16:creationId xmlns:a16="http://schemas.microsoft.com/office/drawing/2014/main" id="{BC2E403F-590A-575C-E601-948804718C25}"/>
              </a:ext>
            </a:extLst>
          </p:cNvPr>
          <p:cNvSpPr txBox="1"/>
          <p:nvPr/>
        </p:nvSpPr>
        <p:spPr>
          <a:xfrm>
            <a:off x="9105156" y="4211657"/>
            <a:ext cx="399098" cy="200055"/>
          </a:xfrm>
          <a:prstGeom prst="rect">
            <a:avLst/>
          </a:prstGeom>
          <a:noFill/>
        </p:spPr>
        <p:txBody>
          <a:bodyPr wrap="square" rtlCol="0">
            <a:spAutoFit/>
          </a:bodyPr>
          <a:lstStyle/>
          <a:p>
            <a:pPr algn="ctr"/>
            <a:r>
              <a:rPr lang="en-GB" sz="700" dirty="0"/>
              <a:t>stack</a:t>
            </a:r>
          </a:p>
        </p:txBody>
      </p:sp>
      <p:sp>
        <p:nvSpPr>
          <p:cNvPr id="1027" name="TextBox 1026">
            <a:extLst>
              <a:ext uri="{FF2B5EF4-FFF2-40B4-BE49-F238E27FC236}">
                <a16:creationId xmlns:a16="http://schemas.microsoft.com/office/drawing/2014/main" id="{3DC7DF26-A050-1421-0163-8500D90BB168}"/>
              </a:ext>
            </a:extLst>
          </p:cNvPr>
          <p:cNvSpPr txBox="1"/>
          <p:nvPr/>
        </p:nvSpPr>
        <p:spPr>
          <a:xfrm>
            <a:off x="9421467" y="4212630"/>
            <a:ext cx="456667" cy="200055"/>
          </a:xfrm>
          <a:prstGeom prst="rect">
            <a:avLst/>
          </a:prstGeom>
          <a:noFill/>
        </p:spPr>
        <p:txBody>
          <a:bodyPr wrap="square" rtlCol="0">
            <a:spAutoFit/>
          </a:bodyPr>
          <a:lstStyle/>
          <a:p>
            <a:pPr algn="ctr"/>
            <a:r>
              <a:rPr lang="en-GB" sz="700" dirty="0"/>
              <a:t>stump</a:t>
            </a:r>
          </a:p>
        </p:txBody>
      </p:sp>
      <p:sp>
        <p:nvSpPr>
          <p:cNvPr id="1029" name="Text Box 3" descr="Coastal environments">
            <a:extLst>
              <a:ext uri="{FF2B5EF4-FFF2-40B4-BE49-F238E27FC236}">
                <a16:creationId xmlns:a16="http://schemas.microsoft.com/office/drawing/2014/main" id="{98C4F917-2551-77E9-FD30-7C225F4D9DA0}"/>
              </a:ext>
            </a:extLst>
          </p:cNvPr>
          <p:cNvSpPr txBox="1">
            <a:spLocks noChangeArrowheads="1"/>
          </p:cNvSpPr>
          <p:nvPr/>
        </p:nvSpPr>
        <p:spPr bwMode="auto">
          <a:xfrm>
            <a:off x="978550" y="6041510"/>
            <a:ext cx="8326438" cy="714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 pos="3657600" algn="l"/>
                <a:tab pos="4572000" algn="l"/>
                <a:tab pos="5486400" algn="l"/>
                <a:tab pos="6400800" algn="l"/>
                <a:tab pos="7315200" algn="l"/>
                <a:tab pos="8229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 pos="1828800" algn="l"/>
                <a:tab pos="2743200" algn="l"/>
                <a:tab pos="3657600" algn="l"/>
                <a:tab pos="4572000" algn="l"/>
                <a:tab pos="5486400" algn="l"/>
                <a:tab pos="6400800" algn="l"/>
                <a:tab pos="7315200" algn="l"/>
                <a:tab pos="8229600" algn="l"/>
              </a:tabLst>
            </a:pPr>
            <a:r>
              <a:rPr kumimoji="0" lang="en-US" altLang="en-US" sz="3600" b="0" i="0" u="none" strike="noStrike" cap="none" normalizeH="0" baseline="0" dirty="0">
                <a:ln>
                  <a:noFill/>
                </a:ln>
                <a:solidFill>
                  <a:srgbClr val="FFFFFF"/>
                </a:solidFill>
                <a:effectLst/>
                <a:latin typeface="CoolveticaRg-Regular" panose="020B0603030602020004" pitchFamily="34" charset="0"/>
                <a:ea typeface="Calibri" panose="020F0502020204030204" pitchFamily="34" charset="0"/>
              </a:rPr>
              <a:t>Coastal environments</a:t>
            </a:r>
            <a:endParaRPr kumimoji="0" lang="en-US" altLang="en-US" sz="1050" b="0" i="0" u="none" strike="noStrike" cap="none" normalizeH="0" baseline="0" dirty="0">
              <a:ln>
                <a:noFill/>
              </a:ln>
              <a:solidFill>
                <a:schemeClr val="tx1"/>
              </a:solidFill>
              <a:effectLst/>
              <a:latin typeface="Arial" panose="020B0604020202020204" pitchFamily="34" charset="0"/>
            </a:endParaRPr>
          </a:p>
        </p:txBody>
      </p:sp>
      <p:pic>
        <p:nvPicPr>
          <p:cNvPr id="1030" name="Picture 1029" descr="A qr code with a few black squares&#10;&#10;Description automatically generated">
            <a:extLst>
              <a:ext uri="{FF2B5EF4-FFF2-40B4-BE49-F238E27FC236}">
                <a16:creationId xmlns:a16="http://schemas.microsoft.com/office/drawing/2014/main" id="{E255D481-97C5-553D-1FF0-5BB29B0CB0BD}"/>
              </a:ext>
            </a:extLst>
          </p:cNvPr>
          <p:cNvPicPr>
            <a:picLocks noChangeAspect="1"/>
          </p:cNvPicPr>
          <p:nvPr/>
        </p:nvPicPr>
        <p:blipFill>
          <a:blip r:embed="rId8"/>
          <a:stretch>
            <a:fillRect/>
          </a:stretch>
        </p:blipFill>
        <p:spPr>
          <a:xfrm>
            <a:off x="209824" y="6058526"/>
            <a:ext cx="682105" cy="682105"/>
          </a:xfrm>
          <a:prstGeom prst="rect">
            <a:avLst/>
          </a:prstGeom>
        </p:spPr>
      </p:pic>
      <p:pic>
        <p:nvPicPr>
          <p:cNvPr id="1031" name="Picture 1030" descr="A qr code with black squares&#10;&#10;Description automatically generated">
            <a:extLst>
              <a:ext uri="{FF2B5EF4-FFF2-40B4-BE49-F238E27FC236}">
                <a16:creationId xmlns:a16="http://schemas.microsoft.com/office/drawing/2014/main" id="{E7F13B7F-0414-F3E4-1E30-58FBEDF58687}"/>
              </a:ext>
            </a:extLst>
          </p:cNvPr>
          <p:cNvPicPr>
            <a:picLocks noChangeAspect="1"/>
          </p:cNvPicPr>
          <p:nvPr/>
        </p:nvPicPr>
        <p:blipFill>
          <a:blip r:embed="rId9"/>
          <a:stretch>
            <a:fillRect/>
          </a:stretch>
        </p:blipFill>
        <p:spPr>
          <a:xfrm>
            <a:off x="9046649" y="6052640"/>
            <a:ext cx="689920" cy="689920"/>
          </a:xfrm>
          <a:prstGeom prst="rect">
            <a:avLst/>
          </a:prstGeom>
        </p:spPr>
      </p:pic>
      <p:sp>
        <p:nvSpPr>
          <p:cNvPr id="1035" name="Text Box 7" descr="Identify the two types of wave.">
            <a:extLst>
              <a:ext uri="{FF2B5EF4-FFF2-40B4-BE49-F238E27FC236}">
                <a16:creationId xmlns:a16="http://schemas.microsoft.com/office/drawing/2014/main" id="{4F41099C-3265-A6ED-F7D1-F3B1EA8C41DC}"/>
              </a:ext>
            </a:extLst>
          </p:cNvPr>
          <p:cNvSpPr txBox="1">
            <a:spLocks noChangeArrowheads="1"/>
          </p:cNvSpPr>
          <p:nvPr/>
        </p:nvSpPr>
        <p:spPr bwMode="auto">
          <a:xfrm rot="16200000">
            <a:off x="8553419" y="6209665"/>
            <a:ext cx="905318" cy="372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lvl1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 pos="1828800" algn="l"/>
                <a:tab pos="2743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914400" algn="l"/>
                <a:tab pos="1828800" algn="l"/>
                <a:tab pos="2743200" algn="l"/>
              </a:tabLst>
            </a:pPr>
            <a:r>
              <a:rPr kumimoji="0" lang="en-US" altLang="en-US" sz="1200" b="1" i="0" u="none" strike="noStrike" cap="none" normalizeH="0" baseline="0" dirty="0">
                <a:ln>
                  <a:noFill/>
                </a:ln>
                <a:solidFill>
                  <a:schemeClr val="bg1"/>
                </a:solidFill>
                <a:effectLst/>
                <a:latin typeface="Arial" panose="020B0604020202020204" pitchFamily="34" charset="0"/>
                <a:ea typeface="Calibri" panose="020F0502020204030204" pitchFamily="34" charset="0"/>
              </a:rPr>
              <a:t>QUIZZES</a:t>
            </a:r>
            <a:endParaRPr kumimoji="0" lang="en-US" altLang="en-US" sz="1200" b="1"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6478487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609</TotalTime>
  <Words>630</Words>
  <Application>Microsoft Macintosh PowerPoint</Application>
  <PresentationFormat>A4 Paper (210x297 mm)</PresentationFormat>
  <Paragraphs>56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CoolveticaRg-Regular</vt:lpstr>
      <vt:lpstr>Office Theme</vt:lpstr>
      <vt:lpstr>PowerPoint Presentation</vt:lpstr>
      <vt:lpstr>PowerPoint Presentation</vt:lpstr>
    </vt:vector>
  </TitlesOfParts>
  <Manager/>
  <Company>Internet Geography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Anthony Bennett</dc:creator>
  <cp:keywords/>
  <dc:description/>
  <cp:lastModifiedBy>Anthony Bennett - Internet Geography</cp:lastModifiedBy>
  <cp:revision>9</cp:revision>
  <cp:lastPrinted>2023-08-19T18:30:01Z</cp:lastPrinted>
  <dcterms:created xsi:type="dcterms:W3CDTF">2023-08-19T08:32:28Z</dcterms:created>
  <dcterms:modified xsi:type="dcterms:W3CDTF">2023-08-20T13:21:36Z</dcterms:modified>
  <cp:category/>
</cp:coreProperties>
</file>