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65" r:id="rId3"/>
    <p:sldId id="266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 snapToGrid="0" snapToObjects="1">
      <p:cViewPr varScale="1">
        <p:scale>
          <a:sx n="73" d="100"/>
          <a:sy n="73" d="100"/>
        </p:scale>
        <p:origin x="1122" y="60"/>
      </p:cViewPr>
      <p:guideLst>
        <p:guide orient="horz" pos="2205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70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432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538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103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19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3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13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0765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21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20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86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EC37C-C7CB-8040-A4C7-82D5F46C4A41}" type="datetimeFigureOut">
              <a:rPr lang="en-GB" smtClean="0"/>
              <a:t>16/10/2023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C8D86-FB05-B74D-8185-8E297045CEE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26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9363" y="106452"/>
            <a:ext cx="755099" cy="7550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D8049A-182E-884B-965F-8F49DEF69A7C}"/>
              </a:ext>
            </a:extLst>
          </p:cNvPr>
          <p:cNvSpPr txBox="1"/>
          <p:nvPr/>
        </p:nvSpPr>
        <p:spPr>
          <a:xfrm>
            <a:off x="210497" y="240129"/>
            <a:ext cx="26901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en-GB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GB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Structures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39E2057E-A74C-8D47-85DD-1E16530BDDF0}"/>
              </a:ext>
            </a:extLst>
          </p:cNvPr>
          <p:cNvSpPr txBox="1"/>
          <p:nvPr/>
        </p:nvSpPr>
        <p:spPr>
          <a:xfrm>
            <a:off x="8633442" y="6551956"/>
            <a:ext cx="10695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Endon High School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EBBC851-580B-514C-A615-EFD54AC8551B}"/>
              </a:ext>
            </a:extLst>
          </p:cNvPr>
          <p:cNvSpPr/>
          <p:nvPr/>
        </p:nvSpPr>
        <p:spPr>
          <a:xfrm>
            <a:off x="278296" y="727650"/>
            <a:ext cx="4939747" cy="564333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3BE55EEB-5436-8749-B739-CA82BC41A10D}"/>
              </a:ext>
            </a:extLst>
          </p:cNvPr>
          <p:cNvSpPr txBox="1"/>
          <p:nvPr/>
        </p:nvSpPr>
        <p:spPr>
          <a:xfrm>
            <a:off x="225566" y="833794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to Learn</a:t>
            </a:r>
            <a:endParaRPr lang="en-GB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6A5A5B0-880C-7941-A468-03B941EB0551}"/>
              </a:ext>
            </a:extLst>
          </p:cNvPr>
          <p:cNvSpPr txBox="1"/>
          <p:nvPr/>
        </p:nvSpPr>
        <p:spPr>
          <a:xfrm>
            <a:off x="284118" y="6543146"/>
            <a:ext cx="1376030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86E8F63-5506-0E40-9C2D-3FFA82E816BA}"/>
              </a:ext>
            </a:extLst>
          </p:cNvPr>
          <p:cNvSpPr txBox="1"/>
          <p:nvPr/>
        </p:nvSpPr>
        <p:spPr>
          <a:xfrm>
            <a:off x="1291375" y="6543146"/>
            <a:ext cx="7560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Year </a:t>
            </a:r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7AACEA5-A367-3043-8956-CE05C3173B41}"/>
              </a:ext>
            </a:extLst>
          </p:cNvPr>
          <p:cNvSpPr txBox="1"/>
          <p:nvPr/>
        </p:nvSpPr>
        <p:spPr>
          <a:xfrm>
            <a:off x="2047461" y="6543146"/>
            <a:ext cx="1239715" cy="214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 2</a:t>
            </a:r>
            <a:endParaRPr lang="en-GB" sz="800" b="1" dirty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9196395"/>
              </p:ext>
            </p:extLst>
          </p:nvPr>
        </p:nvGraphicFramePr>
        <p:xfrm>
          <a:off x="340426" y="1203128"/>
          <a:ext cx="4877617" cy="523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601">
                  <a:extLst>
                    <a:ext uri="{9D8B030D-6E8A-4147-A177-3AD203B41FA5}">
                      <a16:colId xmlns:a16="http://schemas.microsoft.com/office/drawing/2014/main" val="735001509"/>
                    </a:ext>
                  </a:extLst>
                </a:gridCol>
                <a:gridCol w="2348649">
                  <a:extLst>
                    <a:ext uri="{9D8B030D-6E8A-4147-A177-3AD203B41FA5}">
                      <a16:colId xmlns:a16="http://schemas.microsoft.com/office/drawing/2014/main" val="1791773941"/>
                    </a:ext>
                  </a:extLst>
                </a:gridCol>
                <a:gridCol w="2236367">
                  <a:extLst>
                    <a:ext uri="{9D8B030D-6E8A-4147-A177-3AD203B41FA5}">
                      <a16:colId xmlns:a16="http://schemas.microsoft.com/office/drawing/2014/main" val="1951564880"/>
                    </a:ext>
                  </a:extLst>
                </a:gridCol>
              </a:tblGrid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Morgens esse ich immer Frühstück, denn es ist wichtig.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Mornings eat I always breakfast because it is important.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72847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 Wochenende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esse ich Fastfood aber das ist ungesund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 weekend eat I fastfood but that is unhealthy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2005094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mache jeden Tag Sport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do every day sport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3126839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gehe dreimal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pro Woche mit dem Hund spazieren.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go three times per week with the dog walking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56774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Als ich jünger war, habe ich immer Chips gegessen.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When I younger was, have I always crisps eaten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97965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der Zukunft werde ich mehr Gemüse essen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the future will I more vegetables eat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630902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 ich hoffe, aktive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zu werden.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And I hope,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more active to become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0131900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möchte einen Termin für morgen um halb elf.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would like an appointment for tomorrow at half</a:t>
                      </a:r>
                      <a:r>
                        <a:rPr lang="de-DE" sz="1200" b="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eleven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1506745"/>
                  </a:ext>
                </a:extLst>
              </a:tr>
              <a:tr h="449243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 seit gestern Halsschmerzen.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since yesterday sore throat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1069537"/>
                  </a:ext>
                </a:extLst>
              </a:tr>
              <a:tr h="516785">
                <a:tc>
                  <a:txBody>
                    <a:bodyPr/>
                    <a:lstStyle/>
                    <a:p>
                      <a:r>
                        <a:rPr lang="de-DE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</a:t>
                      </a:r>
                      <a:endParaRPr lang="de-DE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Mein Bein tut mir weh.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My leg does me hurt</a:t>
                      </a:r>
                      <a:endParaRPr lang="de-DE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988803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0603348"/>
              </p:ext>
            </p:extLst>
          </p:nvPr>
        </p:nvGraphicFramePr>
        <p:xfrm>
          <a:off x="3563321" y="72522"/>
          <a:ext cx="5416042" cy="5656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143">
                  <a:extLst>
                    <a:ext uri="{9D8B030D-6E8A-4147-A177-3AD203B41FA5}">
                      <a16:colId xmlns:a16="http://schemas.microsoft.com/office/drawing/2014/main" val="696131689"/>
                    </a:ext>
                  </a:extLst>
                </a:gridCol>
                <a:gridCol w="1275629">
                  <a:extLst>
                    <a:ext uri="{9D8B030D-6E8A-4147-A177-3AD203B41FA5}">
                      <a16:colId xmlns:a16="http://schemas.microsoft.com/office/drawing/2014/main" val="1748547855"/>
                    </a:ext>
                  </a:extLst>
                </a:gridCol>
                <a:gridCol w="382137">
                  <a:extLst>
                    <a:ext uri="{9D8B030D-6E8A-4147-A177-3AD203B41FA5}">
                      <a16:colId xmlns:a16="http://schemas.microsoft.com/office/drawing/2014/main" val="3305862784"/>
                    </a:ext>
                  </a:extLst>
                </a:gridCol>
                <a:gridCol w="1564785">
                  <a:extLst>
                    <a:ext uri="{9D8B030D-6E8A-4147-A177-3AD203B41FA5}">
                      <a16:colId xmlns:a16="http://schemas.microsoft.com/office/drawing/2014/main" val="4211014006"/>
                    </a:ext>
                  </a:extLst>
                </a:gridCol>
                <a:gridCol w="332254">
                  <a:extLst>
                    <a:ext uri="{9D8B030D-6E8A-4147-A177-3AD203B41FA5}">
                      <a16:colId xmlns:a16="http://schemas.microsoft.com/office/drawing/2014/main" val="2271350065"/>
                    </a:ext>
                  </a:extLst>
                </a:gridCol>
                <a:gridCol w="1473094">
                  <a:extLst>
                    <a:ext uri="{9D8B030D-6E8A-4147-A177-3AD203B41FA5}">
                      <a16:colId xmlns:a16="http://schemas.microsoft.com/office/drawing/2014/main" val="26672001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 LETTERS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de-DE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UNDERLINE VOWEL </a:t>
                      </a: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COMBOS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DOPPELBUCHSTABEN HIGHLIGHT</a:t>
                      </a:r>
                      <a:endParaRPr lang="en-GB" sz="1050" b="1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41920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DOT FINAL </a:t>
                      </a:r>
                      <a:r>
                        <a:rPr lang="en-GB" sz="900" b="1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LET’’S CIRCLE CAPITALS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u="sng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EXAGGERATE UMLAUTS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670725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54718" y="6475012"/>
            <a:ext cx="540451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HEALTHY AND UNHEALTHY LIVING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8018" y="132810"/>
            <a:ext cx="552425" cy="580172"/>
          </a:xfrm>
          <a:prstGeom prst="rect">
            <a:avLst/>
          </a:prstGeom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71670"/>
              </p:ext>
            </p:extLst>
          </p:nvPr>
        </p:nvGraphicFramePr>
        <p:xfrm>
          <a:off x="5336275" y="1009934"/>
          <a:ext cx="4476466" cy="2688609"/>
        </p:xfrm>
        <a:graphic>
          <a:graphicData uri="http://schemas.openxmlformats.org/drawingml/2006/table">
            <a:tbl>
              <a:tblPr/>
              <a:tblGrid>
                <a:gridCol w="805218">
                  <a:extLst>
                    <a:ext uri="{9D8B030D-6E8A-4147-A177-3AD203B41FA5}">
                      <a16:colId xmlns:a16="http://schemas.microsoft.com/office/drawing/2014/main" val="2855385632"/>
                    </a:ext>
                  </a:extLst>
                </a:gridCol>
                <a:gridCol w="1091820">
                  <a:extLst>
                    <a:ext uri="{9D8B030D-6E8A-4147-A177-3AD203B41FA5}">
                      <a16:colId xmlns:a16="http://schemas.microsoft.com/office/drawing/2014/main" val="2173649176"/>
                    </a:ext>
                  </a:extLst>
                </a:gridCol>
                <a:gridCol w="1241947">
                  <a:extLst>
                    <a:ext uri="{9D8B030D-6E8A-4147-A177-3AD203B41FA5}">
                      <a16:colId xmlns:a16="http://schemas.microsoft.com/office/drawing/2014/main" val="1304922529"/>
                    </a:ext>
                  </a:extLst>
                </a:gridCol>
                <a:gridCol w="1337481">
                  <a:extLst>
                    <a:ext uri="{9D8B030D-6E8A-4147-A177-3AD203B41FA5}">
                      <a16:colId xmlns:a16="http://schemas.microsoft.com/office/drawing/2014/main" val="1210048161"/>
                    </a:ext>
                  </a:extLst>
                </a:gridCol>
              </a:tblGrid>
              <a:tr h="298734">
                <a:tc gridSpan="4">
                  <a:txBody>
                    <a:bodyPr/>
                    <a:lstStyle/>
                    <a:p>
                      <a:r>
                        <a:rPr lang="de-DE" sz="1000" b="1" u="sng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MODAL VERBS:</a:t>
                      </a:r>
                      <a:r>
                        <a:rPr lang="de-DE" sz="1000" b="0" u="non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The second verb goes to the end of the phrase.</a:t>
                      </a:r>
                      <a:endParaRPr lang="de-DE" sz="1000" b="1" u="sng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6943538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können [can]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müssen [must]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wollen [want]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4886631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kann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muss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will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435322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(you)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kann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muss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will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3264489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können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müssen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wollen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4655609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 [should]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dürfen [may]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mögen [like]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29135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soll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darf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mag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037277"/>
                  </a:ext>
                </a:extLst>
              </a:tr>
              <a:tr h="298735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One (You)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soll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darf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 mag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8578448"/>
                  </a:ext>
                </a:extLst>
              </a:tr>
              <a:tr h="298734">
                <a:tc>
                  <a:txBody>
                    <a:bodyPr/>
                    <a:lstStyle/>
                    <a:p>
                      <a:r>
                        <a:rPr lang="de-DE" sz="10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</a:t>
                      </a:r>
                      <a:endParaRPr lang="de-DE" sz="10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sollen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dürfen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wir mögen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3106752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36275" y="3875964"/>
            <a:ext cx="4476466" cy="16619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sz="1400" b="1" u="sng" dirty="0"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de-DE" sz="1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m....zu........  [in order to]</a:t>
            </a:r>
          </a:p>
          <a:p>
            <a:r>
              <a:rPr lang="de-DE" sz="1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‚um‘ is always proceeded by a comma and the verb goes at the end after the ‚zu‘ and in its infinitive form: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Ich gehe in die Schule,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um 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Deutsch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lernen.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Ich esse viel Obst,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gesund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sein.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Ich trinke Alkohol,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meine Eltern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nerven.</a:t>
            </a:r>
          </a:p>
          <a:p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Ich bleibe zu Hause,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um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meine Hausaufgaben </a:t>
            </a:r>
            <a:r>
              <a:rPr lang="de-DE" sz="16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zu</a:t>
            </a:r>
            <a:r>
              <a:rPr lang="de-DE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machen.</a:t>
            </a:r>
            <a:endParaRPr lang="de-DE" sz="1600" dirty="0"/>
          </a:p>
        </p:txBody>
      </p:sp>
    </p:spTree>
    <p:extLst>
      <p:ext uri="{BB962C8B-B14F-4D97-AF65-F5344CB8AC3E}">
        <p14:creationId xmlns:p14="http://schemas.microsoft.com/office/powerpoint/2010/main" val="1730001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HEALTHY AND UNHEALTHY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LIVING [1]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9193080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Belly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Bein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Finger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Finger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</a:t>
                      </a:r>
                      <a:r>
                        <a:rPr lang="el-GR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β</a:t>
                      </a:r>
                      <a:r>
                        <a:rPr lang="en-GB" sz="100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gelenk</a:t>
                      </a:r>
                      <a:r>
                        <a:rPr lang="en-GB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</a:t>
                      </a:r>
                      <a:r>
                        <a:rPr lang="en-GB" sz="1000" baseline="0" dirty="0" err="1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nt</a:t>
                      </a:r>
                      <a:r>
                        <a:rPr lang="en-GB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Ankle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Gehirn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Neck / throat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Herz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Knie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Knee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Kopf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Körper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Body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Stomach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Rücken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Schulter (f)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Shoulder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Stimme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Voice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Vene (f)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Zahn (m) -Zähne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Tooth – Teeth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Eyes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Mund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Mouth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Nase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Ohren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Ears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...tut mir weh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Hurts 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...tun mir weh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Hurt me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habe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~schmerzen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have ~ache/pain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1605325"/>
              </p:ext>
            </p:extLst>
          </p:nvPr>
        </p:nvGraphicFramePr>
        <p:xfrm>
          <a:off x="3108316" y="30480"/>
          <a:ext cx="2825086" cy="634746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abhängig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Dependent 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Alkohol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Alcohol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Alkoholiker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Alcoholic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anfangen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start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Angst haben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scared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Atembeschwerden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Breathing difficulties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breathe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aufgeben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give 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aufhören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stop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betrunken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bewusstlos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Unconscious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Blut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Drogenhändler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dealer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Drogensüchtige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Drug addict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Entziehungskur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Withdrawl treatment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5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erbrechen</a:t>
                      </a:r>
                      <a:endParaRPr lang="de-DE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vomit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Gewohnheit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Habit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Krebs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Cancer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lebendig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Alive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nehmen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take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probieren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rauchen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smoke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Raucher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Smoker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Raucherhusten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Smoker‘s cough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schädlich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damaging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3109668"/>
              </p:ext>
            </p:extLst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sniffen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sniff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Spritze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Injection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spritzen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inject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sterben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die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Sucht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Addiction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süchtig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Addicted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Tabak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Tobacco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Therapie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Dead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Überdosis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Overdose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warn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Zigarette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cigarette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abnehmen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lose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weight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baden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bathe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bewegen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exercise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Bewegung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Exercise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brechen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break/ to be sick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Diät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einatmen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breathe 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entspannen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relax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ermüdend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Tiring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Erste Hilfe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Aid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fall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fettarm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Low in fat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fettig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fatty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7679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7501D70-27FF-B842-99FB-D84315F185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0901" y="0"/>
            <a:ext cx="755099" cy="755099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054718" y="6475012"/>
            <a:ext cx="6512363" cy="369332"/>
          </a:xfrm>
          <a:prstGeom prst="rect">
            <a:avLst/>
          </a:prstGeom>
          <a:solidFill>
            <a:schemeClr val="bg2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UNIT 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VOCAB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: HEALTHY AND UNHEALTHY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LIVING [2]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743111"/>
              </p:ext>
            </p:extLst>
          </p:nvPr>
        </p:nvGraphicFramePr>
        <p:xfrm>
          <a:off x="0" y="27915"/>
          <a:ext cx="2825086" cy="682752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fühlen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feel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gebrochen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Broken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Geruch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Geschmack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Taste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Gesundheit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Health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gewöhnen an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used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glücklich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Happy / lucky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Gymnastik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Gymnastics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halten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stop / to keep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Hard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Heilmittel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Medication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Hilfe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Help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Image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Image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Krankenhaus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Hospital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Krankenwagen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Ambulance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Krankheit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Illness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Lebensmittel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Medikament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Medicine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müde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Tired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Nahrung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Food  /nourishment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nervös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nervous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Ruhe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schlank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Slim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sollen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Ought to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sportlich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Sporty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500295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stressig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stressful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9842206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8096520"/>
              </p:ext>
            </p:extLst>
          </p:nvPr>
        </p:nvGraphicFramePr>
        <p:xfrm>
          <a:off x="3108316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90980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334106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Tablette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trainieren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train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trimmen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exercise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übel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Unwell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Unfit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Unfall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Accident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ungesund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Unhealthy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vegetarisch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Vegetarian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Verkehrsunfall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Traffic accident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sich verletzen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get injured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Verletzung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Injury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Vitamine (pl)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Vitamins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zunehmen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put on weight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Arzt [in] (m/f)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Doctor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Krankenpfleger</a:t>
                      </a:r>
                      <a:r>
                        <a:rPr lang="de-DE" sz="1000" baseline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(m)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Male nurse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Krankenschwester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Female nurse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Termin (m)</a:t>
                      </a:r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appointment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Ader / Vene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Vein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geht mir gut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feel well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 geht mir schlecht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feel unwell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fettleibig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obese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Feuerwehr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Fire brigade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Gewicht (nt)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Ich bin in Form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 am in shape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Sorge (f)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Worry / Concern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sorgen für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10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care for/look after</a:t>
                      </a:r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216633" y="30480"/>
          <a:ext cx="2825086" cy="6339840"/>
        </p:xfrm>
        <a:graphic>
          <a:graphicData uri="http://schemas.openxmlformats.org/drawingml/2006/table">
            <a:tbl>
              <a:tblPr/>
              <a:tblGrid>
                <a:gridCol w="1412543">
                  <a:extLst>
                    <a:ext uri="{9D8B030D-6E8A-4147-A177-3AD203B41FA5}">
                      <a16:colId xmlns:a16="http://schemas.microsoft.com/office/drawing/2014/main" val="3367474682"/>
                    </a:ext>
                  </a:extLst>
                </a:gridCol>
                <a:gridCol w="1412543">
                  <a:extLst>
                    <a:ext uri="{9D8B030D-6E8A-4147-A177-3AD203B41FA5}">
                      <a16:colId xmlns:a16="http://schemas.microsoft.com/office/drawing/2014/main" val="1689579544"/>
                    </a:ext>
                  </a:extLst>
                </a:gridCol>
              </a:tblGrid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41667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247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88554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5154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978064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76966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362737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671623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9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20911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07460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36409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700550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10039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804767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467410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266067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6658245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35045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5582164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177198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079366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64852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066009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60048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650403"/>
                  </a:ext>
                </a:extLst>
              </a:tr>
              <a:tr h="232114"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10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37470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943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2088</TotalTime>
  <Words>1013</Words>
  <Application>Microsoft Office PowerPoint</Application>
  <PresentationFormat>A4 Paper (210x297 mm)</PresentationFormat>
  <Paragraphs>356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 Sproston</dc:creator>
  <cp:lastModifiedBy>Ms Johnson</cp:lastModifiedBy>
  <cp:revision>77</cp:revision>
  <cp:lastPrinted>2019-06-13T08:55:51Z</cp:lastPrinted>
  <dcterms:created xsi:type="dcterms:W3CDTF">2019-06-13T06:52:07Z</dcterms:created>
  <dcterms:modified xsi:type="dcterms:W3CDTF">2023-10-16T17:02:12Z</dcterms:modified>
</cp:coreProperties>
</file>