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7"/>
  </p:notesMasterIdLst>
  <p:sldIdLst>
    <p:sldId id="266" r:id="rId2"/>
    <p:sldId id="265" r:id="rId3"/>
    <p:sldId id="267" r:id="rId4"/>
    <p:sldId id="268" r:id="rId5"/>
    <p:sldId id="269" r:id="rId6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22" autoAdjust="0"/>
    <p:restoredTop sz="94343" autoAdjust="0"/>
  </p:normalViewPr>
  <p:slideViewPr>
    <p:cSldViewPr snapToGrid="0">
      <p:cViewPr varScale="1">
        <p:scale>
          <a:sx n="85" d="100"/>
          <a:sy n="85" d="100"/>
        </p:scale>
        <p:origin x="996" y="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0C4691-8EA7-4EA4-B583-40B61DA80427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5B927E-C6AC-4846-BF29-240C16FEF2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946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458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76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330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495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8824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29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062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8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422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560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716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2CD1B-E1F3-4FCE-A086-D5A2B1287709}" type="datetimeFigureOut">
              <a:rPr lang="en-GB" smtClean="0"/>
              <a:t>11/12/2019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8B7DA-106C-4F2F-8D45-F5C7301FA5A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134289" y="132657"/>
            <a:ext cx="9637422" cy="659268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46865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143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14300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-189818" y="2066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-189818" y="6638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640389" y="3553097"/>
          <a:ext cx="208280" cy="470263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907507427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57723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235441"/>
              </p:ext>
            </p:extLst>
          </p:nvPr>
        </p:nvGraphicFramePr>
        <p:xfrm>
          <a:off x="231802" y="724985"/>
          <a:ext cx="3069000" cy="59422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9535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399465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39775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ONE: Key Vocabulary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77997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Word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Definition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58167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Ethnicity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 state of belonging to a specific social group with common cultural or national traditions or beliefs.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253549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Gender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state of being male or female.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417609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Role models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Someone to be looked up to, (good role model) an example to follow.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5816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School 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Due to bad PE experience at school/ unpleasant showers/ kit/ changing facilities 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74573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Low esteem 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Low esteem/ lack of confidence/ they don’t think they are good enough/ fear of failure/embarrassment/ body</a:t>
                      </a:r>
                      <a:r>
                        <a:rPr lang="en-GB" sz="1100" baseline="0" dirty="0" smtClean="0">
                          <a:uFillTx/>
                          <a:latin typeface="+mn-lt"/>
                        </a:rPr>
                        <a:t> </a:t>
                      </a:r>
                      <a:r>
                        <a:rPr lang="en-GB" sz="1100" dirty="0" smtClean="0">
                          <a:uFillTx/>
                          <a:latin typeface="+mn-lt"/>
                        </a:rPr>
                        <a:t>consciousness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41760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Religion 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Some ethnic groups don’t encourage sport for women 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  <a:tr h="5816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Attitudes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Fear among that they may be perceived as homosexual, attitude that sport is for males/ stereotyping 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351372"/>
                  </a:ext>
                </a:extLst>
              </a:tr>
              <a:tr h="41760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Peers 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Peer pressure/friends don’t participate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073549"/>
                  </a:ext>
                </a:extLst>
              </a:tr>
              <a:tr h="5816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Community 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uFillTx/>
                          <a:latin typeface="+mn-lt"/>
                        </a:rPr>
                        <a:t>Inadequate choice or provision or opportunity / </a:t>
                      </a:r>
                      <a:r>
                        <a:rPr lang="en-GB" sz="1100" dirty="0" err="1" smtClean="0">
                          <a:uFillTx/>
                          <a:latin typeface="+mn-lt"/>
                        </a:rPr>
                        <a:t>eg</a:t>
                      </a:r>
                      <a:r>
                        <a:rPr lang="en-GB" sz="1100" dirty="0" smtClean="0">
                          <a:uFillTx/>
                          <a:latin typeface="+mn-lt"/>
                        </a:rPr>
                        <a:t> lack of clubs/ lack of female sports leaders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830329"/>
                  </a:ext>
                </a:extLst>
              </a:tr>
              <a:tr h="74573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GB" sz="1100" dirty="0" smtClean="0">
                          <a:latin typeface="+mn-lt"/>
                        </a:rPr>
                        <a:t>Discrimination</a:t>
                      </a:r>
                      <a:endParaRPr lang="en-GB" sz="1100" dirty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latin typeface="+mn-lt"/>
                        </a:rPr>
                        <a:t>The unfair treatment of individuals whereby opportunities are not available to all of the different social groups.</a:t>
                      </a:r>
                      <a:endParaRPr lang="en-GB" sz="1100" dirty="0" smtClean="0">
                        <a:uFillTx/>
                        <a:latin typeface="+mn-lt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2109366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821353"/>
              </p:ext>
            </p:extLst>
          </p:nvPr>
        </p:nvGraphicFramePr>
        <p:xfrm>
          <a:off x="6605198" y="724989"/>
          <a:ext cx="3069000" cy="59422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000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</a:tblGrid>
              <a:tr h="33700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THREE: …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816317"/>
                  </a:ext>
                </a:extLst>
              </a:tr>
              <a:tr h="5605281">
                <a:tc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409" y="160212"/>
            <a:ext cx="9554562" cy="523220"/>
            <a:chOff x="176409" y="147149"/>
            <a:chExt cx="9554562" cy="523220"/>
          </a:xfrm>
        </p:grpSpPr>
        <p:grpSp>
          <p:nvGrpSpPr>
            <p:cNvPr id="17" name="Group 16"/>
            <p:cNvGrpSpPr/>
            <p:nvPr/>
          </p:nvGrpSpPr>
          <p:grpSpPr>
            <a:xfrm>
              <a:off x="176409" y="147149"/>
              <a:ext cx="9554562" cy="523220"/>
              <a:chOff x="176409" y="147149"/>
              <a:chExt cx="9554562" cy="523220"/>
            </a:xfrm>
          </p:grpSpPr>
          <p:pic>
            <p:nvPicPr>
              <p:cNvPr id="18" name="Picture 2" descr="https://www.toothillschool.co.uk/img/banner_logo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12656" y="177209"/>
                <a:ext cx="418315" cy="433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1988B2-180F-45DC-89D9-FE79E7608A29}"/>
                  </a:ext>
                </a:extLst>
              </p:cNvPr>
              <p:cNvSpPr txBox="1"/>
              <p:nvPr/>
            </p:nvSpPr>
            <p:spPr>
              <a:xfrm>
                <a:off x="903246" y="147149"/>
                <a:ext cx="82512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cap="small" dirty="0" smtClean="0"/>
                  <a:t>GCSE PE Unit 2: </a:t>
                </a:r>
                <a:r>
                  <a:rPr lang="en-GB" sz="2400" b="1" cap="small" dirty="0" smtClean="0"/>
                  <a:t>Engagement Patterns</a:t>
                </a:r>
                <a:r>
                  <a:rPr lang="en-GB" sz="1600" dirty="0" smtClean="0"/>
                  <a:t>		</a:t>
                </a:r>
                <a:r>
                  <a:rPr lang="en-GB" sz="2400" b="1" cap="small" baseline="20000" dirty="0" smtClean="0"/>
                  <a:t>Year</a:t>
                </a:r>
                <a:r>
                  <a:rPr lang="en-GB" sz="2400" baseline="20000" dirty="0" smtClean="0"/>
                  <a:t>:		</a:t>
                </a:r>
                <a:r>
                  <a:rPr lang="en-GB" sz="2400" b="1" cap="small" baseline="20000" dirty="0" smtClean="0"/>
                  <a:t>Half </a:t>
                </a:r>
                <a:r>
                  <a:rPr lang="en-GB" sz="2400" b="1" cap="small" baseline="20000" dirty="0"/>
                  <a:t>Term</a:t>
                </a:r>
                <a:r>
                  <a:rPr lang="en-GB" sz="2400" baseline="20000" dirty="0"/>
                  <a:t>: </a:t>
                </a:r>
              </a:p>
            </p:txBody>
          </p:sp>
          <p:pic>
            <p:nvPicPr>
              <p:cNvPr id="20" name="Picture 1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409" y="147149"/>
                <a:ext cx="545341" cy="488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21" name="Straight Connector 20"/>
            <p:cNvCxnSpPr/>
            <p:nvPr/>
          </p:nvCxnSpPr>
          <p:spPr>
            <a:xfrm>
              <a:off x="9154465" y="206628"/>
              <a:ext cx="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629181" y="2271937"/>
            <a:ext cx="5021034" cy="3032582"/>
          </a:xfrm>
          <a:prstGeom prst="rect">
            <a:avLst/>
          </a:prstGeom>
        </p:spPr>
      </p:pic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373056"/>
              </p:ext>
            </p:extLst>
          </p:nvPr>
        </p:nvGraphicFramePr>
        <p:xfrm>
          <a:off x="3459161" y="724984"/>
          <a:ext cx="3069000" cy="5974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7557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111443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26605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TWO: Core Questions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6722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Question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Answer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9798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the engagement patterns of the social group: Gender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Women have more body fat upto 30% more, women have 2/3 of the strength of men, flexibility tends to be greater in women, boys overtake women in height, weight and strength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9798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the engagement patterns of the social group: Age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Reaction time descreases as you get older, strength increases with age until 30s, young children cannot cope with difficult tasks, injury and disease are more common as you get older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81651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the engagement patterns of the social group: Disability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Adapted activities, adapted equipment, disability classifications, provision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653209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Identify a range of factors that can affect engagement 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Attitudes, role models, education, media coverage, familiarity, income, inclusiveness, religion, sexism, family commitments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816512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the engagement patterns of the social group: Family/friends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Peers may encourage you or discourage you from participation, parents often pay for travel, memberships, costs, peer pressure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979814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the engagement patterns of the social group: Race/religion/culture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Womens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boxing, single se rules in sport, dress codes, head and hair codes e.g. Sikh faith, religious dietary guidelines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00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143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14300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-189818" y="2066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-189818" y="6638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640389" y="3553097"/>
          <a:ext cx="208280" cy="470263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907507427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57723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840083"/>
              </p:ext>
            </p:extLst>
          </p:nvPr>
        </p:nvGraphicFramePr>
        <p:xfrm>
          <a:off x="231802" y="724983"/>
          <a:ext cx="3069000" cy="59148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9272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129728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408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ONE: Key Vocabulary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78908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Word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Definition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852220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Commercialisation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Links business and commerce into sport with a primary focus of profit which can lead to exploitation</a:t>
                      </a:r>
                      <a:r>
                        <a:rPr lang="en-GB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Using sport with the sole intent</a:t>
                      </a:r>
                      <a:r>
                        <a:rPr lang="en-GB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to make money from doing so.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51133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Golden triangle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links and relationship between sponsorship, sporting events and the media.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681776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Different forms of communication that can inform, educate and entertain people including social, internet, TV and newspapers.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51133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Sponsorship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giving of money or goods to performers in order to get good publicity and/or increase profit.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85222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Unacceptable sponsorship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Sponsorship of sport when a sponsor's image or product appears to undermine the sporting message (e.g. tobacco, alcohol</a:t>
                      </a:r>
                      <a:r>
                        <a:rPr lang="en-GB" sz="11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&amp; fast food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41536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 pressure 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way the media may hound or intrude upon individuals.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  <a:tr h="41536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Minority Sports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Lesser known sports with lower participation levels.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351372"/>
                  </a:ext>
                </a:extLst>
              </a:tr>
              <a:tr h="54116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Players,</a:t>
                      </a:r>
                      <a:r>
                        <a:rPr lang="en-GB" sz="10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teams, competitions, tournaments, events, coaches, transport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073549"/>
                  </a:ext>
                </a:extLst>
              </a:tr>
              <a:tr h="511332"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Role models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Someone to be looked up to, (good role model) an example to follow.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830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688276"/>
              </p:ext>
            </p:extLst>
          </p:nvPr>
        </p:nvGraphicFramePr>
        <p:xfrm>
          <a:off x="6605198" y="724990"/>
          <a:ext cx="3069000" cy="59118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000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</a:tblGrid>
              <a:tr h="33452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THREE: …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816317"/>
                  </a:ext>
                </a:extLst>
              </a:tr>
              <a:tr h="5576614">
                <a:tc>
                  <a:txBody>
                    <a:bodyPr/>
                    <a:lstStyle/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  <a:p>
                      <a:endParaRPr lang="en-GB" sz="1200" b="1" dirty="0" smtClean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7534550"/>
              </p:ext>
            </p:extLst>
          </p:nvPr>
        </p:nvGraphicFramePr>
        <p:xfrm>
          <a:off x="3418500" y="724989"/>
          <a:ext cx="3069000" cy="59118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8511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1530489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45317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TWO: Core Questions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8253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Question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Answer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69063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are the positive effects of sponsorship on the performer/sport?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Sponsorship deals, promotion, more prize money, improves profile and image of the sport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86329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are the negative effects of sponsorship on the performer/sport?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Withdrawal of sponsorship, change of dates of events, clothing and equipment restrictions, inequality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517976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are the positive effects of sponsorship for the sponsor?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Advertising, image, tax relief, research and development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86329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are the positive effects of the media on sport?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Promotes sport, raises popularity, increases participation, increased revenue, sponsorship, education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69063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What are the negative affects of the media on sport?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Media pressure, TV directors influence, </a:t>
                      </a:r>
                      <a:r>
                        <a:rPr lang="en-GB" sz="1100" kern="14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populairty</a:t>
                      </a: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undermines officials, intrusion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165821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can the media</a:t>
                      </a:r>
                      <a:r>
                        <a:rPr lang="en-GB" sz="11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impact sport?</a:t>
                      </a:r>
                      <a:endParaRPr lang="en-GB" sz="11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Demonstrating performance and 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participation,</a:t>
                      </a:r>
                      <a:r>
                        <a:rPr lang="en-GB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Undermining officials,</a:t>
                      </a:r>
                      <a:r>
                        <a:rPr lang="en-GB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Encouraging variety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Biased popularity,</a:t>
                      </a:r>
                      <a:r>
                        <a:rPr lang="en-GB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Edited coverage,</a:t>
                      </a:r>
                      <a:r>
                        <a:rPr lang="en-GB" sz="110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Altered event timings, Limited attendance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409" y="160212"/>
            <a:ext cx="9554562" cy="523220"/>
            <a:chOff x="176409" y="147149"/>
            <a:chExt cx="9554562" cy="523220"/>
          </a:xfrm>
        </p:grpSpPr>
        <p:grpSp>
          <p:nvGrpSpPr>
            <p:cNvPr id="17" name="Group 16"/>
            <p:cNvGrpSpPr/>
            <p:nvPr/>
          </p:nvGrpSpPr>
          <p:grpSpPr>
            <a:xfrm>
              <a:off x="176409" y="147149"/>
              <a:ext cx="9554562" cy="523220"/>
              <a:chOff x="176409" y="147149"/>
              <a:chExt cx="9554562" cy="523220"/>
            </a:xfrm>
          </p:grpSpPr>
          <p:pic>
            <p:nvPicPr>
              <p:cNvPr id="18" name="Picture 2" descr="https://www.toothillschool.co.uk/img/banner_logo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12656" y="177209"/>
                <a:ext cx="418315" cy="433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1988B2-180F-45DC-89D9-FE79E7608A29}"/>
                  </a:ext>
                </a:extLst>
              </p:cNvPr>
              <p:cNvSpPr txBox="1"/>
              <p:nvPr/>
            </p:nvSpPr>
            <p:spPr>
              <a:xfrm>
                <a:off x="903246" y="147149"/>
                <a:ext cx="82512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cap="small" dirty="0"/>
                  <a:t>GCSE PE Unit 2: </a:t>
                </a:r>
                <a:r>
                  <a:rPr lang="en-GB" sz="2400" b="1" cap="small" dirty="0" smtClean="0"/>
                  <a:t>Commercialisation</a:t>
                </a:r>
                <a:r>
                  <a:rPr lang="en-GB" sz="1600" dirty="0" smtClean="0"/>
                  <a:t>		</a:t>
                </a:r>
                <a:r>
                  <a:rPr lang="en-GB" sz="2400" b="1" cap="small" baseline="20000" dirty="0" smtClean="0"/>
                  <a:t>Year</a:t>
                </a:r>
                <a:r>
                  <a:rPr lang="en-GB" sz="2400" baseline="20000" dirty="0" smtClean="0"/>
                  <a:t>:		</a:t>
                </a:r>
                <a:r>
                  <a:rPr lang="en-GB" sz="2400" b="1" cap="small" baseline="20000" dirty="0" smtClean="0"/>
                  <a:t>Half </a:t>
                </a:r>
                <a:r>
                  <a:rPr lang="en-GB" sz="2400" b="1" cap="small" baseline="20000" dirty="0"/>
                  <a:t>Term</a:t>
                </a:r>
                <a:r>
                  <a:rPr lang="en-GB" sz="2400" baseline="20000" dirty="0"/>
                  <a:t>: </a:t>
                </a:r>
              </a:p>
            </p:txBody>
          </p:sp>
          <p:pic>
            <p:nvPicPr>
              <p:cNvPr id="20" name="Picture 1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409" y="147149"/>
                <a:ext cx="545341" cy="488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21" name="Straight Connector 20"/>
            <p:cNvCxnSpPr/>
            <p:nvPr/>
          </p:nvCxnSpPr>
          <p:spPr>
            <a:xfrm>
              <a:off x="9154465" y="206628"/>
              <a:ext cx="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8693" r="28913"/>
          <a:stretch/>
        </p:blipFill>
        <p:spPr>
          <a:xfrm>
            <a:off x="6637282" y="1108807"/>
            <a:ext cx="2996940" cy="274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0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143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14300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-189818" y="2066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-189818" y="6638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640389" y="3553097"/>
          <a:ext cx="208280" cy="470263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907507427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57723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227370"/>
              </p:ext>
            </p:extLst>
          </p:nvPr>
        </p:nvGraphicFramePr>
        <p:xfrm>
          <a:off x="231802" y="724982"/>
          <a:ext cx="3069000" cy="59119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0776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248224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52477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ONE: Key Vocabulary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88390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Word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Definition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46459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Beta Blockers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drug used to control heart rhythm and lower blood pressure.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7049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Discrimination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unfair treatment of individuals whereby opportunities are not available to all of the different social groups.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5287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Deviance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Behaviour that is either immoral or seriously breaks the rules and norms of the sport.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88119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Gamesmanship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Where the laws of the game are interpreted in ways, which whilst not illegal, are not in the spirit of the game. Pushing the limits to gain unfair advantage.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5287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Sportsmanship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Ethical, appropriate, polite and fair behaviour while participating in a game or athletic event; fair play.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528715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Steroids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Anabolic steroids are synthetic hormones that enhance physical performance.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  <a:tr h="46459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Stimulants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Drugs used to raise physiological arousal in the body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351372"/>
                  </a:ext>
                </a:extLst>
              </a:tr>
              <a:tr h="70495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Violence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Physical acts committed in sport that go beyond the accepted rules of play or the expected levels of contact within a contact sport.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073549"/>
                  </a:ext>
                </a:extLst>
              </a:tr>
              <a:tr h="46459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Etiquette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1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unwritten rules concerning player behaviour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830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740911"/>
              </p:ext>
            </p:extLst>
          </p:nvPr>
        </p:nvGraphicFramePr>
        <p:xfrm>
          <a:off x="6605198" y="724990"/>
          <a:ext cx="3069000" cy="59118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000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</a:tblGrid>
              <a:tr h="33452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THREE: …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816317"/>
                  </a:ext>
                </a:extLst>
              </a:tr>
              <a:tr h="5576614">
                <a:tc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343392"/>
              </p:ext>
            </p:extLst>
          </p:nvPr>
        </p:nvGraphicFramePr>
        <p:xfrm>
          <a:off x="3418500" y="724991"/>
          <a:ext cx="3069000" cy="59418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500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1915500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TWO: Core Questions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Question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Answer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634015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are the  benefits</a:t>
                      </a:r>
                      <a:r>
                        <a:rPr lang="en-GB" sz="105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negatives of using</a:t>
                      </a:r>
                      <a:r>
                        <a:rPr lang="en-GB" sz="105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stimulants?</a:t>
                      </a:r>
                      <a:endParaRPr lang="en-GB" sz="105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Build muscle</a:t>
                      </a:r>
                      <a:r>
                        <a:rPr lang="en-GB" sz="105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mass</a:t>
                      </a: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Death, high blood pressure, anxiety, strokes, irregular heartbeat, addiction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7951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are the benefits and negatives of using</a:t>
                      </a:r>
                      <a:r>
                        <a:rPr lang="en-GB" sz="105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anabolic steroids?</a:t>
                      </a:r>
                      <a:endParaRPr lang="en-GB" sz="1050" kern="14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 muscle strength, help them train longer and harder</a:t>
                      </a: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Liver damage, heart disease, addiction, aggression, sexual problems, kidney damage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956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are the benefits and negatives of using</a:t>
                      </a:r>
                      <a:r>
                        <a:rPr lang="en-GB" sz="105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beta blockers?</a:t>
                      </a:r>
                      <a:endParaRPr lang="en-GB" sz="1050" kern="14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Reduce heart rate, muscle tension, and blood pressure, reduces affects of adrenaline, improve preciseness</a:t>
                      </a: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Nausea, weakness, heart problems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22452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Are the following scenarios examples of violence or aggression/assertiveness?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rugby player mistiming a tackle &amp; tackling in the air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strong shoulder charge in football that sends the other player flying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spear tackle in rugby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bouncer in cricket that hits the batsman on the helmet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Jostling for position in the 1500m and accidentally tripping another athlete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05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boxer punching an opponent after the bell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409" y="160212"/>
            <a:ext cx="9554562" cy="523220"/>
            <a:chOff x="176409" y="147149"/>
            <a:chExt cx="9554562" cy="523220"/>
          </a:xfrm>
        </p:grpSpPr>
        <p:grpSp>
          <p:nvGrpSpPr>
            <p:cNvPr id="17" name="Group 16"/>
            <p:cNvGrpSpPr/>
            <p:nvPr/>
          </p:nvGrpSpPr>
          <p:grpSpPr>
            <a:xfrm>
              <a:off x="176409" y="147149"/>
              <a:ext cx="9554562" cy="523220"/>
              <a:chOff x="176409" y="147149"/>
              <a:chExt cx="9554562" cy="523220"/>
            </a:xfrm>
          </p:grpSpPr>
          <p:pic>
            <p:nvPicPr>
              <p:cNvPr id="18" name="Picture 2" descr="https://www.toothillschool.co.uk/img/banner_logo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12656" y="177209"/>
                <a:ext cx="418315" cy="433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1988B2-180F-45DC-89D9-FE79E7608A29}"/>
                  </a:ext>
                </a:extLst>
              </p:cNvPr>
              <p:cNvSpPr txBox="1"/>
              <p:nvPr/>
            </p:nvSpPr>
            <p:spPr>
              <a:xfrm>
                <a:off x="903246" y="147149"/>
                <a:ext cx="82512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cap="small" dirty="0"/>
                  <a:t>GCSE PE Unit 2: </a:t>
                </a:r>
                <a:r>
                  <a:rPr lang="en-GB" sz="2400" b="1" cap="small" dirty="0" smtClean="0"/>
                  <a:t>Ethical Issues	</a:t>
                </a:r>
                <a:r>
                  <a:rPr lang="en-GB" sz="2800" b="1" cap="small" dirty="0" smtClean="0"/>
                  <a:t>		</a:t>
                </a:r>
                <a:r>
                  <a:rPr lang="en-GB" sz="1600" dirty="0" smtClean="0"/>
                  <a:t>	</a:t>
                </a:r>
                <a:r>
                  <a:rPr lang="en-GB" sz="2400" b="1" cap="small" baseline="20000" dirty="0" smtClean="0"/>
                  <a:t>Year</a:t>
                </a:r>
                <a:r>
                  <a:rPr lang="en-GB" sz="2400" baseline="20000" dirty="0" smtClean="0"/>
                  <a:t>:		</a:t>
                </a:r>
                <a:r>
                  <a:rPr lang="en-GB" sz="2400" b="1" cap="small" baseline="20000" dirty="0" smtClean="0"/>
                  <a:t>Half </a:t>
                </a:r>
                <a:r>
                  <a:rPr lang="en-GB" sz="2400" b="1" cap="small" baseline="20000" dirty="0"/>
                  <a:t>Term</a:t>
                </a:r>
                <a:r>
                  <a:rPr lang="en-GB" sz="2400" baseline="20000" dirty="0"/>
                  <a:t>: </a:t>
                </a:r>
              </a:p>
            </p:txBody>
          </p:sp>
          <p:pic>
            <p:nvPicPr>
              <p:cNvPr id="20" name="Picture 1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409" y="147149"/>
                <a:ext cx="545341" cy="488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21" name="Straight Connector 20"/>
            <p:cNvCxnSpPr/>
            <p:nvPr/>
          </p:nvCxnSpPr>
          <p:spPr>
            <a:xfrm>
              <a:off x="9154465" y="206628"/>
              <a:ext cx="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911" y="1521561"/>
            <a:ext cx="3035191" cy="3800365"/>
          </a:xfrm>
          <a:prstGeom prst="rect">
            <a:avLst/>
          </a:prstGeom>
        </p:spPr>
      </p:pic>
      <p:pic>
        <p:nvPicPr>
          <p:cNvPr id="22" name="Picture 6" descr="rich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198" y="4545214"/>
            <a:ext cx="1351686" cy="10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458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143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14300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-189818" y="2066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-189818" y="6638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640389" y="3553097"/>
          <a:ext cx="208280" cy="470263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907507427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57723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513164"/>
              </p:ext>
            </p:extLst>
          </p:nvPr>
        </p:nvGraphicFramePr>
        <p:xfrm>
          <a:off x="231802" y="724985"/>
          <a:ext cx="3069000" cy="59128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0776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248224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4213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ONE: Key Vocabulary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79931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Word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Definition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46655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Closed skill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Skills that are performed in a predictable environment. E.g. a Player taking a line out in Rugby.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Complex skill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skill which requires a lot of focus and decision making to perform.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54314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Motor Skill?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Learned actions or learned behaviours with the intention of bringing about predetermined results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6220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Feedback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Information that is given to a performer either during or after their performance with the aim of improving future performances.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15551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Guidance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Given to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aid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learning of a skill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6220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Mental preparation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rehearsal of a physical skill that takes place within the mind of the performer without any actual physical movement.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  <a:tr h="933103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Open skill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These are affected by the environment and are predominantly perceptual as they must be adapted to suit the environment. These skills are usually externally paced. E.g. a pass within a game situation in football.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351372"/>
                  </a:ext>
                </a:extLst>
              </a:tr>
              <a:tr h="62206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Simple skill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Consists of basic movement actions that are not difficult to perform with few decisions to make. E.g. A chest pass, a straight up and down jump.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073549"/>
                  </a:ext>
                </a:extLst>
              </a:tr>
              <a:tr h="46655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Skilful movement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fluent and coordinated movement which is efficient, technically accurate and aesthetically pleasing.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830329"/>
                  </a:ext>
                </a:extLst>
              </a:tr>
              <a:tr h="5477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Skills continua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method of categorising skills along a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continuum,</a:t>
                      </a:r>
                      <a:r>
                        <a:rPr lang="en-GB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classified </a:t>
                      </a: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according to their level of difficulty.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2109366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817712"/>
              </p:ext>
            </p:extLst>
          </p:nvPr>
        </p:nvGraphicFramePr>
        <p:xfrm>
          <a:off x="6605198" y="724990"/>
          <a:ext cx="3069000" cy="59118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000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</a:tblGrid>
              <a:tr h="33452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THREE: …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816317"/>
                  </a:ext>
                </a:extLst>
              </a:tr>
              <a:tr h="557661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Specific</a:t>
                      </a:r>
                      <a:r>
                        <a:rPr lang="en-GB" sz="1200" dirty="0" smtClean="0"/>
                        <a:t> A specific goal, not a vague desire to improve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Measurable</a:t>
                      </a:r>
                      <a:r>
                        <a:rPr lang="en-GB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200" dirty="0" smtClean="0"/>
                        <a:t>There is standard to measure progress against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Achievable </a:t>
                      </a:r>
                      <a:r>
                        <a:rPr lang="en-GB" sz="1200" dirty="0" smtClean="0"/>
                        <a:t>The goal is agreed by both the performer and the coach </a:t>
                      </a:r>
                      <a:endParaRPr lang="en-GB" sz="1200" b="1" dirty="0" smtClean="0">
                        <a:solidFill>
                          <a:schemeClr val="accent2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Realistic</a:t>
                      </a:r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200" dirty="0" smtClean="0"/>
                        <a:t>It is possible to achieve </a:t>
                      </a:r>
                      <a:endParaRPr lang="en-GB" sz="1200" b="1" dirty="0" smtClean="0">
                        <a:solidFill>
                          <a:schemeClr val="accent2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Timed</a:t>
                      </a:r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GB" sz="1200" dirty="0" smtClean="0"/>
                        <a:t>A specific time period gives the goal added focus </a:t>
                      </a:r>
                    </a:p>
                    <a:p>
                      <a:endParaRPr lang="en-GB" sz="1200" b="1" dirty="0" smtClean="0"/>
                    </a:p>
                    <a:p>
                      <a:r>
                        <a:rPr lang="en-GB" sz="1200" b="1" dirty="0" smtClean="0"/>
                        <a:t>Write your own SMART target: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Specific</a:t>
                      </a:r>
                      <a:r>
                        <a:rPr lang="en-GB" sz="1200" b="0" dirty="0" smtClean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GB" sz="1200" dirty="0" smtClean="0"/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Measurable:</a:t>
                      </a: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Achievable:</a:t>
                      </a: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Realistic:</a:t>
                      </a:r>
                      <a:endParaRPr lang="en-GB" sz="1200" b="1" dirty="0" smtClean="0">
                        <a:solidFill>
                          <a:schemeClr val="accent2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GB" sz="12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>
                          <a:solidFill>
                            <a:srgbClr val="FF0000"/>
                          </a:solidFill>
                        </a:rPr>
                        <a:t>Timed</a:t>
                      </a:r>
                      <a:r>
                        <a:rPr lang="en-GB" sz="1200" b="0" dirty="0" smtClean="0">
                          <a:solidFill>
                            <a:srgbClr val="FF0000"/>
                          </a:solidFill>
                        </a:rPr>
                        <a:t>:</a:t>
                      </a:r>
                    </a:p>
                    <a:p>
                      <a:pPr marL="0" indent="0">
                        <a:buNone/>
                      </a:pPr>
                      <a:endParaRPr lang="en-GB" sz="1200" b="0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/>
                        <a:t>What impact did</a:t>
                      </a:r>
                      <a:r>
                        <a:rPr lang="en-GB" sz="1200" b="1" baseline="0" dirty="0" smtClean="0"/>
                        <a:t> this have?</a:t>
                      </a:r>
                      <a:endParaRPr lang="en-GB" sz="1200" b="1" dirty="0" smtClean="0"/>
                    </a:p>
                    <a:p>
                      <a:pPr marL="0" indent="0">
                        <a:buNone/>
                      </a:pPr>
                      <a:endParaRPr lang="en-GB" sz="1200" b="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8789215"/>
              </p:ext>
            </p:extLst>
          </p:nvPr>
        </p:nvGraphicFramePr>
        <p:xfrm>
          <a:off x="3418500" y="724991"/>
          <a:ext cx="3069000" cy="6050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0995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108005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292304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TWO: Core Questions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39158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Question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Answer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47432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Explain verbal guidance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involves using your sense of hearing and could involve listening to a coach give instructions.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79054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Explain visual guidance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involves the performer being able to actually see something using sight which could be a demonstration, a video, you tube clip or photograph, chart, court markings.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63243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Explain mechanical guidance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involves the use of objects or aids such as </a:t>
                      </a:r>
                      <a:r>
                        <a:rPr lang="en-GB" sz="1000" kern="140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RoboGolfPro</a:t>
                      </a: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machine for golfers to practice the golf swing, floats in swim.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47432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Explain manual guidance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is where the performer can be assisted in a physical movement e.g. supporting somebody do a gym vault.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63243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knowledge of results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is feedback the performer gets through the end result of a performance e.g. the score, how many runs made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  <a:tr h="47432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knowledge of performance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This is how the performer feels about their actions from the performance that has just taken place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351372"/>
                  </a:ext>
                </a:extLst>
              </a:tr>
              <a:tr h="63243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what is meant by positive feedback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Feedback about what was good and correct about a performance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073549"/>
                  </a:ext>
                </a:extLst>
              </a:tr>
              <a:tr h="632439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Describe what is meant by negative feedback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Feedback about what was bad or incorrect about a performance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830329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409" y="160212"/>
            <a:ext cx="9554562" cy="523220"/>
            <a:chOff x="176409" y="147149"/>
            <a:chExt cx="9554562" cy="523220"/>
          </a:xfrm>
        </p:grpSpPr>
        <p:grpSp>
          <p:nvGrpSpPr>
            <p:cNvPr id="17" name="Group 16"/>
            <p:cNvGrpSpPr/>
            <p:nvPr/>
          </p:nvGrpSpPr>
          <p:grpSpPr>
            <a:xfrm>
              <a:off x="176409" y="147149"/>
              <a:ext cx="9554562" cy="523220"/>
              <a:chOff x="176409" y="147149"/>
              <a:chExt cx="9554562" cy="523220"/>
            </a:xfrm>
          </p:grpSpPr>
          <p:pic>
            <p:nvPicPr>
              <p:cNvPr id="18" name="Picture 2" descr="https://www.toothillschool.co.uk/img/banner_logo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12656" y="177209"/>
                <a:ext cx="418315" cy="433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1988B2-180F-45DC-89D9-FE79E7608A29}"/>
                  </a:ext>
                </a:extLst>
              </p:cNvPr>
              <p:cNvSpPr txBox="1"/>
              <p:nvPr/>
            </p:nvSpPr>
            <p:spPr>
              <a:xfrm>
                <a:off x="903246" y="147149"/>
                <a:ext cx="82512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b="1" cap="small" dirty="0"/>
                  <a:t>GCSE PE Unit 2: </a:t>
                </a:r>
                <a:r>
                  <a:rPr lang="en-GB" sz="2400" b="1" cap="small" dirty="0" smtClean="0"/>
                  <a:t>Sports Psychology</a:t>
                </a:r>
                <a:r>
                  <a:rPr lang="en-GB" sz="1400" dirty="0" smtClean="0"/>
                  <a:t>	</a:t>
                </a:r>
                <a:r>
                  <a:rPr lang="en-GB" sz="1600" dirty="0" smtClean="0"/>
                  <a:t>	</a:t>
                </a:r>
                <a:r>
                  <a:rPr lang="en-GB" sz="2400" b="1" cap="small" baseline="20000" dirty="0" smtClean="0"/>
                  <a:t>Year</a:t>
                </a:r>
                <a:r>
                  <a:rPr lang="en-GB" sz="2400" baseline="20000" dirty="0" smtClean="0"/>
                  <a:t>:		</a:t>
                </a:r>
                <a:r>
                  <a:rPr lang="en-GB" sz="2400" b="1" cap="small" baseline="20000" dirty="0" smtClean="0"/>
                  <a:t>Half </a:t>
                </a:r>
                <a:r>
                  <a:rPr lang="en-GB" sz="2400" b="1" cap="small" baseline="20000" dirty="0"/>
                  <a:t>Term</a:t>
                </a:r>
                <a:r>
                  <a:rPr lang="en-GB" sz="2400" baseline="20000" dirty="0"/>
                  <a:t>: </a:t>
                </a:r>
              </a:p>
            </p:txBody>
          </p:sp>
          <p:pic>
            <p:nvPicPr>
              <p:cNvPr id="20" name="Picture 1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409" y="147149"/>
                <a:ext cx="545341" cy="488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21" name="Straight Connector 20"/>
            <p:cNvCxnSpPr/>
            <p:nvPr/>
          </p:nvCxnSpPr>
          <p:spPr>
            <a:xfrm>
              <a:off x="9154465" y="206628"/>
              <a:ext cx="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822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-1143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-1143000" y="5011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22"/>
          <p:cNvSpPr>
            <a:spLocks noChangeArrowheads="1"/>
          </p:cNvSpPr>
          <p:nvPr/>
        </p:nvSpPr>
        <p:spPr bwMode="auto">
          <a:xfrm>
            <a:off x="-189818" y="2066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-189818" y="66382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9640389" y="3553097"/>
          <a:ext cx="208280" cy="470263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2907507427"/>
                    </a:ext>
                  </a:extLst>
                </a:gridCol>
              </a:tblGrid>
              <a:tr h="47026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577232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065148"/>
              </p:ext>
            </p:extLst>
          </p:nvPr>
        </p:nvGraphicFramePr>
        <p:xfrm>
          <a:off x="231802" y="724985"/>
          <a:ext cx="3069000" cy="5974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3409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2425591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13139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ONE: Key Vocabulary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56204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Word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Definition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6262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Balanced diet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diet that contains the correct proportions of carbohydrates, fats, proteins, vitamins, minerals, and water necessary to maintain good health.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46970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balance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input = energy expenditure. This equation must balance for your body weight to remain constant.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6262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Exercise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Activity that requires physical effort. Usually carried out to sustain or bring about improvements to health or fitness.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46970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Fitness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Your ability to meet the physical demands placed on you by the environment.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31313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Health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state of emotional, physical and social well-being.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78284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Hydration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Having the appropriate level of water in the body for it to function optimally. When this level of water falls below optimal levels it is referred to as dehydration.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  <a:tr h="6262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Obesity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state of being very overweight, with a lot of excess body fat, usually classified using the BMI calculation of 30 or above.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22351372"/>
                  </a:ext>
                </a:extLst>
              </a:tr>
              <a:tr h="469708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Physical activity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Movement of the body by the skeletal muscles that requires energy expenditure.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8073549"/>
                  </a:ext>
                </a:extLst>
              </a:tr>
              <a:tr h="626277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2 diabetes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 metabolic disorder that affects how your body handles glucose. Often associated with obesity and can be controlled through changes to your diet.</a:t>
                      </a:r>
                    </a:p>
                  </a:txBody>
                  <a:tcPr marL="68400" marR="684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0830329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080043"/>
              </p:ext>
            </p:extLst>
          </p:nvPr>
        </p:nvGraphicFramePr>
        <p:xfrm>
          <a:off x="6605198" y="724990"/>
          <a:ext cx="3069000" cy="591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000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</a:tblGrid>
              <a:tr h="33452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THREE: …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4816317"/>
                  </a:ext>
                </a:extLst>
              </a:tr>
              <a:tr h="5576614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Label</a:t>
                      </a:r>
                      <a:r>
                        <a:rPr lang="en-GB" sz="1200" b="1" baseline="0" dirty="0" smtClean="0"/>
                        <a:t> the 7 components of a healthy diet:</a:t>
                      </a:r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endParaRPr lang="en-GB" sz="1200" b="1" baseline="0" dirty="0" smtClean="0"/>
                    </a:p>
                    <a:p>
                      <a:r>
                        <a:rPr lang="en-GB" sz="1200" dirty="0" smtClean="0"/>
                        <a:t>50% carbohydrate</a:t>
                      </a:r>
                    </a:p>
                    <a:p>
                      <a:r>
                        <a:rPr lang="en-GB" sz="1200" dirty="0" smtClean="0"/>
                        <a:t>30-35% Fat</a:t>
                      </a:r>
                    </a:p>
                    <a:p>
                      <a:r>
                        <a:rPr lang="en-GB" sz="1200" dirty="0" smtClean="0"/>
                        <a:t>15-20% Protein</a:t>
                      </a:r>
                    </a:p>
                    <a:p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269696"/>
              </p:ext>
            </p:extLst>
          </p:nvPr>
        </p:nvGraphicFramePr>
        <p:xfrm>
          <a:off x="3418500" y="724989"/>
          <a:ext cx="3069000" cy="59131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4132">
                  <a:extLst>
                    <a:ext uri="{9D8B030D-6E8A-4147-A177-3AD203B41FA5}">
                      <a16:colId xmlns:a16="http://schemas.microsoft.com/office/drawing/2014/main" val="1864929282"/>
                    </a:ext>
                  </a:extLst>
                </a:gridCol>
                <a:gridCol w="1674868">
                  <a:extLst>
                    <a:ext uri="{9D8B030D-6E8A-4147-A177-3AD203B41FA5}">
                      <a16:colId xmlns:a16="http://schemas.microsoft.com/office/drawing/2014/main" val="2957330168"/>
                    </a:ext>
                  </a:extLst>
                </a:gridCol>
              </a:tblGrid>
              <a:tr h="348096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TWO: Core Questions</a:t>
                      </a:r>
                      <a:endParaRPr kumimoji="0" lang="en-GB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653600"/>
                  </a:ext>
                </a:extLst>
              </a:tr>
              <a:tr h="284806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Question</a:t>
                      </a:r>
                      <a:endParaRPr lang="en-GB" sz="1200" b="1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Answer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64226"/>
                  </a:ext>
                </a:extLst>
              </a:tr>
              <a:tr h="94959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Identify 5 reasons for having good physical health and well being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Improves efficiency of body systems, reduces risk of illnesses, able to do everyday tasks, helps avoid obesity, improves heart function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0910323"/>
                  </a:ext>
                </a:extLst>
              </a:tr>
              <a:tr h="56486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Identify 3 reasons for having good mental health and well being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Reduces stress/tension, able to control emotions, releases serotonin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57661351"/>
                  </a:ext>
                </a:extLst>
              </a:tr>
              <a:tr h="56486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Identify four reasons for having good social health and well being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Cooperation, teamwork, socialise, make friends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49146698"/>
                  </a:ext>
                </a:extLst>
              </a:tr>
              <a:tr h="11297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is meant by a sedentary </a:t>
                      </a: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lifestyle and its consequences?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 inactive lifestyle, lack of regular exercise, Weight gain/obesity, heart disease, diabetes,</a:t>
                      </a:r>
                      <a:r>
                        <a:rPr lang="en-GB" sz="10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lethargy, poor sleep, poor self esteem, hypertension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5401932"/>
                  </a:ext>
                </a:extLst>
              </a:tr>
              <a:tr h="1318017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How can obesity</a:t>
                      </a:r>
                      <a:r>
                        <a:rPr lang="en-GB" sz="10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affect performance, physical, mental and social health?</a:t>
                      </a:r>
                      <a:endParaRPr lang="en-GB" sz="10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Lack of stamina, limits agility, flexibility,</a:t>
                      </a:r>
                      <a:r>
                        <a:rPr lang="en-GB" sz="10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speed/power</a:t>
                      </a: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Heart disease, heart attacks, cancer, diabetes, Depression, poor self esteem/low confidence</a:t>
                      </a:r>
                    </a:p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Inability to socialise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9086405"/>
                  </a:ext>
                </a:extLst>
              </a:tr>
              <a:tr h="75315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What is meant by carbo loading?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Eating foods that are high in starch to increase carbohydrate reserves in the muscles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12453638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409" y="160212"/>
            <a:ext cx="9554562" cy="516679"/>
            <a:chOff x="176409" y="147149"/>
            <a:chExt cx="9554562" cy="516679"/>
          </a:xfrm>
        </p:grpSpPr>
        <p:grpSp>
          <p:nvGrpSpPr>
            <p:cNvPr id="17" name="Group 16"/>
            <p:cNvGrpSpPr/>
            <p:nvPr/>
          </p:nvGrpSpPr>
          <p:grpSpPr>
            <a:xfrm>
              <a:off x="176409" y="147149"/>
              <a:ext cx="9554562" cy="488290"/>
              <a:chOff x="176409" y="147149"/>
              <a:chExt cx="9554562" cy="488290"/>
            </a:xfrm>
          </p:grpSpPr>
          <p:pic>
            <p:nvPicPr>
              <p:cNvPr id="18" name="Picture 2" descr="https://www.toothillschool.co.uk/img/banner_logo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12656" y="177209"/>
                <a:ext cx="418315" cy="4336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1988B2-180F-45DC-89D9-FE79E7608A29}"/>
                  </a:ext>
                </a:extLst>
              </p:cNvPr>
              <p:cNvSpPr txBox="1"/>
              <p:nvPr/>
            </p:nvSpPr>
            <p:spPr>
              <a:xfrm>
                <a:off x="763364" y="147149"/>
                <a:ext cx="85492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cap="small" dirty="0"/>
                  <a:t>GCSE PE Unit </a:t>
                </a:r>
                <a:r>
                  <a:rPr lang="en-GB" sz="2400" b="1" cap="small" dirty="0" smtClean="0"/>
                  <a:t>2: Health, Fitness &amp; Well-Being     </a:t>
                </a:r>
                <a:r>
                  <a:rPr lang="en-GB" sz="2400" b="1" cap="small" baseline="20000" dirty="0" smtClean="0"/>
                  <a:t>Year</a:t>
                </a:r>
                <a:r>
                  <a:rPr lang="en-GB" sz="2400" baseline="20000" dirty="0" smtClean="0"/>
                  <a:t>:		</a:t>
                </a:r>
                <a:r>
                  <a:rPr lang="en-GB" sz="2400" b="1" cap="small" baseline="20000" dirty="0" smtClean="0"/>
                  <a:t>Half Term</a:t>
                </a:r>
                <a:r>
                  <a:rPr lang="en-GB" sz="2400" baseline="20000" dirty="0" smtClean="0"/>
                  <a:t>: </a:t>
                </a:r>
                <a:endParaRPr lang="en-GB" sz="2400" baseline="20000" dirty="0"/>
              </a:p>
            </p:txBody>
          </p:sp>
          <p:pic>
            <p:nvPicPr>
              <p:cNvPr id="20" name="Picture 19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409" y="147149"/>
                <a:ext cx="545341" cy="4882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21" name="Straight Connector 20"/>
            <p:cNvCxnSpPr/>
            <p:nvPr/>
          </p:nvCxnSpPr>
          <p:spPr>
            <a:xfrm>
              <a:off x="9154465" y="206628"/>
              <a:ext cx="0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2" name="Picture 2" descr="Image result for eatwell plat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70211" y="2235948"/>
            <a:ext cx="4188202" cy="295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</TotalTime>
  <Words>1988</Words>
  <Application>Microsoft Office PowerPoint</Application>
  <PresentationFormat>A4 Paper (210x297 mm)</PresentationFormat>
  <Paragraphs>271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Torch Academy Gateway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Still</dc:creator>
  <cp:lastModifiedBy>Mr_Dodd</cp:lastModifiedBy>
  <cp:revision>78</cp:revision>
  <cp:lastPrinted>2019-04-23T17:15:17Z</cp:lastPrinted>
  <dcterms:created xsi:type="dcterms:W3CDTF">2018-06-29T06:51:59Z</dcterms:created>
  <dcterms:modified xsi:type="dcterms:W3CDTF">2019-12-11T08:19:15Z</dcterms:modified>
</cp:coreProperties>
</file>