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66" r:id="rId2"/>
    <p:sldId id="265" r:id="rId3"/>
    <p:sldId id="267" r:id="rId4"/>
    <p:sldId id="268" r:id="rId5"/>
    <p:sldId id="269" r:id="rId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996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4691-8EA7-4EA4-B583-40B61DA8042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927E-C6AC-4846-BF29-240C16FEF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4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5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6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3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9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8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9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2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0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CD1B-E1F3-4FCE-A086-D5A2B128770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B7DA-106C-4F2F-8D45-F5C7301FA5A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4289" y="132657"/>
            <a:ext cx="9637422" cy="65926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686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43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14300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89818" y="2066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-189818" y="6638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40389" y="3553097"/>
          <a:ext cx="208280" cy="470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07507427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772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35441"/>
              </p:ext>
            </p:extLst>
          </p:nvPr>
        </p:nvGraphicFramePr>
        <p:xfrm>
          <a:off x="231802" y="724985"/>
          <a:ext cx="3069000" cy="5942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35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399465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397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ONE: Key Vocabulary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77997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Word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Definition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58167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Ethnicity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state of belonging to a specific social group with common cultural or national traditions or beliefs.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25354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state of being male or female.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41760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Role models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Someone to be looked up to, (good role model) an example to follow.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581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School 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Due to bad PE experience at school/ unpleasant showers/ kit/ changing facilities 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7457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Low esteem 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Low esteem/ lack of confidence/ they don’t think they are good enough/ fear of failure/embarrassment/ body</a:t>
                      </a:r>
                      <a:r>
                        <a:rPr lang="en-GB" sz="1100" baseline="0" dirty="0" smtClean="0">
                          <a:uFillTx/>
                          <a:latin typeface="+mn-lt"/>
                        </a:rPr>
                        <a:t> </a:t>
                      </a:r>
                      <a:r>
                        <a:rPr lang="en-GB" sz="1100" dirty="0" smtClean="0">
                          <a:uFillTx/>
                          <a:latin typeface="+mn-lt"/>
                        </a:rPr>
                        <a:t>consciousness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417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Religion 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Some ethnic groups don’t encourage sport for women 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581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Attitudes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Fear among that they may be perceived as homosexual, attitude that sport is for males/ stereotyping 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417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Peers 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Peer pressure/friends don’t participate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581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Community 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uFillTx/>
                          <a:latin typeface="+mn-lt"/>
                        </a:rPr>
                        <a:t>Inadequate choice or provision or opportunity / </a:t>
                      </a:r>
                      <a:r>
                        <a:rPr lang="en-GB" sz="1100" dirty="0" err="1" smtClean="0">
                          <a:uFillTx/>
                          <a:latin typeface="+mn-lt"/>
                        </a:rPr>
                        <a:t>eg</a:t>
                      </a:r>
                      <a:r>
                        <a:rPr lang="en-GB" sz="1100" dirty="0" smtClean="0">
                          <a:uFillTx/>
                          <a:latin typeface="+mn-lt"/>
                        </a:rPr>
                        <a:t> lack of clubs/ lack of female sports leaders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  <a:tr h="7457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+mn-lt"/>
                        </a:rPr>
                        <a:t>Discrimination</a:t>
                      </a:r>
                      <a:endParaRPr lang="en-GB" sz="1100" dirty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</a:rPr>
                        <a:t>The unfair treatment of individuals whereby opportunities are not available to all of the different social groups.</a:t>
                      </a:r>
                      <a:endParaRPr lang="en-GB" sz="1100" dirty="0" smtClean="0">
                        <a:uFillTx/>
                        <a:latin typeface="+mn-lt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10936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21353"/>
              </p:ext>
            </p:extLst>
          </p:nvPr>
        </p:nvGraphicFramePr>
        <p:xfrm>
          <a:off x="6605198" y="724989"/>
          <a:ext cx="3069000" cy="5942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0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370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THREE: …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60528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409" y="160212"/>
            <a:ext cx="9554562" cy="523220"/>
            <a:chOff x="176409" y="147149"/>
            <a:chExt cx="9554562" cy="5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176409" y="147149"/>
              <a:ext cx="9554562" cy="523220"/>
              <a:chOff x="176409" y="147149"/>
              <a:chExt cx="9554562" cy="523220"/>
            </a:xfrm>
          </p:grpSpPr>
          <p:pic>
            <p:nvPicPr>
              <p:cNvPr id="18" name="Picture 2" descr="https://www.toothillschool.co.uk/img/banner_logo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656" y="177209"/>
                <a:ext cx="418315" cy="43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988B2-180F-45DC-89D9-FE79E7608A29}"/>
                  </a:ext>
                </a:extLst>
              </p:cNvPr>
              <p:cNvSpPr txBox="1"/>
              <p:nvPr/>
            </p:nvSpPr>
            <p:spPr>
              <a:xfrm>
                <a:off x="903246" y="147149"/>
                <a:ext cx="8251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cap="small" dirty="0" smtClean="0"/>
                  <a:t>GCSE PE Unit 2: </a:t>
                </a:r>
                <a:r>
                  <a:rPr lang="en-GB" sz="2400" b="1" cap="small" dirty="0" smtClean="0"/>
                  <a:t>Engagement Patterns</a:t>
                </a:r>
                <a:r>
                  <a:rPr lang="en-GB" sz="1600" dirty="0" smtClean="0"/>
                  <a:t>		</a:t>
                </a:r>
                <a:r>
                  <a:rPr lang="en-GB" sz="2400" b="1" cap="small" baseline="20000" dirty="0" smtClean="0"/>
                  <a:t>Year</a:t>
                </a:r>
                <a:r>
                  <a:rPr lang="en-GB" sz="2400" baseline="20000" dirty="0" smtClean="0"/>
                  <a:t>:		</a:t>
                </a:r>
                <a:r>
                  <a:rPr lang="en-GB" sz="2400" b="1" cap="small" baseline="20000" dirty="0" smtClean="0"/>
                  <a:t>Half </a:t>
                </a:r>
                <a:r>
                  <a:rPr lang="en-GB" sz="2400" b="1" cap="small" baseline="20000" dirty="0"/>
                  <a:t>Term</a:t>
                </a:r>
                <a:r>
                  <a:rPr lang="en-GB" sz="2400" baseline="20000" dirty="0"/>
                  <a:t>: </a:t>
                </a:r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09" y="147149"/>
                <a:ext cx="54534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Connector 20"/>
            <p:cNvCxnSpPr/>
            <p:nvPr/>
          </p:nvCxnSpPr>
          <p:spPr>
            <a:xfrm>
              <a:off x="9154465" y="206628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9181" y="2271937"/>
            <a:ext cx="5021034" cy="303258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73056"/>
              </p:ext>
            </p:extLst>
          </p:nvPr>
        </p:nvGraphicFramePr>
        <p:xfrm>
          <a:off x="3459161" y="724984"/>
          <a:ext cx="306900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557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111443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2660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TWO: Core Questions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6722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Question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Answer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9798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engagement patterns of the social group: Gender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 have more body fat upto 30% more, women have 2/3 of the strength of men, flexibility tends to be greater in women, boys overtake women in height, weight and strength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9798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engagement patterns of the social group: Age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Reaction time descreases as you get older, strength increases with age until 30s, young children cannot cope with difficult tasks, injury and disease are more common as you get older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81651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engagement patterns of the social group: Disability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Adapted activities, adapted equipment, disability classifications, provision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6532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a range of factors that can affect engagement 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Attitudes, role models, education, media coverage, familiarity, income, inclusiveness, religion, sexism, family commitments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81651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engagement patterns of the social group: Family/friends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Peers may encourage you or discourage you from participation, parents often pay for travel, memberships, costs, peer pressure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9798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engagement patterns of the social group: Race/religion/culture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boxing, single se rules in sport, dress codes, head and hair codes e.g. Sikh faith, religious dietary guidelines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0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43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14300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89818" y="2066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-189818" y="6638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40389" y="3553097"/>
          <a:ext cx="208280" cy="470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07507427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772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40083"/>
              </p:ext>
            </p:extLst>
          </p:nvPr>
        </p:nvGraphicFramePr>
        <p:xfrm>
          <a:off x="231802" y="724983"/>
          <a:ext cx="3069000" cy="591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272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129728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4088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ONE: Key Vocabulary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78908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Word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Definition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85222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Commercialisation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Links business and commerce into sport with a primary focus of profit which can lead to exploitation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Using sport with the sole intent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make money from doing so.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51133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Golden triangle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links and relationship between sponsorship, sporting events and the media.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68177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 forms of communication that can inform, educate and entertain people including social, internet, TV and newspapers.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51133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Sponsorship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giving of money or goods to performers in order to get good publicity and/or increase profit.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85222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 sponsorship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Sponsorship of sport when a sponsor's image or product appears to undermine the sporting message (e.g. tobacco, alcohol</a:t>
                      </a:r>
                      <a:r>
                        <a:rPr lang="en-GB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fast food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pressure 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way the media may hound or intrude upon individuals.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Minority Sports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Lesser known sports with lower participation levels.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5411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Players,</a:t>
                      </a:r>
                      <a:r>
                        <a:rPr lang="en-GB" sz="10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teams, competitions, tournaments, events, coaches, transport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51133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Role models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Someone to be looked up to, (good role model) an example to follow.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88276"/>
              </p:ext>
            </p:extLst>
          </p:nvPr>
        </p:nvGraphicFramePr>
        <p:xfrm>
          <a:off x="6605198" y="724990"/>
          <a:ext cx="3069000" cy="5911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0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34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THREE: …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576614">
                <a:tc>
                  <a:txBody>
                    <a:bodyPr/>
                    <a:lstStyle/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  <a:p>
                      <a:endParaRPr lang="en-GB" sz="12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34550"/>
              </p:ext>
            </p:extLst>
          </p:nvPr>
        </p:nvGraphicFramePr>
        <p:xfrm>
          <a:off x="3418500" y="724989"/>
          <a:ext cx="3069000" cy="591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8511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1530489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453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TWO: Core Questions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8253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Question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Answer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6906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positive effects of sponsorship on the performer/sport?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Sponsorship deals, promotion, more prize money, improves profile and image of the sport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863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negative effects of sponsorship on the performer/sport?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Withdrawal of sponsorship, change of dates of events, clothing and equipment restrictions, inequality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5179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positive effects of sponsorship for the sponsor?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Advertising, image, tax relief, research and development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863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positive effects of the media on sport?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Promotes sport, raises popularity, increases participation, increased revenue, sponsorship, education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6906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negative affects of the media on sport?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pressure, TV directors influence, </a:t>
                      </a:r>
                      <a:r>
                        <a:rPr lang="en-GB" sz="1100" kern="14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populairty</a:t>
                      </a: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undermines officials, intrusion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16582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can the media</a:t>
                      </a:r>
                      <a:r>
                        <a:rPr lang="en-GB" sz="11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impact sport?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Demonstrating performance and 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participation,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Undermining officials,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Encouraging variety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Biased popularity,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Edited coverage,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Altered event timings, Limited attendance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409" y="160212"/>
            <a:ext cx="9554562" cy="523220"/>
            <a:chOff x="176409" y="147149"/>
            <a:chExt cx="9554562" cy="5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176409" y="147149"/>
              <a:ext cx="9554562" cy="523220"/>
              <a:chOff x="176409" y="147149"/>
              <a:chExt cx="9554562" cy="523220"/>
            </a:xfrm>
          </p:grpSpPr>
          <p:pic>
            <p:nvPicPr>
              <p:cNvPr id="18" name="Picture 2" descr="https://www.toothillschool.co.uk/img/banner_logo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656" y="177209"/>
                <a:ext cx="418315" cy="43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988B2-180F-45DC-89D9-FE79E7608A29}"/>
                  </a:ext>
                </a:extLst>
              </p:cNvPr>
              <p:cNvSpPr txBox="1"/>
              <p:nvPr/>
            </p:nvSpPr>
            <p:spPr>
              <a:xfrm>
                <a:off x="903246" y="147149"/>
                <a:ext cx="8251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cap="small" dirty="0"/>
                  <a:t>GCSE PE Unit 2: </a:t>
                </a:r>
                <a:r>
                  <a:rPr lang="en-GB" sz="2400" b="1" cap="small" dirty="0" smtClean="0"/>
                  <a:t>Commercialisation</a:t>
                </a:r>
                <a:r>
                  <a:rPr lang="en-GB" sz="1600" dirty="0" smtClean="0"/>
                  <a:t>		</a:t>
                </a:r>
                <a:r>
                  <a:rPr lang="en-GB" sz="2400" b="1" cap="small" baseline="20000" dirty="0" smtClean="0"/>
                  <a:t>Year</a:t>
                </a:r>
                <a:r>
                  <a:rPr lang="en-GB" sz="2400" baseline="20000" dirty="0" smtClean="0"/>
                  <a:t>:		</a:t>
                </a:r>
                <a:r>
                  <a:rPr lang="en-GB" sz="2400" b="1" cap="small" baseline="20000" dirty="0" smtClean="0"/>
                  <a:t>Half </a:t>
                </a:r>
                <a:r>
                  <a:rPr lang="en-GB" sz="2400" b="1" cap="small" baseline="20000" dirty="0"/>
                  <a:t>Term</a:t>
                </a:r>
                <a:r>
                  <a:rPr lang="en-GB" sz="2400" baseline="20000" dirty="0"/>
                  <a:t>: </a:t>
                </a:r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09" y="147149"/>
                <a:ext cx="54534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Connector 20"/>
            <p:cNvCxnSpPr/>
            <p:nvPr/>
          </p:nvCxnSpPr>
          <p:spPr>
            <a:xfrm>
              <a:off x="9154465" y="206628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693" r="28913"/>
          <a:stretch/>
        </p:blipFill>
        <p:spPr>
          <a:xfrm>
            <a:off x="6637282" y="1108807"/>
            <a:ext cx="2996940" cy="27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43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14300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89818" y="2066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-189818" y="6638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40389" y="3553097"/>
          <a:ext cx="208280" cy="470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07507427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772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27370"/>
              </p:ext>
            </p:extLst>
          </p:nvPr>
        </p:nvGraphicFramePr>
        <p:xfrm>
          <a:off x="231802" y="724982"/>
          <a:ext cx="3069000" cy="5911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776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248224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5247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ONE: Key Vocabulary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8839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Word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Definition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4645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 Blockers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drug used to control heart rhythm and lower blood pressure.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7049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Discrimination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unfair treatment of individuals whereby opportunities are not available to all of the different social groups.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5287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Behaviour that is either immoral or seriously breaks the rules and norms of the sport.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8811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Gamesmanship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the laws of the game are interpreted in ways, which whilst not illegal, are not in the spirit of the game. Pushing the limits to gain unfair advantage.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5287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Sportsmanship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Ethical, appropriate, polite and fair behaviour while participating in a game or athletic event; fair play.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5287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Steroids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Anabolic steroids are synthetic hormones that enhance physical performance.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4645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Stimulants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Drugs used to raise physiological arousal in the body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7049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acts committed in sport that go beyond the accepted rules of play or the expected levels of contact within a contact sport.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4645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Etiquette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unwritten rules concerning player behaviour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40911"/>
              </p:ext>
            </p:extLst>
          </p:nvPr>
        </p:nvGraphicFramePr>
        <p:xfrm>
          <a:off x="6605198" y="724990"/>
          <a:ext cx="3069000" cy="5911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0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34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THREE: …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576614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43392"/>
              </p:ext>
            </p:extLst>
          </p:nvPr>
        </p:nvGraphicFramePr>
        <p:xfrm>
          <a:off x="3418500" y="724991"/>
          <a:ext cx="3069000" cy="5941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5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1915500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TWO: Core Questions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Question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Answer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6340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 benefits</a:t>
                      </a:r>
                      <a:r>
                        <a:rPr lang="en-GB" sz="105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negatives of using</a:t>
                      </a:r>
                      <a:r>
                        <a:rPr lang="en-GB" sz="105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stimulants?</a:t>
                      </a:r>
                      <a:endParaRPr lang="en-GB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muscle</a:t>
                      </a:r>
                      <a:r>
                        <a:rPr lang="en-GB" sz="105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Death, high blood pressure, anxiety, strokes, irregular heartbeat, addiction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79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benefits and negatives of using</a:t>
                      </a:r>
                      <a:r>
                        <a:rPr lang="en-GB" sz="105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anabolic steroids?</a:t>
                      </a:r>
                      <a:endParaRPr lang="en-GB" sz="105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muscle strength, help them train longer and harder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 damage, heart disease, addiction, aggression, sexual problems, kidney damage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9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benefits and negatives of using</a:t>
                      </a:r>
                      <a:r>
                        <a:rPr lang="en-GB" sz="105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beta blockers?</a:t>
                      </a:r>
                      <a:endParaRPr lang="en-GB" sz="105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heart rate, muscle tension, and blood pressure, reduces affects of adrenaline, improve preciseness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Nausea, weakness, heart problems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224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the following scenarios examples of violence or aggression/assertiveness?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rugby player mistiming a tackle &amp; tackling in the air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strong shoulder charge in football that sends the other player flying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spear tackle in rugby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bouncer in cricket that hits the batsman on the helmet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Jostling for position in the 1500m and accidentally tripping another athlete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boxer punching an opponent after the bell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409" y="160212"/>
            <a:ext cx="9554562" cy="523220"/>
            <a:chOff x="176409" y="147149"/>
            <a:chExt cx="9554562" cy="5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176409" y="147149"/>
              <a:ext cx="9554562" cy="523220"/>
              <a:chOff x="176409" y="147149"/>
              <a:chExt cx="9554562" cy="523220"/>
            </a:xfrm>
          </p:grpSpPr>
          <p:pic>
            <p:nvPicPr>
              <p:cNvPr id="18" name="Picture 2" descr="https://www.toothillschool.co.uk/img/banner_logo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656" y="177209"/>
                <a:ext cx="418315" cy="43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988B2-180F-45DC-89D9-FE79E7608A29}"/>
                  </a:ext>
                </a:extLst>
              </p:cNvPr>
              <p:cNvSpPr txBox="1"/>
              <p:nvPr/>
            </p:nvSpPr>
            <p:spPr>
              <a:xfrm>
                <a:off x="903246" y="147149"/>
                <a:ext cx="8251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cap="small" dirty="0"/>
                  <a:t>GCSE PE Unit 2: </a:t>
                </a:r>
                <a:r>
                  <a:rPr lang="en-GB" sz="2400" b="1" cap="small" dirty="0" smtClean="0"/>
                  <a:t>Ethical Issues	</a:t>
                </a:r>
                <a:r>
                  <a:rPr lang="en-GB" sz="2800" b="1" cap="small" dirty="0" smtClean="0"/>
                  <a:t>		</a:t>
                </a:r>
                <a:r>
                  <a:rPr lang="en-GB" sz="1600" dirty="0" smtClean="0"/>
                  <a:t>	</a:t>
                </a:r>
                <a:r>
                  <a:rPr lang="en-GB" sz="2400" b="1" cap="small" baseline="20000" dirty="0" smtClean="0"/>
                  <a:t>Year</a:t>
                </a:r>
                <a:r>
                  <a:rPr lang="en-GB" sz="2400" baseline="20000" dirty="0" smtClean="0"/>
                  <a:t>:		</a:t>
                </a:r>
                <a:r>
                  <a:rPr lang="en-GB" sz="2400" b="1" cap="small" baseline="20000" dirty="0" smtClean="0"/>
                  <a:t>Half </a:t>
                </a:r>
                <a:r>
                  <a:rPr lang="en-GB" sz="2400" b="1" cap="small" baseline="20000" dirty="0"/>
                  <a:t>Term</a:t>
                </a:r>
                <a:r>
                  <a:rPr lang="en-GB" sz="2400" baseline="20000" dirty="0"/>
                  <a:t>: </a:t>
                </a:r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09" y="147149"/>
                <a:ext cx="54534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Connector 20"/>
            <p:cNvCxnSpPr/>
            <p:nvPr/>
          </p:nvCxnSpPr>
          <p:spPr>
            <a:xfrm>
              <a:off x="9154465" y="206628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911" y="1521561"/>
            <a:ext cx="3035191" cy="3800365"/>
          </a:xfrm>
          <a:prstGeom prst="rect">
            <a:avLst/>
          </a:prstGeom>
        </p:spPr>
      </p:pic>
      <p:pic>
        <p:nvPicPr>
          <p:cNvPr id="22" name="Picture 6" descr="ri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98" y="4545214"/>
            <a:ext cx="1351686" cy="10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43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14300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89818" y="2066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-189818" y="6638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40389" y="3553097"/>
          <a:ext cx="208280" cy="470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07507427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772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13164"/>
              </p:ext>
            </p:extLst>
          </p:nvPr>
        </p:nvGraphicFramePr>
        <p:xfrm>
          <a:off x="231802" y="724985"/>
          <a:ext cx="3069000" cy="591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776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248224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4213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ONE: Key Vocabulary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7993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Word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Definition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4665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skill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Skills that are performed in a predictable environment. E.g. a Player taking a line out in Rugby.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 skill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skill which requires a lot of focus and decision making to perform.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5431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Skill?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Learned actions or learned behaviours with the intention of bringing about predetermined results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6220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that is given to a performer either during or after their performance with the aim of improving future performances.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1555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Given to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learning of a skill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6220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preparation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rehearsal of a physical skill that takes place within the mind of the performer without any actual physical movement.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9331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skill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These are affected by the environment and are predominantly perceptual as they must be adapted to suit the environment. These skills are usually externally paced. E.g. a pass within a game situation in football.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6220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skill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Consists of basic movement actions that are not difficult to perform with few decisions to make. E.g. A chest pass, a straight up and down jump.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4665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Skilful movement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fluent and coordinated movement which is efficient, technically accurate and aesthetically pleasing.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Skills continua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method of categorising skills along a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continuum,</a:t>
                      </a:r>
                      <a:r>
                        <a:rPr lang="en-GB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classified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according to their level of difficulty.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10936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12"/>
              </p:ext>
            </p:extLst>
          </p:nvPr>
        </p:nvGraphicFramePr>
        <p:xfrm>
          <a:off x="6605198" y="724990"/>
          <a:ext cx="3069000" cy="5911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0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34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THREE: …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5766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Specific</a:t>
                      </a:r>
                      <a:r>
                        <a:rPr lang="en-GB" sz="1200" dirty="0" smtClean="0"/>
                        <a:t> A specific goal, not a vague desire to improve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Measurable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/>
                        <a:t>There is standard to measure progress against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Achievable </a:t>
                      </a:r>
                      <a:r>
                        <a:rPr lang="en-GB" sz="1200" dirty="0" smtClean="0"/>
                        <a:t>The goal is agreed by both the performer and the coach </a:t>
                      </a:r>
                      <a:endParaRPr lang="en-GB" sz="12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Realistic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dirty="0" smtClean="0"/>
                        <a:t>It is possible to achieve </a:t>
                      </a:r>
                      <a:endParaRPr lang="en-GB" sz="12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Timed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dirty="0" smtClean="0"/>
                        <a:t>A specific time period gives the goal added focus </a:t>
                      </a:r>
                    </a:p>
                    <a:p>
                      <a:endParaRPr lang="en-GB" sz="1200" b="1" dirty="0" smtClean="0"/>
                    </a:p>
                    <a:p>
                      <a:r>
                        <a:rPr lang="en-GB" sz="1200" b="1" dirty="0" smtClean="0"/>
                        <a:t>Write your own SMART target: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Specific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1200" dirty="0" smtClean="0"/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Measurable:</a:t>
                      </a: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Achievable:</a:t>
                      </a: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Realistic:</a:t>
                      </a:r>
                      <a:endParaRPr lang="en-GB" sz="12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Timed</a:t>
                      </a: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endParaRPr lang="en-GB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What impact did</a:t>
                      </a:r>
                      <a:r>
                        <a:rPr lang="en-GB" sz="1200" b="1" baseline="0" dirty="0" smtClean="0"/>
                        <a:t> this have?</a:t>
                      </a:r>
                      <a:endParaRPr lang="en-GB" sz="1200" b="1" dirty="0" smtClean="0"/>
                    </a:p>
                    <a:p>
                      <a:pPr marL="0" indent="0">
                        <a:buNone/>
                      </a:pPr>
                      <a:endParaRPr lang="en-GB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89215"/>
              </p:ext>
            </p:extLst>
          </p:nvPr>
        </p:nvGraphicFramePr>
        <p:xfrm>
          <a:off x="3418500" y="724991"/>
          <a:ext cx="3069000" cy="605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995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108005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29230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TWO: Core Questions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39158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Question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Answer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4743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 verbal guidance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involves using your sense of hearing and could involve listening to a coach give instructions.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7905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 visual guidance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involves the performer being able to actually see something using sight which could be a demonstration, a video, you tube clip or photograph, chart, court markings.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 mechanical guidance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involves the use of objects or aids such as </a:t>
                      </a:r>
                      <a:r>
                        <a:rPr lang="en-GB" sz="1000" kern="14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RoboGolfPro</a:t>
                      </a: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machine for golfers to practice the golf swing, floats in swim.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4743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 manual guidance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where the performer can be assisted in a physical movement e.g. supporting somebody do a gym vault.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knowledge of results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feedback the performer gets through the end result of a performance e.g. the score, how many runs made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4743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knowledge of performance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how the performer feels about their actions from the performance that has just taken place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what is meant by positive feedback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about what was good and correct about a performance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what is meant by negative feedback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about what was bad or incorrect about a performance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409" y="160212"/>
            <a:ext cx="9554562" cy="523220"/>
            <a:chOff x="176409" y="147149"/>
            <a:chExt cx="9554562" cy="5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176409" y="147149"/>
              <a:ext cx="9554562" cy="523220"/>
              <a:chOff x="176409" y="147149"/>
              <a:chExt cx="9554562" cy="523220"/>
            </a:xfrm>
          </p:grpSpPr>
          <p:pic>
            <p:nvPicPr>
              <p:cNvPr id="18" name="Picture 2" descr="https://www.toothillschool.co.uk/img/banner_logo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656" y="177209"/>
                <a:ext cx="418315" cy="43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988B2-180F-45DC-89D9-FE79E7608A29}"/>
                  </a:ext>
                </a:extLst>
              </p:cNvPr>
              <p:cNvSpPr txBox="1"/>
              <p:nvPr/>
            </p:nvSpPr>
            <p:spPr>
              <a:xfrm>
                <a:off x="903246" y="147149"/>
                <a:ext cx="8251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cap="small" dirty="0"/>
                  <a:t>GCSE PE Unit 2: </a:t>
                </a:r>
                <a:r>
                  <a:rPr lang="en-GB" sz="2400" b="1" cap="small" dirty="0" smtClean="0"/>
                  <a:t>Sports Psychology</a:t>
                </a:r>
                <a:r>
                  <a:rPr lang="en-GB" sz="1400" dirty="0" smtClean="0"/>
                  <a:t>	</a:t>
                </a:r>
                <a:r>
                  <a:rPr lang="en-GB" sz="1600" dirty="0" smtClean="0"/>
                  <a:t>	</a:t>
                </a:r>
                <a:r>
                  <a:rPr lang="en-GB" sz="2400" b="1" cap="small" baseline="20000" dirty="0" smtClean="0"/>
                  <a:t>Year</a:t>
                </a:r>
                <a:r>
                  <a:rPr lang="en-GB" sz="2400" baseline="20000" dirty="0" smtClean="0"/>
                  <a:t>:		</a:t>
                </a:r>
                <a:r>
                  <a:rPr lang="en-GB" sz="2400" b="1" cap="small" baseline="20000" dirty="0" smtClean="0"/>
                  <a:t>Half </a:t>
                </a:r>
                <a:r>
                  <a:rPr lang="en-GB" sz="2400" b="1" cap="small" baseline="20000" dirty="0"/>
                  <a:t>Term</a:t>
                </a:r>
                <a:r>
                  <a:rPr lang="en-GB" sz="2400" baseline="20000" dirty="0"/>
                  <a:t>: </a:t>
                </a:r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09" y="147149"/>
                <a:ext cx="54534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Connector 20"/>
            <p:cNvCxnSpPr/>
            <p:nvPr/>
          </p:nvCxnSpPr>
          <p:spPr>
            <a:xfrm>
              <a:off x="9154465" y="206628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2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43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14300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89818" y="2066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-189818" y="6638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40389" y="3553097"/>
          <a:ext cx="208280" cy="470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07507427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772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65148"/>
              </p:ext>
            </p:extLst>
          </p:nvPr>
        </p:nvGraphicFramePr>
        <p:xfrm>
          <a:off x="231802" y="724985"/>
          <a:ext cx="306900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09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2425591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1313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ONE: Key Vocabulary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56204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Word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Definition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626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Balanced diet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diet that contains the correct proportions of carbohydrates, fats, proteins, vitamins, minerals, and water necessary to maintain good health.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4697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balance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input = energy expenditure. This equation must balance for your body weight to remain constant.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626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Exercise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that requires physical effort. Usually carried out to sustain or bring about improvements to health or fitness.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4697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Fitness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ability to meet the physical demands placed on you by the environment.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3131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state of emotional, physical and social well-being.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782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Hydration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Having the appropriate level of water in the body for it to function optimally. When this level of water falls below optimal levels it is referred to as dehydration.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626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Obesity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state of being very overweight, with a lot of excess body fat, usually classified using the BMI calculation of 30 or above.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4697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activity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Movement of the body by the skeletal muscles that requires energy expenditure.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626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2 diabetes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metabolic disorder that affects how your body handles glucose. Often associated with obesity and can be controlled through changes to your diet.</a:t>
                      </a:r>
                    </a:p>
                  </a:txBody>
                  <a:tcPr marL="68400" marR="684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80043"/>
              </p:ext>
            </p:extLst>
          </p:nvPr>
        </p:nvGraphicFramePr>
        <p:xfrm>
          <a:off x="6605198" y="724990"/>
          <a:ext cx="3069000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000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34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THREE: …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576614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Label</a:t>
                      </a:r>
                      <a:r>
                        <a:rPr lang="en-GB" sz="1200" b="1" baseline="0" dirty="0" smtClean="0"/>
                        <a:t> the 7 components of a healthy diet:</a:t>
                      </a:r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endParaRPr lang="en-GB" sz="1200" b="1" baseline="0" dirty="0" smtClean="0"/>
                    </a:p>
                    <a:p>
                      <a:r>
                        <a:rPr lang="en-GB" sz="1200" dirty="0" smtClean="0"/>
                        <a:t>50% carbohydrate</a:t>
                      </a:r>
                    </a:p>
                    <a:p>
                      <a:r>
                        <a:rPr lang="en-GB" sz="1200" dirty="0" smtClean="0"/>
                        <a:t>30-35% Fat</a:t>
                      </a:r>
                    </a:p>
                    <a:p>
                      <a:r>
                        <a:rPr lang="en-GB" sz="1200" dirty="0" smtClean="0"/>
                        <a:t>15-20% Protein</a:t>
                      </a:r>
                    </a:p>
                    <a:p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69696"/>
              </p:ext>
            </p:extLst>
          </p:nvPr>
        </p:nvGraphicFramePr>
        <p:xfrm>
          <a:off x="3418500" y="724989"/>
          <a:ext cx="3069000" cy="591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32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1674868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348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TWO: Core Questions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84806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Question</a:t>
                      </a:r>
                      <a:endParaRPr lang="en-GB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Answer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9495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5 reasons for having good physical health and well being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Improves efficiency of body systems, reduces risk of illnesses, able to do everyday tasks, helps avoid obesity, improves heart function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3 reasons for having good mental health and well being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Reduces stress/tension, able to control emotions, releases serotonin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four reasons for having good social health and well being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Cooperation, teamwork, socialise, make friends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11297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meant by a sedentary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lifestyle and its consequences?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inactive lifestyle, lack of regular exercise, Weight gain/obesity, heart disease, diabetes,</a:t>
                      </a:r>
                      <a:r>
                        <a:rPr lang="en-GB" sz="10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lethargy, poor sleep, poor self esteem, hypertension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13180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can obesity</a:t>
                      </a:r>
                      <a:r>
                        <a:rPr lang="en-GB" sz="10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affect performance, physical, mental and social health?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stamina, limits agility, flexibility,</a:t>
                      </a:r>
                      <a:r>
                        <a:rPr lang="en-GB" sz="10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speed/power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disease, heart attacks, cancer, diabetes, Depression, poor self esteem/low confidence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Inability to socialise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753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meant by carbo loading?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Eating foods that are high in starch to increase carbohydrate reserves in the muscles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409" y="160212"/>
            <a:ext cx="9554562" cy="516679"/>
            <a:chOff x="176409" y="147149"/>
            <a:chExt cx="9554562" cy="516679"/>
          </a:xfrm>
        </p:grpSpPr>
        <p:grpSp>
          <p:nvGrpSpPr>
            <p:cNvPr id="17" name="Group 16"/>
            <p:cNvGrpSpPr/>
            <p:nvPr/>
          </p:nvGrpSpPr>
          <p:grpSpPr>
            <a:xfrm>
              <a:off x="176409" y="147149"/>
              <a:ext cx="9554562" cy="488290"/>
              <a:chOff x="176409" y="147149"/>
              <a:chExt cx="9554562" cy="488290"/>
            </a:xfrm>
          </p:grpSpPr>
          <p:pic>
            <p:nvPicPr>
              <p:cNvPr id="18" name="Picture 2" descr="https://www.toothillschool.co.uk/img/banner_logo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656" y="177209"/>
                <a:ext cx="418315" cy="43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988B2-180F-45DC-89D9-FE79E7608A29}"/>
                  </a:ext>
                </a:extLst>
              </p:cNvPr>
              <p:cNvSpPr txBox="1"/>
              <p:nvPr/>
            </p:nvSpPr>
            <p:spPr>
              <a:xfrm>
                <a:off x="763364" y="147149"/>
                <a:ext cx="8549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cap="small" dirty="0"/>
                  <a:t>GCSE PE Unit </a:t>
                </a:r>
                <a:r>
                  <a:rPr lang="en-GB" sz="2400" b="1" cap="small" dirty="0" smtClean="0"/>
                  <a:t>2: Health, Fitness &amp; Well-Being     </a:t>
                </a:r>
                <a:r>
                  <a:rPr lang="en-GB" sz="2400" b="1" cap="small" baseline="20000" dirty="0" smtClean="0"/>
                  <a:t>Year</a:t>
                </a:r>
                <a:r>
                  <a:rPr lang="en-GB" sz="2400" baseline="20000" dirty="0" smtClean="0"/>
                  <a:t>:		</a:t>
                </a:r>
                <a:r>
                  <a:rPr lang="en-GB" sz="2400" b="1" cap="small" baseline="20000" dirty="0" smtClean="0"/>
                  <a:t>Half Term</a:t>
                </a:r>
                <a:r>
                  <a:rPr lang="en-GB" sz="2400" baseline="20000" dirty="0" smtClean="0"/>
                  <a:t>: </a:t>
                </a:r>
                <a:endParaRPr lang="en-GB" sz="2400" baseline="20000" dirty="0"/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409" y="147149"/>
                <a:ext cx="54534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Connector 20"/>
            <p:cNvCxnSpPr/>
            <p:nvPr/>
          </p:nvCxnSpPr>
          <p:spPr>
            <a:xfrm>
              <a:off x="9154465" y="206628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" descr="Image result for eatwell pl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0211" y="2235948"/>
            <a:ext cx="4188202" cy="29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1988</Words>
  <Application>Microsoft Office PowerPoint</Application>
  <PresentationFormat>A4 Paper (210x297 mm)</PresentationFormat>
  <Paragraphs>271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Still</dc:creator>
  <cp:lastModifiedBy>Mr_Dodd</cp:lastModifiedBy>
  <cp:revision>78</cp:revision>
  <cp:lastPrinted>2019-04-23T17:15:17Z</cp:lastPrinted>
  <dcterms:created xsi:type="dcterms:W3CDTF">2018-06-29T06:51:59Z</dcterms:created>
  <dcterms:modified xsi:type="dcterms:W3CDTF">2019-12-11T08:19:15Z</dcterms:modified>
</cp:coreProperties>
</file>