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64" r:id="rId2"/>
    <p:sldId id="265" r:id="rId3"/>
    <p:sldId id="266" r:id="rId4"/>
    <p:sldId id="267" r:id="rId5"/>
    <p:sldId id="268" r:id="rId6"/>
    <p:sldId id="269" r:id="rId7"/>
  </p:sldIdLst>
  <p:sldSz cx="9906000" cy="6858000" type="A4"/>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94"/>
  </p:normalViewPr>
  <p:slideViewPr>
    <p:cSldViewPr snapToGrid="0" snapToObjects="1">
      <p:cViewPr varScale="1">
        <p:scale>
          <a:sx n="73" d="100"/>
          <a:sy n="73" d="100"/>
        </p:scale>
        <p:origin x="1122" y="60"/>
      </p:cViewPr>
      <p:guideLst>
        <p:guide orient="horz" pos="2205"/>
        <p:guide pos="312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6FEC37C-C7CB-8040-A4C7-82D5F46C4A41}"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4082705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FEC37C-C7CB-8040-A4C7-82D5F46C4A41}"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1414324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FEC37C-C7CB-8040-A4C7-82D5F46C4A41}"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38275386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6FEC37C-C7CB-8040-A4C7-82D5F46C4A41}"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13110379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FEC37C-C7CB-8040-A4C7-82D5F46C4A41}"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2980190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6FEC37C-C7CB-8040-A4C7-82D5F46C4A41}" type="datetimeFigureOut">
              <a:rPr lang="en-GB" smtClean="0"/>
              <a:t>16/10/2023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3218631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6FEC37C-C7CB-8040-A4C7-82D5F46C4A41}" type="datetimeFigureOut">
              <a:rPr lang="en-GB" smtClean="0"/>
              <a:t>16/10/2023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316913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6FEC37C-C7CB-8040-A4C7-82D5F46C4A41}" type="datetimeFigureOut">
              <a:rPr lang="en-GB" smtClean="0"/>
              <a:t>16/10/2023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530765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FEC37C-C7CB-8040-A4C7-82D5F46C4A41}" type="datetimeFigureOut">
              <a:rPr lang="en-GB" smtClean="0"/>
              <a:t>16/10/2023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2700210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FEC37C-C7CB-8040-A4C7-82D5F46C4A41}" type="datetimeFigureOut">
              <a:rPr lang="en-GB" smtClean="0"/>
              <a:t>16/10/2023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3881204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6FEC37C-C7CB-8040-A4C7-82D5F46C4A41}" type="datetimeFigureOut">
              <a:rPr lang="en-GB" smtClean="0"/>
              <a:t>16/10/2023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9C8D86-FB05-B74D-8185-8E297045CEE8}" type="slidenum">
              <a:rPr lang="en-GB" smtClean="0"/>
              <a:t>‹#›</a:t>
            </a:fld>
            <a:endParaRPr lang="en-GB"/>
          </a:p>
        </p:txBody>
      </p:sp>
    </p:spTree>
    <p:extLst>
      <p:ext uri="{BB962C8B-B14F-4D97-AF65-F5344CB8AC3E}">
        <p14:creationId xmlns:p14="http://schemas.microsoft.com/office/powerpoint/2010/main" val="1837686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FEC37C-C7CB-8040-A4C7-82D5F46C4A41}" type="datetimeFigureOut">
              <a:rPr lang="en-GB" smtClean="0"/>
              <a:t>16/10/2023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9C8D86-FB05-B74D-8185-8E297045CEE8}" type="slidenum">
              <a:rPr lang="en-GB" smtClean="0"/>
              <a:t>‹#›</a:t>
            </a:fld>
            <a:endParaRPr lang="en-GB"/>
          </a:p>
        </p:txBody>
      </p:sp>
    </p:spTree>
    <p:extLst>
      <p:ext uri="{BB962C8B-B14F-4D97-AF65-F5344CB8AC3E}">
        <p14:creationId xmlns:p14="http://schemas.microsoft.com/office/powerpoint/2010/main" val="29002657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501D70-27FF-B842-99FB-D84315F18565}"/>
              </a:ext>
            </a:extLst>
          </p:cNvPr>
          <p:cNvPicPr>
            <a:picLocks noChangeAspect="1"/>
          </p:cNvPicPr>
          <p:nvPr/>
        </p:nvPicPr>
        <p:blipFill>
          <a:blip r:embed="rId2"/>
          <a:stretch>
            <a:fillRect/>
          </a:stretch>
        </p:blipFill>
        <p:spPr>
          <a:xfrm>
            <a:off x="8979363" y="106452"/>
            <a:ext cx="755099" cy="755099"/>
          </a:xfrm>
          <a:prstGeom prst="rect">
            <a:avLst/>
          </a:prstGeom>
        </p:spPr>
      </p:pic>
      <p:sp>
        <p:nvSpPr>
          <p:cNvPr id="5" name="TextBox 4">
            <a:extLst>
              <a:ext uri="{FF2B5EF4-FFF2-40B4-BE49-F238E27FC236}">
                <a16:creationId xmlns:a16="http://schemas.microsoft.com/office/drawing/2014/main" id="{71D8049A-182E-884B-965F-8F49DEF69A7C}"/>
              </a:ext>
            </a:extLst>
          </p:cNvPr>
          <p:cNvSpPr txBox="1"/>
          <p:nvPr/>
        </p:nvSpPr>
        <p:spPr>
          <a:xfrm>
            <a:off x="278296" y="256184"/>
            <a:ext cx="2690160" cy="461665"/>
          </a:xfrm>
          <a:prstGeom prst="rect">
            <a:avLst/>
          </a:prstGeom>
          <a:noFill/>
        </p:spPr>
        <p:txBody>
          <a:bodyPr wrap="none" rtlCol="0">
            <a:spAutoFit/>
          </a:bodyPr>
          <a:lstStyle/>
          <a:p>
            <a:r>
              <a:rPr lang="en-GB" sz="2400" dirty="0" smtClean="0">
                <a:solidFill>
                  <a:schemeClr val="tx1">
                    <a:lumMod val="65000"/>
                    <a:lumOff val="35000"/>
                  </a:schemeClr>
                </a:solidFill>
                <a:latin typeface="Arial" panose="020B0604020202020204" pitchFamily="34" charset="0"/>
                <a:cs typeface="Arial" panose="020B0604020202020204" pitchFamily="34" charset="0"/>
              </a:rPr>
              <a:t>Unit </a:t>
            </a:r>
            <a:r>
              <a:rPr lang="en-GB" sz="2400" dirty="0" smtClean="0">
                <a:solidFill>
                  <a:schemeClr val="tx1">
                    <a:lumMod val="65000"/>
                    <a:lumOff val="35000"/>
                  </a:schemeClr>
                </a:solidFill>
                <a:latin typeface="Arial" panose="020B0604020202020204" pitchFamily="34" charset="0"/>
                <a:cs typeface="Arial" panose="020B0604020202020204" pitchFamily="34" charset="0"/>
              </a:rPr>
              <a:t>2 </a:t>
            </a:r>
            <a:r>
              <a:rPr lang="en-GB" dirty="0" smtClean="0">
                <a:solidFill>
                  <a:schemeClr val="tx1">
                    <a:lumMod val="65000"/>
                    <a:lumOff val="35000"/>
                  </a:schemeClr>
                </a:solidFill>
                <a:latin typeface="Arial" panose="020B0604020202020204" pitchFamily="34" charset="0"/>
                <a:cs typeface="Arial" panose="020B0604020202020204" pitchFamily="34" charset="0"/>
              </a:rPr>
              <a:t>Core Structures</a:t>
            </a:r>
            <a:endParaRPr lang="en-GB" b="1" dirty="0">
              <a:solidFill>
                <a:schemeClr val="tx1">
                  <a:lumMod val="65000"/>
                  <a:lumOff val="35000"/>
                </a:schemeClr>
              </a:solidFill>
              <a:latin typeface="Arial Black" panose="020B0604020202020204" pitchFamily="34" charset="0"/>
              <a:cs typeface="Arial Black" panose="020B0604020202020204" pitchFamily="34" charset="0"/>
            </a:endParaRPr>
          </a:p>
        </p:txBody>
      </p:sp>
      <p:sp>
        <p:nvSpPr>
          <p:cNvPr id="35" name="TextBox 34">
            <a:extLst>
              <a:ext uri="{FF2B5EF4-FFF2-40B4-BE49-F238E27FC236}">
                <a16:creationId xmlns:a16="http://schemas.microsoft.com/office/drawing/2014/main" id="{39E2057E-A74C-8D47-85DD-1E16530BDDF0}"/>
              </a:ext>
            </a:extLst>
          </p:cNvPr>
          <p:cNvSpPr txBox="1"/>
          <p:nvPr/>
        </p:nvSpPr>
        <p:spPr>
          <a:xfrm>
            <a:off x="8633442" y="6551956"/>
            <a:ext cx="1069524" cy="215444"/>
          </a:xfrm>
          <a:prstGeom prst="rect">
            <a:avLst/>
          </a:prstGeom>
          <a:noFill/>
        </p:spPr>
        <p:txBody>
          <a:bodyPr wrap="none" rtlCol="0">
            <a:spAutoFit/>
          </a:bodyPr>
          <a:lstStyle/>
          <a:p>
            <a:r>
              <a:rPr lang="en-GB" sz="800" dirty="0">
                <a:solidFill>
                  <a:schemeClr val="tx1">
                    <a:lumMod val="65000"/>
                    <a:lumOff val="35000"/>
                  </a:schemeClr>
                </a:solidFill>
                <a:latin typeface="Arial" panose="020B0604020202020204" pitchFamily="34" charset="0"/>
                <a:cs typeface="Arial" panose="020B0604020202020204" pitchFamily="34" charset="0"/>
              </a:rPr>
              <a:t>Endon High School</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1EBBC851-580B-514C-A615-EFD54AC8551B}"/>
              </a:ext>
            </a:extLst>
          </p:cNvPr>
          <p:cNvSpPr/>
          <p:nvPr/>
        </p:nvSpPr>
        <p:spPr>
          <a:xfrm>
            <a:off x="278296" y="727650"/>
            <a:ext cx="4939747" cy="5643333"/>
          </a:xfrm>
          <a:prstGeom prst="rect">
            <a:avLst/>
          </a:prstGeom>
          <a:solidFill>
            <a:schemeClr val="bg1"/>
          </a:solidFill>
          <a:ln>
            <a:solidFill>
              <a:schemeClr val="tx1">
                <a:lumMod val="95000"/>
                <a:lumOff val="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3BE55EEB-5436-8749-B739-CA82BC41A10D}"/>
              </a:ext>
            </a:extLst>
          </p:cNvPr>
          <p:cNvSpPr txBox="1"/>
          <p:nvPr/>
        </p:nvSpPr>
        <p:spPr>
          <a:xfrm>
            <a:off x="225566" y="833794"/>
            <a:ext cx="1415772" cy="369332"/>
          </a:xfrm>
          <a:prstGeom prst="rect">
            <a:avLst/>
          </a:prstGeom>
          <a:noFill/>
        </p:spPr>
        <p:txBody>
          <a:bodyPr wrap="none" rtlCol="0">
            <a:spAutoFit/>
          </a:bodyPr>
          <a:lstStyle/>
          <a:p>
            <a:r>
              <a:rPr lang="en-GB" b="1" dirty="0" smtClean="0">
                <a:solidFill>
                  <a:schemeClr val="tx1">
                    <a:lumMod val="65000"/>
                    <a:lumOff val="35000"/>
                  </a:schemeClr>
                </a:solidFill>
                <a:latin typeface="Arial" panose="020B0604020202020204" pitchFamily="34" charset="0"/>
                <a:cs typeface="Arial" panose="020B0604020202020204" pitchFamily="34" charset="0"/>
              </a:rPr>
              <a:t>10 to Learn</a:t>
            </a:r>
            <a:endParaRPr lang="en-GB"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86A5A5B0-880C-7941-A468-03B941EB0551}"/>
              </a:ext>
            </a:extLst>
          </p:cNvPr>
          <p:cNvSpPr txBox="1"/>
          <p:nvPr/>
        </p:nvSpPr>
        <p:spPr>
          <a:xfrm>
            <a:off x="284118" y="6543146"/>
            <a:ext cx="1376030" cy="214296"/>
          </a:xfrm>
          <a:prstGeom prst="rect">
            <a:avLst/>
          </a:prstGeom>
          <a:noFill/>
        </p:spPr>
        <p:txBody>
          <a:bodyPr wrap="square" rtlCol="0">
            <a:spAutoFit/>
          </a:bodyPr>
          <a:lstStyle/>
          <a:p>
            <a:r>
              <a:rPr lang="en-GB" sz="800" b="1" dirty="0" smtClean="0">
                <a:solidFill>
                  <a:schemeClr val="tx1">
                    <a:lumMod val="65000"/>
                    <a:lumOff val="35000"/>
                  </a:schemeClr>
                </a:solidFill>
                <a:latin typeface="Arial" panose="020B0604020202020204" pitchFamily="34" charset="0"/>
                <a:cs typeface="Arial" panose="020B0604020202020204" pitchFamily="34" charset="0"/>
              </a:rPr>
              <a:t>German</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B86E8F63-5506-0E40-9C2D-3FFA82E816BA}"/>
              </a:ext>
            </a:extLst>
          </p:cNvPr>
          <p:cNvSpPr txBox="1"/>
          <p:nvPr/>
        </p:nvSpPr>
        <p:spPr>
          <a:xfrm>
            <a:off x="1291375" y="6543146"/>
            <a:ext cx="756086" cy="215444"/>
          </a:xfrm>
          <a:prstGeom prst="rect">
            <a:avLst/>
          </a:prstGeom>
          <a:noFill/>
        </p:spPr>
        <p:txBody>
          <a:bodyPr wrap="square" rtlCol="0">
            <a:spAutoFit/>
          </a:bodyPr>
          <a:lstStyle/>
          <a:p>
            <a:r>
              <a:rPr lang="en-GB" sz="800" dirty="0">
                <a:solidFill>
                  <a:schemeClr val="tx1">
                    <a:lumMod val="65000"/>
                    <a:lumOff val="35000"/>
                  </a:schemeClr>
                </a:solidFill>
                <a:latin typeface="Arial" panose="020B0604020202020204" pitchFamily="34" charset="0"/>
                <a:cs typeface="Arial" panose="020B0604020202020204" pitchFamily="34" charset="0"/>
              </a:rPr>
              <a:t>Year 9</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27AACEA5-A367-3043-8956-CE05C3173B41}"/>
              </a:ext>
            </a:extLst>
          </p:cNvPr>
          <p:cNvSpPr txBox="1"/>
          <p:nvPr/>
        </p:nvSpPr>
        <p:spPr>
          <a:xfrm>
            <a:off x="2047461" y="6543146"/>
            <a:ext cx="1239715" cy="214296"/>
          </a:xfrm>
          <a:prstGeom prst="rect">
            <a:avLst/>
          </a:prstGeom>
          <a:noFill/>
        </p:spPr>
        <p:txBody>
          <a:bodyPr wrap="square" rtlCol="0">
            <a:spAutoFit/>
          </a:bodyPr>
          <a:lstStyle/>
          <a:p>
            <a:r>
              <a:rPr lang="en-GB" sz="800" dirty="0" smtClean="0">
                <a:solidFill>
                  <a:schemeClr val="tx1">
                    <a:lumMod val="65000"/>
                    <a:lumOff val="35000"/>
                  </a:schemeClr>
                </a:solidFill>
                <a:latin typeface="Arial" panose="020B0604020202020204" pitchFamily="34" charset="0"/>
                <a:cs typeface="Arial" panose="020B0604020202020204" pitchFamily="34" charset="0"/>
              </a:rPr>
              <a:t>Term 2/3</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086968318"/>
              </p:ext>
            </p:extLst>
          </p:nvPr>
        </p:nvGraphicFramePr>
        <p:xfrm>
          <a:off x="340426" y="1203128"/>
          <a:ext cx="4877617" cy="5231560"/>
        </p:xfrm>
        <a:graphic>
          <a:graphicData uri="http://schemas.openxmlformats.org/drawingml/2006/table">
            <a:tbl>
              <a:tblPr firstRow="1" bandRow="1">
                <a:tableStyleId>{5C22544A-7EE6-4342-B048-85BDC9FD1C3A}</a:tableStyleId>
              </a:tblPr>
              <a:tblGrid>
                <a:gridCol w="292601">
                  <a:extLst>
                    <a:ext uri="{9D8B030D-6E8A-4147-A177-3AD203B41FA5}">
                      <a16:colId xmlns:a16="http://schemas.microsoft.com/office/drawing/2014/main" val="735001509"/>
                    </a:ext>
                  </a:extLst>
                </a:gridCol>
                <a:gridCol w="2348649">
                  <a:extLst>
                    <a:ext uri="{9D8B030D-6E8A-4147-A177-3AD203B41FA5}">
                      <a16:colId xmlns:a16="http://schemas.microsoft.com/office/drawing/2014/main" val="1791773941"/>
                    </a:ext>
                  </a:extLst>
                </a:gridCol>
                <a:gridCol w="2236367">
                  <a:extLst>
                    <a:ext uri="{9D8B030D-6E8A-4147-A177-3AD203B41FA5}">
                      <a16:colId xmlns:a16="http://schemas.microsoft.com/office/drawing/2014/main" val="1951564880"/>
                    </a:ext>
                  </a:extLst>
                </a:gridCol>
              </a:tblGrid>
              <a:tr h="516785">
                <a:tc>
                  <a:txBody>
                    <a:bodyPr/>
                    <a:lstStyle/>
                    <a:p>
                      <a:r>
                        <a:rPr lang="de-DE" b="0" dirty="0" smtClean="0">
                          <a:solidFill>
                            <a:schemeClr val="tx1"/>
                          </a:solidFill>
                          <a:latin typeface="Arial" panose="020B0604020202020204" pitchFamily="34" charset="0"/>
                          <a:cs typeface="Arial" panose="020B0604020202020204" pitchFamily="34" charset="0"/>
                        </a:rPr>
                        <a:t>A</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lese</a:t>
                      </a:r>
                      <a:r>
                        <a:rPr lang="de-DE" sz="1200" b="0" baseline="0" dirty="0" smtClean="0">
                          <a:solidFill>
                            <a:schemeClr val="tx1"/>
                          </a:solidFill>
                          <a:latin typeface="Arial" panose="020B0604020202020204" pitchFamily="34" charset="0"/>
                          <a:cs typeface="Arial" panose="020B0604020202020204" pitchFamily="34" charset="0"/>
                        </a:rPr>
                        <a:t> nicht nur Krimis sondern auch Komikhefte.</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read not only detective stories but also comics.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3728477"/>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B</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lese sowohl vormittags</a:t>
                      </a:r>
                      <a:r>
                        <a:rPr lang="de-DE" sz="1200" b="0" baseline="0" dirty="0" smtClean="0">
                          <a:solidFill>
                            <a:schemeClr val="tx1"/>
                          </a:solidFill>
                          <a:latin typeface="Arial" panose="020B0604020202020204" pitchFamily="34" charset="0"/>
                          <a:cs typeface="Arial" panose="020B0604020202020204" pitchFamily="34" charset="0"/>
                        </a:rPr>
                        <a:t> als auch abends.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read</a:t>
                      </a:r>
                      <a:r>
                        <a:rPr lang="de-DE" sz="1200" b="0" baseline="0" dirty="0" smtClean="0">
                          <a:solidFill>
                            <a:schemeClr val="tx1"/>
                          </a:solidFill>
                          <a:latin typeface="Arial" panose="020B0604020202020204" pitchFamily="34" charset="0"/>
                          <a:cs typeface="Arial" panose="020B0604020202020204" pitchFamily="34" charset="0"/>
                        </a:rPr>
                        <a:t> both mornings as well as evenings.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2005094"/>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C</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höre gern Rap, weil es echt modern ist.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a:t>
                      </a:r>
                      <a:r>
                        <a:rPr lang="de-DE" sz="1200" b="0" baseline="0" dirty="0" smtClean="0">
                          <a:solidFill>
                            <a:schemeClr val="tx1"/>
                          </a:solidFill>
                          <a:latin typeface="Arial" panose="020B0604020202020204" pitchFamily="34" charset="0"/>
                          <a:cs typeface="Arial" panose="020B0604020202020204" pitchFamily="34" charset="0"/>
                        </a:rPr>
                        <a:t> listen like Rap, because it really modern is.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3126839"/>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D</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Im Moment spiele ich kein Instrument.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In the moment play I no instrument.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70567740"/>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E</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Als ich jünger war, habe ich Blockflöte gespielt.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When I younger was, have I recorder played.</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40979657"/>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F</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Meine Lieblingssendung ist Eastenders, obwohl es deprimierend ist.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My favourite programme is Eastenders, although it depressing is.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12630902"/>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G</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gehe weder ins Kino noch ins Theater.</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go neither in the cinema</a:t>
                      </a:r>
                      <a:r>
                        <a:rPr lang="de-DE" sz="1200" b="0" baseline="0" dirty="0" smtClean="0">
                          <a:solidFill>
                            <a:schemeClr val="tx1"/>
                          </a:solidFill>
                          <a:latin typeface="Arial" panose="020B0604020202020204" pitchFamily="34" charset="0"/>
                          <a:cs typeface="Arial" panose="020B0604020202020204" pitchFamily="34" charset="0"/>
                        </a:rPr>
                        <a:t> nor in the theatre.</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0131900"/>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H</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Gestern habe ich einen guten Film gesehen.</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Yesterday have I a good film watched.</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21506745"/>
                  </a:ext>
                </a:extLst>
              </a:tr>
              <a:tr h="449243">
                <a:tc>
                  <a:txBody>
                    <a:bodyPr/>
                    <a:lstStyle/>
                    <a:p>
                      <a:r>
                        <a:rPr lang="de-DE" b="0" dirty="0" smtClean="0">
                          <a:solidFill>
                            <a:schemeClr val="tx1"/>
                          </a:solidFill>
                          <a:latin typeface="Arial" panose="020B0604020202020204" pitchFamily="34" charset="0"/>
                          <a:cs typeface="Arial" panose="020B0604020202020204" pitchFamily="34" charset="0"/>
                        </a:rPr>
                        <a:t>I</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dirty="0" smtClean="0">
                          <a:solidFill>
                            <a:schemeClr val="tx1"/>
                          </a:solidFill>
                          <a:latin typeface="Arial" panose="020B0604020202020204" pitchFamily="34" charset="0"/>
                          <a:cs typeface="Arial" panose="020B0604020202020204" pitchFamily="34" charset="0"/>
                        </a:rPr>
                        <a:t>Es war weder</a:t>
                      </a:r>
                      <a:r>
                        <a:rPr lang="de-DE" sz="1200" b="0" baseline="0" dirty="0" smtClean="0">
                          <a:solidFill>
                            <a:schemeClr val="tx1"/>
                          </a:solidFill>
                          <a:latin typeface="Arial" panose="020B0604020202020204" pitchFamily="34" charset="0"/>
                          <a:cs typeface="Arial" panose="020B0604020202020204" pitchFamily="34" charset="0"/>
                        </a:rPr>
                        <a:t> zu kurz noch zu lang. </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It was neither neither too short nor too long.</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31069537"/>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J</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sehe abends</a:t>
                      </a:r>
                      <a:r>
                        <a:rPr lang="de-DE" sz="1200" b="0" baseline="0" dirty="0" smtClean="0">
                          <a:solidFill>
                            <a:schemeClr val="tx1"/>
                          </a:solidFill>
                          <a:latin typeface="Arial" panose="020B0604020202020204" pitchFamily="34" charset="0"/>
                          <a:cs typeface="Arial" panose="020B0604020202020204" pitchFamily="34" charset="0"/>
                        </a:rPr>
                        <a:t> in meinem Schlafzimmer fern.</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watch evenings in my bedroom TV.</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38988803"/>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910603348"/>
              </p:ext>
            </p:extLst>
          </p:nvPr>
        </p:nvGraphicFramePr>
        <p:xfrm>
          <a:off x="3563321" y="72522"/>
          <a:ext cx="5416042" cy="565658"/>
        </p:xfrm>
        <a:graphic>
          <a:graphicData uri="http://schemas.openxmlformats.org/drawingml/2006/table">
            <a:tbl>
              <a:tblPr firstRow="1" firstCol="1" bandRow="1">
                <a:tableStyleId>{5C22544A-7EE6-4342-B048-85BDC9FD1C3A}</a:tableStyleId>
              </a:tblPr>
              <a:tblGrid>
                <a:gridCol w="388143">
                  <a:extLst>
                    <a:ext uri="{9D8B030D-6E8A-4147-A177-3AD203B41FA5}">
                      <a16:colId xmlns:a16="http://schemas.microsoft.com/office/drawing/2014/main" val="696131689"/>
                    </a:ext>
                  </a:extLst>
                </a:gridCol>
                <a:gridCol w="1275629">
                  <a:extLst>
                    <a:ext uri="{9D8B030D-6E8A-4147-A177-3AD203B41FA5}">
                      <a16:colId xmlns:a16="http://schemas.microsoft.com/office/drawing/2014/main" val="1748547855"/>
                    </a:ext>
                  </a:extLst>
                </a:gridCol>
                <a:gridCol w="382137">
                  <a:extLst>
                    <a:ext uri="{9D8B030D-6E8A-4147-A177-3AD203B41FA5}">
                      <a16:colId xmlns:a16="http://schemas.microsoft.com/office/drawing/2014/main" val="3305862784"/>
                    </a:ext>
                  </a:extLst>
                </a:gridCol>
                <a:gridCol w="1564785">
                  <a:extLst>
                    <a:ext uri="{9D8B030D-6E8A-4147-A177-3AD203B41FA5}">
                      <a16:colId xmlns:a16="http://schemas.microsoft.com/office/drawing/2014/main" val="4211014006"/>
                    </a:ext>
                  </a:extLst>
                </a:gridCol>
                <a:gridCol w="332254">
                  <a:extLst>
                    <a:ext uri="{9D8B030D-6E8A-4147-A177-3AD203B41FA5}">
                      <a16:colId xmlns:a16="http://schemas.microsoft.com/office/drawing/2014/main" val="2271350065"/>
                    </a:ext>
                  </a:extLst>
                </a:gridCol>
                <a:gridCol w="1473094">
                  <a:extLst>
                    <a:ext uri="{9D8B030D-6E8A-4147-A177-3AD203B41FA5}">
                      <a16:colId xmlns:a16="http://schemas.microsoft.com/office/drawing/2014/main" val="2667200118"/>
                    </a:ext>
                  </a:extLst>
                </a:gridCol>
              </a:tblGrid>
              <a:tr h="0">
                <a:tc>
                  <a:txBody>
                    <a:bodyPr/>
                    <a:lstStyle/>
                    <a:p>
                      <a:pPr>
                        <a:lnSpc>
                          <a:spcPct val="107000"/>
                        </a:lnSpc>
                        <a:spcAft>
                          <a:spcPts val="0"/>
                        </a:spcAft>
                      </a:pPr>
                      <a:r>
                        <a:rPr lang="de-DE" sz="1800" b="1" u="sng">
                          <a:solidFill>
                            <a:schemeClr val="tx1"/>
                          </a:solidFill>
                          <a:effectLst/>
                          <a:latin typeface="Arial" panose="020B0604020202020204" pitchFamily="34" charset="0"/>
                          <a:cs typeface="Arial" panose="020B0604020202020204" pitchFamily="34" charset="0"/>
                        </a:rPr>
                        <a:t>C</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de-DE" sz="900" b="1">
                          <a:solidFill>
                            <a:schemeClr val="tx1"/>
                          </a:solidFill>
                          <a:effectLst/>
                          <a:latin typeface="Arial" panose="020B0604020202020204" pitchFamily="34" charset="0"/>
                          <a:cs typeface="Arial" panose="020B0604020202020204" pitchFamily="34" charset="0"/>
                        </a:rPr>
                        <a:t>COUNT LETTERS</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de-DE" sz="1800" b="1" u="sng">
                          <a:solidFill>
                            <a:schemeClr val="tx1"/>
                          </a:solidFill>
                          <a:effectLst/>
                          <a:latin typeface="Arial" panose="020B0604020202020204" pitchFamily="34" charset="0"/>
                          <a:cs typeface="Arial" panose="020B0604020202020204" pitchFamily="34" charset="0"/>
                        </a:rPr>
                        <a:t>U</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de-DE" sz="900" b="1">
                          <a:solidFill>
                            <a:schemeClr val="tx1"/>
                          </a:solidFill>
                          <a:effectLst/>
                          <a:latin typeface="Arial" panose="020B0604020202020204" pitchFamily="34" charset="0"/>
                          <a:cs typeface="Arial" panose="020B0604020202020204" pitchFamily="34" charset="0"/>
                        </a:rPr>
                        <a:t>UNDERLINE VOWEL </a:t>
                      </a:r>
                      <a:r>
                        <a:rPr lang="en-GB" sz="900" b="1">
                          <a:solidFill>
                            <a:schemeClr val="tx1"/>
                          </a:solidFill>
                          <a:effectLst/>
                          <a:latin typeface="Arial" panose="020B0604020202020204" pitchFamily="34" charset="0"/>
                          <a:cs typeface="Arial" panose="020B0604020202020204" pitchFamily="34" charset="0"/>
                        </a:rPr>
                        <a:t>COMBOS</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800" b="1" u="sng">
                          <a:solidFill>
                            <a:schemeClr val="tx1"/>
                          </a:solidFill>
                          <a:effectLst/>
                          <a:latin typeface="Arial" panose="020B0604020202020204" pitchFamily="34" charset="0"/>
                          <a:cs typeface="Arial" panose="020B0604020202020204" pitchFamily="34" charset="0"/>
                        </a:rPr>
                        <a:t>D</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a:solidFill>
                            <a:schemeClr val="tx1"/>
                          </a:solidFill>
                          <a:effectLst/>
                          <a:latin typeface="Arial" panose="020B0604020202020204" pitchFamily="34" charset="0"/>
                          <a:cs typeface="Arial" panose="020B0604020202020204" pitchFamily="34" charset="0"/>
                        </a:rPr>
                        <a:t>DOPPELBUCHSTABEN HIGHLIGHT</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4192015"/>
                  </a:ext>
                </a:extLst>
              </a:tr>
              <a:tr h="0">
                <a:tc>
                  <a:txBody>
                    <a:bodyPr/>
                    <a:lstStyle/>
                    <a:p>
                      <a:pPr>
                        <a:lnSpc>
                          <a:spcPct val="107000"/>
                        </a:lnSpc>
                        <a:spcAft>
                          <a:spcPts val="0"/>
                        </a:spcAft>
                      </a:pPr>
                      <a:r>
                        <a:rPr lang="en-GB" sz="1800" b="1" u="sng" dirty="0">
                          <a:solidFill>
                            <a:schemeClr val="tx1"/>
                          </a:solidFill>
                          <a:effectLst/>
                          <a:latin typeface="Arial" panose="020B0604020202020204" pitchFamily="34" charset="0"/>
                          <a:cs typeface="Arial" panose="020B0604020202020204" pitchFamily="34" charset="0"/>
                        </a:rPr>
                        <a:t>D</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dirty="0">
                          <a:solidFill>
                            <a:schemeClr val="tx1"/>
                          </a:solidFill>
                          <a:effectLst/>
                          <a:latin typeface="Arial" panose="020B0604020202020204" pitchFamily="34" charset="0"/>
                          <a:cs typeface="Arial" panose="020B0604020202020204" pitchFamily="34" charset="0"/>
                        </a:rPr>
                        <a:t>DOT FINAL </a:t>
                      </a:r>
                      <a:r>
                        <a:rPr lang="en-GB" sz="900" b="1" dirty="0" err="1">
                          <a:solidFill>
                            <a:schemeClr val="tx1"/>
                          </a:solidFill>
                          <a:effectLst/>
                          <a:latin typeface="Arial" panose="020B0604020202020204" pitchFamily="34" charset="0"/>
                          <a:cs typeface="Arial" panose="020B0604020202020204" pitchFamily="34" charset="0"/>
                        </a:rPr>
                        <a:t>Es</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800" b="1" u="sng" dirty="0">
                          <a:solidFill>
                            <a:schemeClr val="tx1"/>
                          </a:solidFill>
                          <a:effectLst/>
                          <a:latin typeface="Arial" panose="020B0604020202020204" pitchFamily="34" charset="0"/>
                          <a:cs typeface="Arial" panose="020B0604020202020204" pitchFamily="34" charset="0"/>
                        </a:rPr>
                        <a:t>L</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dirty="0">
                          <a:solidFill>
                            <a:schemeClr val="tx1"/>
                          </a:solidFill>
                          <a:effectLst/>
                          <a:latin typeface="Arial" panose="020B0604020202020204" pitchFamily="34" charset="0"/>
                          <a:cs typeface="Arial" panose="020B0604020202020204" pitchFamily="34" charset="0"/>
                        </a:rPr>
                        <a:t>LET’’S CIRCLE CAPITALS</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800" b="1" u="sng" dirty="0">
                          <a:solidFill>
                            <a:schemeClr val="tx1"/>
                          </a:solidFill>
                          <a:effectLst/>
                          <a:latin typeface="Arial" panose="020B0604020202020204" pitchFamily="34" charset="0"/>
                          <a:cs typeface="Arial" panose="020B0604020202020204" pitchFamily="34" charset="0"/>
                        </a:rPr>
                        <a:t>E</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dirty="0">
                          <a:solidFill>
                            <a:schemeClr val="tx1"/>
                          </a:solidFill>
                          <a:effectLst/>
                          <a:latin typeface="Arial" panose="020B0604020202020204" pitchFamily="34" charset="0"/>
                          <a:cs typeface="Arial" panose="020B0604020202020204" pitchFamily="34" charset="0"/>
                        </a:rPr>
                        <a:t>EXAGGERATE UMLAUTS</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6707251"/>
                  </a:ext>
                </a:extLst>
              </a:tr>
            </a:tbl>
          </a:graphicData>
        </a:graphic>
      </p:graphicFrame>
      <p:sp>
        <p:nvSpPr>
          <p:cNvPr id="6" name="TextBox 5"/>
          <p:cNvSpPr txBox="1"/>
          <p:nvPr/>
        </p:nvSpPr>
        <p:spPr>
          <a:xfrm>
            <a:off x="3054718" y="6475012"/>
            <a:ext cx="5404513" cy="369332"/>
          </a:xfrm>
          <a:prstGeom prst="rect">
            <a:avLst/>
          </a:prstGeom>
          <a:solidFill>
            <a:schemeClr val="bg2"/>
          </a:solidFill>
          <a:ln>
            <a:solidFill>
              <a:schemeClr val="tx1">
                <a:lumMod val="95000"/>
                <a:lumOff val="5000"/>
              </a:schemeClr>
            </a:solidFill>
          </a:ln>
        </p:spPr>
        <p:txBody>
          <a:bodyPr wrap="square" rtlCol="0">
            <a:spAutoFit/>
          </a:bodyPr>
          <a:lstStyle/>
          <a:p>
            <a:pPr algn="ctr"/>
            <a:r>
              <a:rPr lang="de-DE" dirty="0" smtClean="0">
                <a:latin typeface="Arial" panose="020B0604020202020204" pitchFamily="34" charset="0"/>
                <a:cs typeface="Arial" panose="020B0604020202020204" pitchFamily="34" charset="0"/>
              </a:rPr>
              <a:t>MUSIC, CINEMA AND TV</a:t>
            </a:r>
            <a:endParaRPr lang="de-DE"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a:stretch>
            <a:fillRect/>
          </a:stretch>
        </p:blipFill>
        <p:spPr>
          <a:xfrm>
            <a:off x="2968456" y="131290"/>
            <a:ext cx="552425" cy="580172"/>
          </a:xfrm>
          <a:prstGeom prst="rect">
            <a:avLst/>
          </a:prstGeom>
        </p:spPr>
      </p:pic>
      <p:graphicFrame>
        <p:nvGraphicFramePr>
          <p:cNvPr id="15" name="Table 14"/>
          <p:cNvGraphicFramePr>
            <a:graphicFrameLocks noGrp="1"/>
          </p:cNvGraphicFramePr>
          <p:nvPr>
            <p:extLst>
              <p:ext uri="{D42A27DB-BD31-4B8C-83A1-F6EECF244321}">
                <p14:modId xmlns:p14="http://schemas.microsoft.com/office/powerpoint/2010/main" val="2252621582"/>
              </p:ext>
            </p:extLst>
          </p:nvPr>
        </p:nvGraphicFramePr>
        <p:xfrm>
          <a:off x="5511362" y="892070"/>
          <a:ext cx="3998645" cy="4236720"/>
        </p:xfrm>
        <a:graphic>
          <a:graphicData uri="http://schemas.openxmlformats.org/drawingml/2006/table">
            <a:tbl>
              <a:tblPr firstRow="1" bandRow="1">
                <a:tableStyleId>{5C22544A-7EE6-4342-B048-85BDC9FD1C3A}</a:tableStyleId>
              </a:tblPr>
              <a:tblGrid>
                <a:gridCol w="992095">
                  <a:extLst>
                    <a:ext uri="{9D8B030D-6E8A-4147-A177-3AD203B41FA5}">
                      <a16:colId xmlns:a16="http://schemas.microsoft.com/office/drawing/2014/main" val="3555561087"/>
                    </a:ext>
                  </a:extLst>
                </a:gridCol>
                <a:gridCol w="992095">
                  <a:extLst>
                    <a:ext uri="{9D8B030D-6E8A-4147-A177-3AD203B41FA5}">
                      <a16:colId xmlns:a16="http://schemas.microsoft.com/office/drawing/2014/main" val="2071911496"/>
                    </a:ext>
                  </a:extLst>
                </a:gridCol>
                <a:gridCol w="116840">
                  <a:extLst>
                    <a:ext uri="{9D8B030D-6E8A-4147-A177-3AD203B41FA5}">
                      <a16:colId xmlns:a16="http://schemas.microsoft.com/office/drawing/2014/main" val="1540338336"/>
                    </a:ext>
                  </a:extLst>
                </a:gridCol>
                <a:gridCol w="905520">
                  <a:extLst>
                    <a:ext uri="{9D8B030D-6E8A-4147-A177-3AD203B41FA5}">
                      <a16:colId xmlns:a16="http://schemas.microsoft.com/office/drawing/2014/main" val="1877207758"/>
                    </a:ext>
                  </a:extLst>
                </a:gridCol>
                <a:gridCol w="992095">
                  <a:extLst>
                    <a:ext uri="{9D8B030D-6E8A-4147-A177-3AD203B41FA5}">
                      <a16:colId xmlns:a16="http://schemas.microsoft.com/office/drawing/2014/main" val="2712889171"/>
                    </a:ext>
                  </a:extLst>
                </a:gridCol>
              </a:tblGrid>
              <a:tr h="226253">
                <a:tc gridSpan="5">
                  <a:txBody>
                    <a:bodyPr/>
                    <a:lstStyle/>
                    <a:p>
                      <a:r>
                        <a:rPr lang="de-DE" sz="1100" u="sng" dirty="0" smtClean="0">
                          <a:solidFill>
                            <a:schemeClr val="tx1"/>
                          </a:solidFill>
                          <a:latin typeface="Arial" panose="020B0604020202020204" pitchFamily="34" charset="0"/>
                          <a:cs typeface="Arial" panose="020B0604020202020204" pitchFamily="34" charset="0"/>
                        </a:rPr>
                        <a:t>PERECT TENSE </a:t>
                      </a:r>
                      <a:r>
                        <a:rPr lang="de-DE" sz="900" b="0" dirty="0" smtClean="0">
                          <a:solidFill>
                            <a:schemeClr val="tx1"/>
                          </a:solidFill>
                          <a:latin typeface="Arial" panose="020B0604020202020204" pitchFamily="34" charset="0"/>
                          <a:cs typeface="Arial" panose="020B0604020202020204" pitchFamily="34" charset="0"/>
                        </a:rPr>
                        <a:t>is</a:t>
                      </a:r>
                      <a:r>
                        <a:rPr lang="de-DE" sz="900" b="0" baseline="0" dirty="0" smtClean="0">
                          <a:solidFill>
                            <a:schemeClr val="tx1"/>
                          </a:solidFill>
                          <a:latin typeface="Arial" panose="020B0604020202020204" pitchFamily="34" charset="0"/>
                          <a:cs typeface="Arial" panose="020B0604020202020204" pitchFamily="34" charset="0"/>
                        </a:rPr>
                        <a:t> the main past tense in German. You always need two verbs. The first verb is either part of ‚HABEN‘ or part of ‚SEIN‘. It is usually HABEN unless there is movement from one place to another.</a:t>
                      </a:r>
                      <a:endParaRPr lang="de-DE" sz="9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624802474"/>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HABEN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To have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SEIN*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To be*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064945466"/>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ich habe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I have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ich bin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I am</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41825766"/>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du hast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you have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du bist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you are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97147658"/>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er/sie hat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he/she has</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er/sie ist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he/she is</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3094203"/>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wir haben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we have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wir sind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we are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02496191"/>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Sie haben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you have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Sie sind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you are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624256670"/>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sie</a:t>
                      </a:r>
                      <a:r>
                        <a:rPr lang="de-DE" sz="1100" baseline="0" dirty="0" smtClean="0">
                          <a:solidFill>
                            <a:schemeClr val="tx1"/>
                          </a:solidFill>
                          <a:latin typeface="Arial" panose="020B0604020202020204" pitchFamily="34" charset="0"/>
                          <a:cs typeface="Arial" panose="020B0604020202020204" pitchFamily="34" charset="0"/>
                        </a:rPr>
                        <a:t> haben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they have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sie sind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they are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12821513"/>
                  </a:ext>
                </a:extLst>
              </a:tr>
              <a:tr h="226253">
                <a:tc gridSpan="5">
                  <a:txBody>
                    <a:bodyPr/>
                    <a:lstStyle/>
                    <a:p>
                      <a:r>
                        <a:rPr lang="de-DE" sz="1100" dirty="0" smtClean="0">
                          <a:solidFill>
                            <a:schemeClr val="tx1"/>
                          </a:solidFill>
                          <a:latin typeface="Arial" panose="020B0604020202020204" pitchFamily="34" charset="0"/>
                          <a:cs typeface="Arial" panose="020B0604020202020204" pitchFamily="34" charset="0"/>
                        </a:rPr>
                        <a:t>- Then the second verb (the action</a:t>
                      </a:r>
                      <a:r>
                        <a:rPr lang="de-DE" sz="1100" baseline="0" dirty="0" smtClean="0">
                          <a:solidFill>
                            <a:schemeClr val="tx1"/>
                          </a:solidFill>
                          <a:latin typeface="Arial" panose="020B0604020202020204" pitchFamily="34" charset="0"/>
                          <a:cs typeface="Arial" panose="020B0604020202020204" pitchFamily="34" charset="0"/>
                        </a:rPr>
                        <a:t>) goes to the end of the phrase. This verb often starts with [ge] and ends in either [t] or [en]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41293130"/>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gespielt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100" dirty="0" smtClean="0">
                          <a:solidFill>
                            <a:schemeClr val="tx1"/>
                          </a:solidFill>
                          <a:latin typeface="Arial" panose="020B0604020202020204" pitchFamily="34" charset="0"/>
                          <a:cs typeface="Arial" panose="020B0604020202020204" pitchFamily="34" charset="0"/>
                        </a:rPr>
                        <a:t>played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gelesen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read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56609581"/>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gesehen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100" dirty="0" smtClean="0">
                          <a:solidFill>
                            <a:schemeClr val="tx1"/>
                          </a:solidFill>
                          <a:latin typeface="Arial" panose="020B0604020202020204" pitchFamily="34" charset="0"/>
                          <a:cs typeface="Arial" panose="020B0604020202020204" pitchFamily="34" charset="0"/>
                        </a:rPr>
                        <a:t>watched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gegangen*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went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60164968"/>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genossen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100" dirty="0" smtClean="0">
                          <a:solidFill>
                            <a:schemeClr val="tx1"/>
                          </a:solidFill>
                          <a:latin typeface="Arial" panose="020B0604020202020204" pitchFamily="34" charset="0"/>
                          <a:cs typeface="Arial" panose="020B0604020202020204" pitchFamily="34" charset="0"/>
                        </a:rPr>
                        <a:t>enjoyed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gelernt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learnt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1663263"/>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gefahren*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100" dirty="0" smtClean="0">
                          <a:solidFill>
                            <a:schemeClr val="tx1"/>
                          </a:solidFill>
                          <a:latin typeface="Arial" panose="020B0604020202020204" pitchFamily="34" charset="0"/>
                          <a:cs typeface="Arial" panose="020B0604020202020204" pitchFamily="34" charset="0"/>
                        </a:rPr>
                        <a:t>travelled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gekauft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bought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86304532"/>
                  </a:ext>
                </a:extLst>
              </a:tr>
              <a:tr h="226253">
                <a:tc>
                  <a:txBody>
                    <a:bodyPr/>
                    <a:lstStyle/>
                    <a:p>
                      <a:r>
                        <a:rPr lang="de-DE" sz="1100" dirty="0" smtClean="0">
                          <a:solidFill>
                            <a:schemeClr val="tx1"/>
                          </a:solidFill>
                          <a:latin typeface="Arial" panose="020B0604020202020204" pitchFamily="34" charset="0"/>
                          <a:cs typeface="Arial" panose="020B0604020202020204" pitchFamily="34" charset="0"/>
                        </a:rPr>
                        <a:t>gefunden</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100" dirty="0" smtClean="0">
                          <a:solidFill>
                            <a:schemeClr val="tx1"/>
                          </a:solidFill>
                          <a:latin typeface="Arial" panose="020B0604020202020204" pitchFamily="34" charset="0"/>
                          <a:cs typeface="Arial" panose="020B0604020202020204" pitchFamily="34" charset="0"/>
                        </a:rPr>
                        <a:t>found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de-DE" sz="1100" dirty="0" smtClean="0">
                          <a:solidFill>
                            <a:schemeClr val="tx1"/>
                          </a:solidFill>
                          <a:latin typeface="Arial" panose="020B0604020202020204" pitchFamily="34" charset="0"/>
                          <a:cs typeface="Arial" panose="020B0604020202020204" pitchFamily="34" charset="0"/>
                        </a:rPr>
                        <a:t>gemacht</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a:p>
                  </a:txBody>
                  <a:tcPr/>
                </a:tc>
                <a:tc>
                  <a:txBody>
                    <a:bodyPr/>
                    <a:lstStyle/>
                    <a:p>
                      <a:r>
                        <a:rPr lang="de-DE" sz="1100" dirty="0" smtClean="0">
                          <a:solidFill>
                            <a:schemeClr val="tx1"/>
                          </a:solidFill>
                          <a:latin typeface="Arial" panose="020B0604020202020204" pitchFamily="34" charset="0"/>
                          <a:cs typeface="Arial" panose="020B0604020202020204" pitchFamily="34" charset="0"/>
                        </a:rPr>
                        <a:t>made / did</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761829"/>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2944192482"/>
              </p:ext>
            </p:extLst>
          </p:nvPr>
        </p:nvGraphicFramePr>
        <p:xfrm>
          <a:off x="5527343" y="5229136"/>
          <a:ext cx="3998794" cy="1219200"/>
        </p:xfrm>
        <a:graphic>
          <a:graphicData uri="http://schemas.openxmlformats.org/drawingml/2006/table">
            <a:tbl>
              <a:tblPr/>
              <a:tblGrid>
                <a:gridCol w="1569493">
                  <a:extLst>
                    <a:ext uri="{9D8B030D-6E8A-4147-A177-3AD203B41FA5}">
                      <a16:colId xmlns:a16="http://schemas.microsoft.com/office/drawing/2014/main" val="2470771631"/>
                    </a:ext>
                  </a:extLst>
                </a:gridCol>
                <a:gridCol w="2429301">
                  <a:extLst>
                    <a:ext uri="{9D8B030D-6E8A-4147-A177-3AD203B41FA5}">
                      <a16:colId xmlns:a16="http://schemas.microsoft.com/office/drawing/2014/main" val="2847645347"/>
                    </a:ext>
                  </a:extLst>
                </a:gridCol>
              </a:tblGrid>
              <a:tr h="234741">
                <a:tc gridSpan="2">
                  <a:txBody>
                    <a:bodyPr/>
                    <a:lstStyle/>
                    <a:p>
                      <a:r>
                        <a:rPr lang="de-DE" sz="1000" b="1" u="sng" dirty="0" smtClean="0">
                          <a:latin typeface="Arial" panose="020B0604020202020204" pitchFamily="34" charset="0"/>
                          <a:cs typeface="Arial" panose="020B0604020202020204" pitchFamily="34" charset="0"/>
                        </a:rPr>
                        <a:t>SEPARABLE VERBS </a:t>
                      </a:r>
                      <a:r>
                        <a:rPr lang="de-DE" sz="800" dirty="0" smtClean="0">
                          <a:latin typeface="Arial" panose="020B0604020202020204" pitchFamily="34" charset="0"/>
                          <a:cs typeface="Arial" panose="020B0604020202020204" pitchFamily="34" charset="0"/>
                        </a:rPr>
                        <a:t>separate when you use them. The prefix goes to end.</a:t>
                      </a:r>
                      <a:endParaRPr lang="de-DE" sz="1000" dirty="0">
                        <a:latin typeface="Arial" panose="020B0604020202020204" pitchFamily="34" charset="0"/>
                        <a:cs typeface="Arial" panose="020B0604020202020204" pitchFamily="34"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hMerge="1">
                  <a:txBody>
                    <a:bodyPr/>
                    <a:lstStyle/>
                    <a:p>
                      <a:endParaRPr lang="de-DE" sz="1000" dirty="0"/>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52259261"/>
                  </a:ext>
                </a:extLst>
              </a:tr>
              <a:tr h="234742">
                <a:tc>
                  <a:txBody>
                    <a:bodyPr/>
                    <a:lstStyle/>
                    <a:p>
                      <a:r>
                        <a:rPr lang="de-DE" sz="1000" b="1" u="sng" dirty="0" smtClean="0">
                          <a:latin typeface="Arial" panose="020B0604020202020204" pitchFamily="34" charset="0"/>
                          <a:cs typeface="Arial" panose="020B0604020202020204" pitchFamily="34" charset="0"/>
                        </a:rPr>
                        <a:t>fern</a:t>
                      </a:r>
                      <a:r>
                        <a:rPr lang="de-DE" sz="1000" dirty="0" smtClean="0">
                          <a:latin typeface="Arial" panose="020B0604020202020204" pitchFamily="34" charset="0"/>
                          <a:cs typeface="Arial" panose="020B0604020202020204" pitchFamily="34" charset="0"/>
                        </a:rPr>
                        <a:t>/sehen (watch</a:t>
                      </a:r>
                      <a:r>
                        <a:rPr lang="de-DE" sz="1000" baseline="0" dirty="0" smtClean="0">
                          <a:latin typeface="Arial" panose="020B0604020202020204" pitchFamily="34" charset="0"/>
                          <a:cs typeface="Arial" panose="020B0604020202020204" pitchFamily="34" charset="0"/>
                        </a:rPr>
                        <a:t> tv)</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sehe</a:t>
                      </a:r>
                      <a:r>
                        <a:rPr lang="de-DE" sz="1000" baseline="0" dirty="0" smtClean="0">
                          <a:latin typeface="Arial" panose="020B0604020202020204" pitchFamily="34" charset="0"/>
                          <a:cs typeface="Arial" panose="020B0604020202020204" pitchFamily="34" charset="0"/>
                        </a:rPr>
                        <a:t> mit meiner Familie fern.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81824321"/>
                  </a:ext>
                </a:extLst>
              </a:tr>
              <a:tr h="234741">
                <a:tc>
                  <a:txBody>
                    <a:bodyPr/>
                    <a:lstStyle/>
                    <a:p>
                      <a:r>
                        <a:rPr lang="de-DE" sz="1000" b="1" u="sng" dirty="0" smtClean="0">
                          <a:latin typeface="Arial" panose="020B0604020202020204" pitchFamily="34" charset="0"/>
                          <a:cs typeface="Arial" panose="020B0604020202020204" pitchFamily="34" charset="0"/>
                        </a:rPr>
                        <a:t>an</a:t>
                      </a:r>
                      <a:r>
                        <a:rPr lang="de-DE" sz="1000" dirty="0" smtClean="0">
                          <a:latin typeface="Arial" panose="020B0604020202020204" pitchFamily="34" charset="0"/>
                          <a:cs typeface="Arial" panose="020B0604020202020204" pitchFamily="34" charset="0"/>
                        </a:rPr>
                        <a:t>/rufen (telephone)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rufe jeden Tag Erik an.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2113904"/>
                  </a:ext>
                </a:extLst>
              </a:tr>
              <a:tr h="234742">
                <a:tc>
                  <a:txBody>
                    <a:bodyPr/>
                    <a:lstStyle/>
                    <a:p>
                      <a:r>
                        <a:rPr lang="de-DE" sz="1000" b="1" u="sng" dirty="0" smtClean="0">
                          <a:latin typeface="Arial" panose="020B0604020202020204" pitchFamily="34" charset="0"/>
                          <a:cs typeface="Arial" panose="020B0604020202020204" pitchFamily="34" charset="0"/>
                        </a:rPr>
                        <a:t>auf</a:t>
                      </a:r>
                      <a:r>
                        <a:rPr lang="de-DE" sz="1000" dirty="0" smtClean="0">
                          <a:latin typeface="Arial" panose="020B0604020202020204" pitchFamily="34" charset="0"/>
                          <a:cs typeface="Arial" panose="020B0604020202020204" pitchFamily="34" charset="0"/>
                        </a:rPr>
                        <a:t>/stehen (get up)</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stehe um halb</a:t>
                      </a:r>
                      <a:r>
                        <a:rPr lang="de-DE" sz="1000" baseline="0" dirty="0" smtClean="0">
                          <a:latin typeface="Arial" panose="020B0604020202020204" pitchFamily="34" charset="0"/>
                          <a:cs typeface="Arial" panose="020B0604020202020204" pitchFamily="34" charset="0"/>
                        </a:rPr>
                        <a:t> acht auf.</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63277532"/>
                  </a:ext>
                </a:extLst>
              </a:tr>
              <a:tr h="234741">
                <a:tc>
                  <a:txBody>
                    <a:bodyPr/>
                    <a:lstStyle/>
                    <a:p>
                      <a:r>
                        <a:rPr lang="de-DE" sz="1000" b="1" u="sng" dirty="0" smtClean="0">
                          <a:latin typeface="Arial" panose="020B0604020202020204" pitchFamily="34" charset="0"/>
                          <a:cs typeface="Arial" panose="020B0604020202020204" pitchFamily="34" charset="0"/>
                        </a:rPr>
                        <a:t>an</a:t>
                      </a:r>
                      <a:r>
                        <a:rPr lang="de-DE" sz="1000" dirty="0" smtClean="0">
                          <a:latin typeface="Arial" panose="020B0604020202020204" pitchFamily="34" charset="0"/>
                          <a:cs typeface="Arial" panose="020B0604020202020204" pitchFamily="34" charset="0"/>
                        </a:rPr>
                        <a:t>/kommen (arrive)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r>
                        <a:rPr lang="de-DE" sz="1000" dirty="0" smtClean="0">
                          <a:latin typeface="Arial" panose="020B0604020202020204" pitchFamily="34" charset="0"/>
                          <a:cs typeface="Arial" panose="020B0604020202020204" pitchFamily="34" charset="0"/>
                        </a:rPr>
                        <a:t>Er kommt immer spät an.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5951792"/>
                  </a:ext>
                </a:extLst>
              </a:tr>
            </a:tbl>
          </a:graphicData>
        </a:graphic>
      </p:graphicFrame>
    </p:spTree>
    <p:extLst>
      <p:ext uri="{BB962C8B-B14F-4D97-AF65-F5344CB8AC3E}">
        <p14:creationId xmlns:p14="http://schemas.microsoft.com/office/powerpoint/2010/main" val="1730001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501D70-27FF-B842-99FB-D84315F18565}"/>
              </a:ext>
            </a:extLst>
          </p:cNvPr>
          <p:cNvPicPr>
            <a:picLocks noChangeAspect="1"/>
          </p:cNvPicPr>
          <p:nvPr/>
        </p:nvPicPr>
        <p:blipFill>
          <a:blip r:embed="rId2"/>
          <a:stretch>
            <a:fillRect/>
          </a:stretch>
        </p:blipFill>
        <p:spPr>
          <a:xfrm>
            <a:off x="9150901" y="0"/>
            <a:ext cx="755099" cy="755099"/>
          </a:xfrm>
          <a:prstGeom prst="rect">
            <a:avLst/>
          </a:prstGeom>
        </p:spPr>
      </p:pic>
      <p:sp>
        <p:nvSpPr>
          <p:cNvPr id="10" name="TextBox 9"/>
          <p:cNvSpPr txBox="1"/>
          <p:nvPr/>
        </p:nvSpPr>
        <p:spPr>
          <a:xfrm>
            <a:off x="3054718" y="6475012"/>
            <a:ext cx="6096183" cy="369332"/>
          </a:xfrm>
          <a:prstGeom prst="rect">
            <a:avLst/>
          </a:prstGeom>
          <a:solidFill>
            <a:schemeClr val="bg2"/>
          </a:solidFill>
          <a:ln>
            <a:solidFill>
              <a:schemeClr val="tx1">
                <a:lumMod val="95000"/>
                <a:lumOff val="5000"/>
              </a:schemeClr>
            </a:solidFill>
          </a:ln>
        </p:spPr>
        <p:txBody>
          <a:bodyPr wrap="square" rtlCol="0">
            <a:spAutoFit/>
          </a:bodyPr>
          <a:lstStyle/>
          <a:p>
            <a:pPr algn="ctr"/>
            <a:r>
              <a:rPr lang="de-DE" dirty="0" smtClean="0">
                <a:latin typeface="Arial" panose="020B0604020202020204" pitchFamily="34" charset="0"/>
                <a:cs typeface="Arial" panose="020B0604020202020204" pitchFamily="34" charset="0"/>
              </a:rPr>
              <a:t>UNIT </a:t>
            </a:r>
            <a:r>
              <a:rPr lang="de-DE" dirty="0" smtClean="0">
                <a:latin typeface="Arial" panose="020B0604020202020204" pitchFamily="34" charset="0"/>
                <a:cs typeface="Arial" panose="020B0604020202020204" pitchFamily="34" charset="0"/>
              </a:rPr>
              <a:t>2 </a:t>
            </a:r>
            <a:r>
              <a:rPr lang="de-DE" dirty="0" smtClean="0">
                <a:latin typeface="Arial" panose="020B0604020202020204" pitchFamily="34" charset="0"/>
                <a:cs typeface="Arial" panose="020B0604020202020204" pitchFamily="34" charset="0"/>
              </a:rPr>
              <a:t>VOCAB: MUSIC, CINEMA AND TV [1]</a:t>
            </a:r>
            <a:endParaRPr lang="de-DE" dirty="0">
              <a:latin typeface="Arial" panose="020B0604020202020204" pitchFamily="34" charset="0"/>
              <a:cs typeface="Arial" panose="020B0604020202020204" pitchFamily="34" charset="0"/>
            </a:endParaRPr>
          </a:p>
        </p:txBody>
      </p:sp>
      <p:graphicFrame>
        <p:nvGraphicFramePr>
          <p:cNvPr id="11" name="Table 10"/>
          <p:cNvGraphicFramePr>
            <a:graphicFrameLocks noGrp="1"/>
          </p:cNvGraphicFramePr>
          <p:nvPr>
            <p:extLst>
              <p:ext uri="{D42A27DB-BD31-4B8C-83A1-F6EECF244321}">
                <p14:modId xmlns:p14="http://schemas.microsoft.com/office/powerpoint/2010/main" val="179861411"/>
              </p:ext>
            </p:extLst>
          </p:nvPr>
        </p:nvGraphicFramePr>
        <p:xfrm>
          <a:off x="0" y="27915"/>
          <a:ext cx="2825086" cy="6827520"/>
        </p:xfrm>
        <a:graphic>
          <a:graphicData uri="http://schemas.openxmlformats.org/drawingml/2006/table">
            <a:tbl>
              <a:tblPr/>
              <a:tblGrid>
                <a:gridCol w="1412543">
                  <a:extLst>
                    <a:ext uri="{9D8B030D-6E8A-4147-A177-3AD203B41FA5}">
                      <a16:colId xmlns:a16="http://schemas.microsoft.com/office/drawing/2014/main" val="3367474682"/>
                    </a:ext>
                  </a:extLst>
                </a:gridCol>
                <a:gridCol w="1412543">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Abenteuerfilm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Adventure film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Actionfilm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Action film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Dokumentarfilm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Documemtary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8554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Gruselfilm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Horror film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Horrorfilm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Horror</a:t>
                      </a:r>
                      <a:r>
                        <a:rPr lang="de-DE" sz="1000" baseline="0" dirty="0" smtClean="0">
                          <a:solidFill>
                            <a:schemeClr val="tx1"/>
                          </a:solidFill>
                          <a:latin typeface="Arial" panose="020B0604020202020204" pitchFamily="34" charset="0"/>
                          <a:cs typeface="Arial" panose="020B0604020202020204" pitchFamily="34" charset="0"/>
                        </a:rPr>
                        <a:t> film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Komödie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Comedy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Krimi</a:t>
                      </a:r>
                      <a:r>
                        <a:rPr lang="de-DE" sz="1000" baseline="0" dirty="0" smtClean="0">
                          <a:solidFill>
                            <a:schemeClr val="tx1"/>
                          </a:solidFill>
                          <a:latin typeface="Arial" panose="020B0604020202020204" pitchFamily="34" charset="0"/>
                          <a:cs typeface="Arial" panose="020B0604020202020204" pitchFamily="34" charset="0"/>
                        </a:rPr>
                        <a:t>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Detective film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Liebesfilm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Love film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Nachrichten (pl)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News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Sciencefictionfilm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Sci-fi film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Seifenoper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Soap opera</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Sendung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TV programme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Serie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series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610039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Werbung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Advert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8047673"/>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Zeichentrickfilm (m)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Animation / cartoon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fernsehen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watch TV</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88266067"/>
                  </a:ext>
                </a:extLst>
              </a:tr>
              <a:tr h="232114">
                <a:tc>
                  <a:txBody>
                    <a:bodyPr/>
                    <a:lstStyle/>
                    <a:p>
                      <a:r>
                        <a:rPr lang="de-DE" sz="1000" dirty="0" smtClean="0">
                          <a:latin typeface="Arial" panose="020B0604020202020204" pitchFamily="34" charset="0"/>
                          <a:cs typeface="Arial" panose="020B0604020202020204" pitchFamily="34" charset="0"/>
                        </a:rPr>
                        <a:t>funktionieren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work / function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informativ</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Informative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Kino (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Cinema</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4558216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lachen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laugh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7117719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Mitglied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Member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60793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Programm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Programme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1096485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Qualität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Quality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066009"/>
                  </a:ext>
                </a:extLst>
              </a:tr>
              <a:tr h="232114">
                <a:tc>
                  <a:txBody>
                    <a:bodyPr/>
                    <a:lstStyle/>
                    <a:p>
                      <a:r>
                        <a:rPr lang="de-DE" sz="900" dirty="0" smtClean="0">
                          <a:solidFill>
                            <a:schemeClr val="tx1"/>
                          </a:solidFill>
                          <a:latin typeface="Arial" panose="020B0604020202020204" pitchFamily="34" charset="0"/>
                          <a:cs typeface="Arial" panose="020B0604020202020204" pitchFamily="34" charset="0"/>
                        </a:rPr>
                        <a:t>Satellitenfernsehen (nt)</a:t>
                      </a:r>
                      <a:endParaRPr lang="de-DE" sz="9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Satellite TV</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Schauspiel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Play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Schauspieler [in] </a:t>
                      </a:r>
                      <a:r>
                        <a:rPr lang="de-DE" sz="900" dirty="0" smtClean="0">
                          <a:solidFill>
                            <a:schemeClr val="tx1"/>
                          </a:solidFill>
                          <a:latin typeface="Arial" panose="020B0604020202020204" pitchFamily="34" charset="0"/>
                          <a:cs typeface="Arial" panose="020B0604020202020204" pitchFamily="34" charset="0"/>
                        </a:rPr>
                        <a:t>(m/f)</a:t>
                      </a:r>
                      <a:endParaRPr lang="de-DE" sz="9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Actor / Actress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9374704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Schlange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Queue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97500295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Theaterstück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Play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79842206"/>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79244934"/>
              </p:ext>
            </p:extLst>
          </p:nvPr>
        </p:nvGraphicFramePr>
        <p:xfrm>
          <a:off x="3108316" y="30480"/>
          <a:ext cx="2825086" cy="6339840"/>
        </p:xfrm>
        <a:graphic>
          <a:graphicData uri="http://schemas.openxmlformats.org/drawingml/2006/table">
            <a:tbl>
              <a:tblPr/>
              <a:tblGrid>
                <a:gridCol w="1490980">
                  <a:extLst>
                    <a:ext uri="{9D8B030D-6E8A-4147-A177-3AD203B41FA5}">
                      <a16:colId xmlns:a16="http://schemas.microsoft.com/office/drawing/2014/main" val="3367474682"/>
                    </a:ext>
                  </a:extLst>
                </a:gridCol>
                <a:gridCol w="1334106">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Unterhaltung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Entertainment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Untertitel (pl)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Subtitles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Zuschauer (pl)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Viewers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688554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Blockflöte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Recorder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(Quer)Flöte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Flute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Geige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Violin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Gitarre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Guitar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Instrument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Instrument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Klarinette</a:t>
                      </a:r>
                      <a:r>
                        <a:rPr lang="de-DE" sz="1000" baseline="0" dirty="0" smtClean="0">
                          <a:solidFill>
                            <a:schemeClr val="tx1"/>
                          </a:solidFill>
                          <a:latin typeface="Arial" panose="020B0604020202020204" pitchFamily="34" charset="0"/>
                          <a:cs typeface="Arial" panose="020B0604020202020204" pitchFamily="34" charset="0"/>
                        </a:rPr>
                        <a: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Clarinet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Klavier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Piano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Schlagzeug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Drums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Trompete (f)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Trumpet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Diskothek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Disco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53610039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Eingang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Entrance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480476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Eintrittskarte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Entrance ticket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Eintrittsgeld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Entrance fee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88266067"/>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Gruppe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Group / Band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herunterladen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download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hören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listen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4558216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Kassette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Cassette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71177198"/>
                  </a:ext>
                </a:extLst>
              </a:tr>
              <a:tr h="232114">
                <a:tc>
                  <a:txBody>
                    <a:bodyPr/>
                    <a:lstStyle/>
                    <a:p>
                      <a:r>
                        <a:rPr lang="de-DE" sz="1000" dirty="0" smtClean="0">
                          <a:latin typeface="Arial" panose="020B0604020202020204" pitchFamily="34" charset="0"/>
                          <a:cs typeface="Arial" panose="020B0604020202020204" pitchFamily="34" charset="0"/>
                        </a:rPr>
                        <a:t>klassisch</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Classic / classical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60793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Konzert</a:t>
                      </a:r>
                      <a:r>
                        <a:rPr lang="de-DE" sz="1000" baseline="0" dirty="0" smtClean="0">
                          <a:solidFill>
                            <a:schemeClr val="tx1"/>
                          </a:solidFill>
                          <a:latin typeface="Arial" panose="020B0604020202020204" pitchFamily="34" charset="0"/>
                          <a:cs typeface="Arial" panose="020B0604020202020204" pitchFamily="34" charset="0"/>
                        </a:rPr>
                        <a:t>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Concert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1096485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Lied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Song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06600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Melodie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Melody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Notausgang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Emergency exit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Popmusik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Pop music</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93747048"/>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2956153156"/>
              </p:ext>
            </p:extLst>
          </p:nvPr>
        </p:nvGraphicFramePr>
        <p:xfrm>
          <a:off x="6216633" y="30480"/>
          <a:ext cx="2825086" cy="6096000"/>
        </p:xfrm>
        <a:graphic>
          <a:graphicData uri="http://schemas.openxmlformats.org/drawingml/2006/table">
            <a:tbl>
              <a:tblPr/>
              <a:tblGrid>
                <a:gridCol w="1412543">
                  <a:extLst>
                    <a:ext uri="{9D8B030D-6E8A-4147-A177-3AD203B41FA5}">
                      <a16:colId xmlns:a16="http://schemas.microsoft.com/office/drawing/2014/main" val="3367474682"/>
                    </a:ext>
                  </a:extLst>
                </a:gridCol>
                <a:gridCol w="1412543">
                  <a:extLst>
                    <a:ext uri="{9D8B030D-6E8A-4147-A177-3AD203B41FA5}">
                      <a16:colId xmlns:a16="http://schemas.microsoft.com/office/drawing/2014/main" val="1689579544"/>
                    </a:ext>
                  </a:extLst>
                </a:gridCol>
              </a:tblGrid>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Rabatt (m)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Discount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Rockmusik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Rock music</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Sänger [-in]</a:t>
                      </a:r>
                      <a:r>
                        <a:rPr lang="de-DE" sz="1000" baseline="0" dirty="0" smtClean="0">
                          <a:solidFill>
                            <a:schemeClr val="tx1"/>
                          </a:solidFill>
                          <a:latin typeface="Arial" panose="020B0604020202020204" pitchFamily="34" charset="0"/>
                          <a:cs typeface="Arial" panose="020B0604020202020204" pitchFamily="34" charset="0"/>
                        </a:rPr>
                        <a:t> </a:t>
                      </a:r>
                      <a:r>
                        <a:rPr lang="de-DE" sz="1000" dirty="0" smtClean="0">
                          <a:solidFill>
                            <a:schemeClr val="tx1"/>
                          </a:solidFill>
                          <a:latin typeface="Arial" panose="020B0604020202020204" pitchFamily="34" charset="0"/>
                          <a:cs typeface="Arial" panose="020B0604020202020204" pitchFamily="34" charset="0"/>
                        </a:rPr>
                        <a:t> (m)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Singer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688554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Star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Star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Ton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Sound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Volksmusik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Folk music</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Buch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Book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Buchhandlung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Book shop</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Geschichte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story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Komikheft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Comic</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Krimi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Detective story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Roman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Novel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6100396"/>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Zeitschrift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Magazine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80476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Zeitung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Newspaper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billig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cheap</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88266067"/>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erzählen </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tell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lesen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read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teuer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expensive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45582164"/>
                  </a:ext>
                </a:extLst>
              </a:tr>
              <a:tr h="232114">
                <a:tc>
                  <a:txBody>
                    <a:bodyPr/>
                    <a:lstStyle/>
                    <a:p>
                      <a:r>
                        <a:rPr lang="de-DE" sz="1000" dirty="0" smtClean="0">
                          <a:latin typeface="Arial" panose="020B0604020202020204" pitchFamily="34" charset="0"/>
                          <a:cs typeface="Arial" panose="020B0604020202020204" pitchFamily="34" charset="0"/>
                        </a:rPr>
                        <a:t>Zeitungskiosk (m)</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Newsagents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7117719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Bildschirm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TV screen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60793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Leinwand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Cinema screen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096485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Vorsetllung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performance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6600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Dirigent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Conductor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Flachbildschirm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Flat screen TV</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Flimmerkiste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Telly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3747048"/>
                  </a:ext>
                </a:extLst>
              </a:tr>
            </a:tbl>
          </a:graphicData>
        </a:graphic>
      </p:graphicFrame>
    </p:spTree>
    <p:extLst>
      <p:ext uri="{BB962C8B-B14F-4D97-AF65-F5344CB8AC3E}">
        <p14:creationId xmlns:p14="http://schemas.microsoft.com/office/powerpoint/2010/main" val="28376794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501D70-27FF-B842-99FB-D84315F18565}"/>
              </a:ext>
            </a:extLst>
          </p:cNvPr>
          <p:cNvPicPr>
            <a:picLocks noChangeAspect="1"/>
          </p:cNvPicPr>
          <p:nvPr/>
        </p:nvPicPr>
        <p:blipFill>
          <a:blip r:embed="rId2"/>
          <a:stretch>
            <a:fillRect/>
          </a:stretch>
        </p:blipFill>
        <p:spPr>
          <a:xfrm>
            <a:off x="9150901" y="0"/>
            <a:ext cx="755099" cy="755099"/>
          </a:xfrm>
          <a:prstGeom prst="rect">
            <a:avLst/>
          </a:prstGeom>
        </p:spPr>
      </p:pic>
      <p:sp>
        <p:nvSpPr>
          <p:cNvPr id="10" name="TextBox 9"/>
          <p:cNvSpPr txBox="1"/>
          <p:nvPr/>
        </p:nvSpPr>
        <p:spPr>
          <a:xfrm>
            <a:off x="3054718" y="6475012"/>
            <a:ext cx="6253055" cy="369332"/>
          </a:xfrm>
          <a:prstGeom prst="rect">
            <a:avLst/>
          </a:prstGeom>
          <a:solidFill>
            <a:schemeClr val="bg2"/>
          </a:solidFill>
          <a:ln>
            <a:solidFill>
              <a:schemeClr val="tx1">
                <a:lumMod val="95000"/>
                <a:lumOff val="5000"/>
              </a:schemeClr>
            </a:solidFill>
          </a:ln>
        </p:spPr>
        <p:txBody>
          <a:bodyPr wrap="square" rtlCol="0">
            <a:spAutoFit/>
          </a:bodyPr>
          <a:lstStyle/>
          <a:p>
            <a:pPr algn="ctr"/>
            <a:r>
              <a:rPr lang="de-DE" dirty="0">
                <a:latin typeface="Arial" panose="020B0604020202020204" pitchFamily="34" charset="0"/>
                <a:cs typeface="Arial" panose="020B0604020202020204" pitchFamily="34" charset="0"/>
              </a:rPr>
              <a:t>UNIT </a:t>
            </a:r>
            <a:r>
              <a:rPr lang="de-DE" dirty="0" smtClean="0">
                <a:latin typeface="Arial" panose="020B0604020202020204" pitchFamily="34" charset="0"/>
                <a:cs typeface="Arial" panose="020B0604020202020204" pitchFamily="34" charset="0"/>
              </a:rPr>
              <a:t>2 </a:t>
            </a:r>
            <a:r>
              <a:rPr lang="de-DE" dirty="0">
                <a:latin typeface="Arial" panose="020B0604020202020204" pitchFamily="34" charset="0"/>
                <a:cs typeface="Arial" panose="020B0604020202020204" pitchFamily="34" charset="0"/>
              </a:rPr>
              <a:t>VOCAB: MUSIC, CINEMA AND </a:t>
            </a:r>
            <a:r>
              <a:rPr lang="de-DE" dirty="0" smtClean="0">
                <a:latin typeface="Arial" panose="020B0604020202020204" pitchFamily="34" charset="0"/>
                <a:cs typeface="Arial" panose="020B0604020202020204" pitchFamily="34" charset="0"/>
              </a:rPr>
              <a:t>TV [</a:t>
            </a:r>
            <a:r>
              <a:rPr lang="de-DE" dirty="0">
                <a:latin typeface="Arial" panose="020B0604020202020204" pitchFamily="34" charset="0"/>
                <a:cs typeface="Arial" panose="020B0604020202020204" pitchFamily="34" charset="0"/>
              </a:rPr>
              <a:t>2</a:t>
            </a:r>
            <a:r>
              <a:rPr lang="de-DE" dirty="0" smtClean="0">
                <a:latin typeface="Arial" panose="020B0604020202020204" pitchFamily="34" charset="0"/>
                <a:cs typeface="Arial" panose="020B0604020202020204" pitchFamily="34" charset="0"/>
              </a:rPr>
              <a:t>]</a:t>
            </a:r>
            <a:endParaRPr lang="de-DE" dirty="0">
              <a:latin typeface="Arial" panose="020B0604020202020204" pitchFamily="34" charset="0"/>
              <a:cs typeface="Arial" panose="020B0604020202020204" pitchFamily="34"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380353502"/>
              </p:ext>
            </p:extLst>
          </p:nvPr>
        </p:nvGraphicFramePr>
        <p:xfrm>
          <a:off x="0" y="27915"/>
          <a:ext cx="2825086" cy="6827520"/>
        </p:xfrm>
        <a:graphic>
          <a:graphicData uri="http://schemas.openxmlformats.org/drawingml/2006/table">
            <a:tbl>
              <a:tblPr/>
              <a:tblGrid>
                <a:gridCol w="1412543">
                  <a:extLst>
                    <a:ext uri="{9D8B030D-6E8A-4147-A177-3AD203B41FA5}">
                      <a16:colId xmlns:a16="http://schemas.microsoft.com/office/drawing/2014/main" val="3367474682"/>
                    </a:ext>
                  </a:extLst>
                </a:gridCol>
                <a:gridCol w="1412543">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ausgezeichnet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Excellent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berühmt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Famous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besser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Better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8554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blöd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Stupid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eindrucksvoll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Impressive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entsetzlich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Appalling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fantastisch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Fantastic</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furchtbar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Terrible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herrlich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Marvellous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hervorragend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Outstanding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klasse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Brilliant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kompliziert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Complicated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langweilig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Boring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610039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lustig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Funny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80476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mies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Rotten / Lousy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prima</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Ace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8266067"/>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schlecht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Bad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schlimm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Bad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schrecklich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Horrible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558216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schwach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Weak</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17719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spannend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Exciting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60793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Spass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Fun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096485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Spitze!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Great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66009"/>
                  </a:ext>
                </a:extLst>
              </a:tr>
              <a:tr h="232114">
                <a:tc>
                  <a:txBody>
                    <a:bodyPr/>
                    <a:lstStyle/>
                    <a:p>
                      <a:r>
                        <a:rPr lang="de-DE" sz="1000" dirty="0" smtClean="0">
                          <a:latin typeface="Arial" panose="020B0604020202020204" pitchFamily="34" charset="0"/>
                          <a:cs typeface="Arial" panose="020B0604020202020204" pitchFamily="34" charset="0"/>
                        </a:rPr>
                        <a:t>toll</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Great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überraschend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Surprising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unterhaltsam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Entertaining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374704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witzig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Funny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500295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wunderbar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wonderful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79842206"/>
                  </a:ext>
                </a:extLst>
              </a:tr>
            </a:tbl>
          </a:graphicData>
        </a:graphic>
      </p:graphicFrame>
    </p:spTree>
    <p:extLst>
      <p:ext uri="{BB962C8B-B14F-4D97-AF65-F5344CB8AC3E}">
        <p14:creationId xmlns:p14="http://schemas.microsoft.com/office/powerpoint/2010/main" val="11530950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501D70-27FF-B842-99FB-D84315F18565}"/>
              </a:ext>
            </a:extLst>
          </p:cNvPr>
          <p:cNvPicPr>
            <a:picLocks noChangeAspect="1"/>
          </p:cNvPicPr>
          <p:nvPr/>
        </p:nvPicPr>
        <p:blipFill>
          <a:blip r:embed="rId2"/>
          <a:stretch>
            <a:fillRect/>
          </a:stretch>
        </p:blipFill>
        <p:spPr>
          <a:xfrm>
            <a:off x="8979363" y="106452"/>
            <a:ext cx="755099" cy="755099"/>
          </a:xfrm>
          <a:prstGeom prst="rect">
            <a:avLst/>
          </a:prstGeom>
        </p:spPr>
      </p:pic>
      <p:sp>
        <p:nvSpPr>
          <p:cNvPr id="5" name="TextBox 4">
            <a:extLst>
              <a:ext uri="{FF2B5EF4-FFF2-40B4-BE49-F238E27FC236}">
                <a16:creationId xmlns:a16="http://schemas.microsoft.com/office/drawing/2014/main" id="{71D8049A-182E-884B-965F-8F49DEF69A7C}"/>
              </a:ext>
            </a:extLst>
          </p:cNvPr>
          <p:cNvSpPr txBox="1"/>
          <p:nvPr/>
        </p:nvSpPr>
        <p:spPr>
          <a:xfrm>
            <a:off x="278296" y="256184"/>
            <a:ext cx="2690160" cy="461665"/>
          </a:xfrm>
          <a:prstGeom prst="rect">
            <a:avLst/>
          </a:prstGeom>
          <a:noFill/>
        </p:spPr>
        <p:txBody>
          <a:bodyPr wrap="none" rtlCol="0">
            <a:spAutoFit/>
          </a:bodyPr>
          <a:lstStyle/>
          <a:p>
            <a:r>
              <a:rPr lang="en-GB" sz="2400" dirty="0" smtClean="0">
                <a:solidFill>
                  <a:schemeClr val="tx1">
                    <a:lumMod val="65000"/>
                    <a:lumOff val="35000"/>
                  </a:schemeClr>
                </a:solidFill>
                <a:latin typeface="Arial" panose="020B0604020202020204" pitchFamily="34" charset="0"/>
                <a:cs typeface="Arial" panose="020B0604020202020204" pitchFamily="34" charset="0"/>
              </a:rPr>
              <a:t>Unit </a:t>
            </a:r>
            <a:r>
              <a:rPr lang="en-GB" sz="2400" dirty="0">
                <a:solidFill>
                  <a:schemeClr val="tx1">
                    <a:lumMod val="65000"/>
                    <a:lumOff val="35000"/>
                  </a:schemeClr>
                </a:solidFill>
                <a:latin typeface="Arial" panose="020B0604020202020204" pitchFamily="34" charset="0"/>
                <a:cs typeface="Arial" panose="020B0604020202020204" pitchFamily="34" charset="0"/>
              </a:rPr>
              <a:t>2</a:t>
            </a:r>
            <a:r>
              <a:rPr lang="en-GB" sz="2400" dirty="0" smtClean="0">
                <a:solidFill>
                  <a:schemeClr val="tx1">
                    <a:lumMod val="65000"/>
                    <a:lumOff val="35000"/>
                  </a:schemeClr>
                </a:solidFill>
                <a:latin typeface="Arial" panose="020B0604020202020204" pitchFamily="34" charset="0"/>
                <a:cs typeface="Arial" panose="020B0604020202020204" pitchFamily="34" charset="0"/>
              </a:rPr>
              <a:t> </a:t>
            </a:r>
            <a:r>
              <a:rPr lang="en-GB" dirty="0" smtClean="0">
                <a:solidFill>
                  <a:schemeClr val="tx1">
                    <a:lumMod val="65000"/>
                    <a:lumOff val="35000"/>
                  </a:schemeClr>
                </a:solidFill>
                <a:latin typeface="Arial" panose="020B0604020202020204" pitchFamily="34" charset="0"/>
                <a:cs typeface="Arial" panose="020B0604020202020204" pitchFamily="34" charset="0"/>
              </a:rPr>
              <a:t>Core Structures</a:t>
            </a:r>
            <a:endParaRPr lang="en-GB" b="1" dirty="0">
              <a:solidFill>
                <a:schemeClr val="tx1">
                  <a:lumMod val="65000"/>
                  <a:lumOff val="35000"/>
                </a:schemeClr>
              </a:solidFill>
              <a:latin typeface="Arial Black" panose="020B0604020202020204" pitchFamily="34" charset="0"/>
              <a:cs typeface="Arial Black" panose="020B0604020202020204" pitchFamily="34" charset="0"/>
            </a:endParaRPr>
          </a:p>
        </p:txBody>
      </p:sp>
      <p:sp>
        <p:nvSpPr>
          <p:cNvPr id="35" name="TextBox 34">
            <a:extLst>
              <a:ext uri="{FF2B5EF4-FFF2-40B4-BE49-F238E27FC236}">
                <a16:creationId xmlns:a16="http://schemas.microsoft.com/office/drawing/2014/main" id="{39E2057E-A74C-8D47-85DD-1E16530BDDF0}"/>
              </a:ext>
            </a:extLst>
          </p:cNvPr>
          <p:cNvSpPr txBox="1"/>
          <p:nvPr/>
        </p:nvSpPr>
        <p:spPr>
          <a:xfrm>
            <a:off x="8633442" y="6551956"/>
            <a:ext cx="1069524" cy="215444"/>
          </a:xfrm>
          <a:prstGeom prst="rect">
            <a:avLst/>
          </a:prstGeom>
          <a:noFill/>
        </p:spPr>
        <p:txBody>
          <a:bodyPr wrap="none" rtlCol="0">
            <a:spAutoFit/>
          </a:bodyPr>
          <a:lstStyle/>
          <a:p>
            <a:r>
              <a:rPr lang="en-GB" sz="800" dirty="0">
                <a:solidFill>
                  <a:schemeClr val="tx1">
                    <a:lumMod val="65000"/>
                    <a:lumOff val="35000"/>
                  </a:schemeClr>
                </a:solidFill>
                <a:latin typeface="Arial" panose="020B0604020202020204" pitchFamily="34" charset="0"/>
                <a:cs typeface="Arial" panose="020B0604020202020204" pitchFamily="34" charset="0"/>
              </a:rPr>
              <a:t>Endon High School</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37" name="Rectangle 36">
            <a:extLst>
              <a:ext uri="{FF2B5EF4-FFF2-40B4-BE49-F238E27FC236}">
                <a16:creationId xmlns:a16="http://schemas.microsoft.com/office/drawing/2014/main" id="{1EBBC851-580B-514C-A615-EFD54AC8551B}"/>
              </a:ext>
            </a:extLst>
          </p:cNvPr>
          <p:cNvSpPr/>
          <p:nvPr/>
        </p:nvSpPr>
        <p:spPr>
          <a:xfrm>
            <a:off x="278296" y="727650"/>
            <a:ext cx="4939747" cy="5643333"/>
          </a:xfrm>
          <a:prstGeom prst="rect">
            <a:avLst/>
          </a:prstGeom>
          <a:solidFill>
            <a:schemeClr val="bg1"/>
          </a:solidFill>
          <a:ln>
            <a:solidFill>
              <a:schemeClr val="tx1">
                <a:lumMod val="95000"/>
                <a:lumOff val="5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TextBox 40">
            <a:extLst>
              <a:ext uri="{FF2B5EF4-FFF2-40B4-BE49-F238E27FC236}">
                <a16:creationId xmlns:a16="http://schemas.microsoft.com/office/drawing/2014/main" id="{3BE55EEB-5436-8749-B739-CA82BC41A10D}"/>
              </a:ext>
            </a:extLst>
          </p:cNvPr>
          <p:cNvSpPr txBox="1"/>
          <p:nvPr/>
        </p:nvSpPr>
        <p:spPr>
          <a:xfrm>
            <a:off x="225566" y="833794"/>
            <a:ext cx="1287532" cy="369332"/>
          </a:xfrm>
          <a:prstGeom prst="rect">
            <a:avLst/>
          </a:prstGeom>
          <a:noFill/>
        </p:spPr>
        <p:txBody>
          <a:bodyPr wrap="none" rtlCol="0">
            <a:spAutoFit/>
          </a:bodyPr>
          <a:lstStyle/>
          <a:p>
            <a:r>
              <a:rPr lang="en-GB" b="1" dirty="0" smtClean="0">
                <a:solidFill>
                  <a:schemeClr val="tx1">
                    <a:lumMod val="65000"/>
                    <a:lumOff val="35000"/>
                  </a:schemeClr>
                </a:solidFill>
                <a:latin typeface="Arial" panose="020B0604020202020204" pitchFamily="34" charset="0"/>
                <a:cs typeface="Arial" panose="020B0604020202020204" pitchFamily="34" charset="0"/>
              </a:rPr>
              <a:t>9 to Learn</a:t>
            </a:r>
            <a:endParaRPr lang="en-GB"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86A5A5B0-880C-7941-A468-03B941EB0551}"/>
              </a:ext>
            </a:extLst>
          </p:cNvPr>
          <p:cNvSpPr txBox="1"/>
          <p:nvPr/>
        </p:nvSpPr>
        <p:spPr>
          <a:xfrm>
            <a:off x="284118" y="6543146"/>
            <a:ext cx="1376030" cy="214296"/>
          </a:xfrm>
          <a:prstGeom prst="rect">
            <a:avLst/>
          </a:prstGeom>
          <a:noFill/>
        </p:spPr>
        <p:txBody>
          <a:bodyPr wrap="square" rtlCol="0">
            <a:spAutoFit/>
          </a:bodyPr>
          <a:lstStyle/>
          <a:p>
            <a:r>
              <a:rPr lang="en-GB" sz="800" b="1" dirty="0" smtClean="0">
                <a:solidFill>
                  <a:schemeClr val="tx1">
                    <a:lumMod val="65000"/>
                    <a:lumOff val="35000"/>
                  </a:schemeClr>
                </a:solidFill>
                <a:latin typeface="Arial" panose="020B0604020202020204" pitchFamily="34" charset="0"/>
                <a:cs typeface="Arial" panose="020B0604020202020204" pitchFamily="34" charset="0"/>
              </a:rPr>
              <a:t>German</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B86E8F63-5506-0E40-9C2D-3FFA82E816BA}"/>
              </a:ext>
            </a:extLst>
          </p:cNvPr>
          <p:cNvSpPr txBox="1"/>
          <p:nvPr/>
        </p:nvSpPr>
        <p:spPr>
          <a:xfrm>
            <a:off x="1291375" y="6543146"/>
            <a:ext cx="756086" cy="215444"/>
          </a:xfrm>
          <a:prstGeom prst="rect">
            <a:avLst/>
          </a:prstGeom>
          <a:noFill/>
        </p:spPr>
        <p:txBody>
          <a:bodyPr wrap="square" rtlCol="0">
            <a:spAutoFit/>
          </a:bodyPr>
          <a:lstStyle/>
          <a:p>
            <a:r>
              <a:rPr lang="en-GB" sz="800" dirty="0">
                <a:solidFill>
                  <a:schemeClr val="tx1">
                    <a:lumMod val="65000"/>
                    <a:lumOff val="35000"/>
                  </a:schemeClr>
                </a:solidFill>
                <a:latin typeface="Arial" panose="020B0604020202020204" pitchFamily="34" charset="0"/>
                <a:cs typeface="Arial" panose="020B0604020202020204" pitchFamily="34" charset="0"/>
              </a:rPr>
              <a:t>Year 9</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27AACEA5-A367-3043-8956-CE05C3173B41}"/>
              </a:ext>
            </a:extLst>
          </p:cNvPr>
          <p:cNvSpPr txBox="1"/>
          <p:nvPr/>
        </p:nvSpPr>
        <p:spPr>
          <a:xfrm>
            <a:off x="2047461" y="6543146"/>
            <a:ext cx="1239715" cy="214296"/>
          </a:xfrm>
          <a:prstGeom prst="rect">
            <a:avLst/>
          </a:prstGeom>
          <a:noFill/>
        </p:spPr>
        <p:txBody>
          <a:bodyPr wrap="square" rtlCol="0">
            <a:spAutoFit/>
          </a:bodyPr>
          <a:lstStyle/>
          <a:p>
            <a:r>
              <a:rPr lang="en-GB" sz="800" dirty="0" smtClean="0">
                <a:solidFill>
                  <a:schemeClr val="tx1">
                    <a:lumMod val="65000"/>
                    <a:lumOff val="35000"/>
                  </a:schemeClr>
                </a:solidFill>
                <a:latin typeface="Arial" panose="020B0604020202020204" pitchFamily="34" charset="0"/>
                <a:cs typeface="Arial" panose="020B0604020202020204" pitchFamily="34" charset="0"/>
              </a:rPr>
              <a:t>Term 3</a:t>
            </a:r>
            <a:endParaRPr lang="en-GB" sz="800" b="1" dirty="0">
              <a:solidFill>
                <a:schemeClr val="tx1">
                  <a:lumMod val="65000"/>
                  <a:lumOff val="35000"/>
                </a:schemeClr>
              </a:solidFill>
              <a:latin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nvPr>
        </p:nvGraphicFramePr>
        <p:xfrm>
          <a:off x="340426" y="1203128"/>
          <a:ext cx="4877617" cy="4714775"/>
        </p:xfrm>
        <a:graphic>
          <a:graphicData uri="http://schemas.openxmlformats.org/drawingml/2006/table">
            <a:tbl>
              <a:tblPr firstRow="1" bandRow="1">
                <a:tableStyleId>{5C22544A-7EE6-4342-B048-85BDC9FD1C3A}</a:tableStyleId>
              </a:tblPr>
              <a:tblGrid>
                <a:gridCol w="292601">
                  <a:extLst>
                    <a:ext uri="{9D8B030D-6E8A-4147-A177-3AD203B41FA5}">
                      <a16:colId xmlns:a16="http://schemas.microsoft.com/office/drawing/2014/main" val="735001509"/>
                    </a:ext>
                  </a:extLst>
                </a:gridCol>
                <a:gridCol w="2348649">
                  <a:extLst>
                    <a:ext uri="{9D8B030D-6E8A-4147-A177-3AD203B41FA5}">
                      <a16:colId xmlns:a16="http://schemas.microsoft.com/office/drawing/2014/main" val="1791773941"/>
                    </a:ext>
                  </a:extLst>
                </a:gridCol>
                <a:gridCol w="2236367">
                  <a:extLst>
                    <a:ext uri="{9D8B030D-6E8A-4147-A177-3AD203B41FA5}">
                      <a16:colId xmlns:a16="http://schemas.microsoft.com/office/drawing/2014/main" val="1951564880"/>
                    </a:ext>
                  </a:extLst>
                </a:gridCol>
              </a:tblGrid>
              <a:tr h="516785">
                <a:tc>
                  <a:txBody>
                    <a:bodyPr/>
                    <a:lstStyle/>
                    <a:p>
                      <a:r>
                        <a:rPr lang="de-DE" b="0" dirty="0" smtClean="0">
                          <a:solidFill>
                            <a:schemeClr val="tx1"/>
                          </a:solidFill>
                          <a:latin typeface="Arial" panose="020B0604020202020204" pitchFamily="34" charset="0"/>
                          <a:cs typeface="Arial" panose="020B0604020202020204" pitchFamily="34" charset="0"/>
                        </a:rPr>
                        <a:t>A</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gehe</a:t>
                      </a:r>
                      <a:r>
                        <a:rPr lang="de-DE" sz="1200" b="0" baseline="0" dirty="0" smtClean="0">
                          <a:solidFill>
                            <a:schemeClr val="tx1"/>
                          </a:solidFill>
                          <a:latin typeface="Arial" panose="020B0604020202020204" pitchFamily="34" charset="0"/>
                          <a:cs typeface="Arial" panose="020B0604020202020204" pitchFamily="34" charset="0"/>
                        </a:rPr>
                        <a:t> fünfmal pro Woche schwimmen.</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go five times per week swimming.</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383728477"/>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B</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Fu</a:t>
                      </a:r>
                      <a:r>
                        <a:rPr lang="el-GR" sz="1200" b="0" dirty="0" smtClean="0">
                          <a:solidFill>
                            <a:schemeClr val="tx1"/>
                          </a:solidFill>
                          <a:latin typeface="Arial" panose="020B0604020202020204" pitchFamily="34" charset="0"/>
                          <a:cs typeface="Arial" panose="020B0604020202020204" pitchFamily="34" charset="0"/>
                        </a:rPr>
                        <a:t>β</a:t>
                      </a:r>
                      <a:r>
                        <a:rPr lang="en-GB" sz="1200" b="0" dirty="0" smtClean="0">
                          <a:solidFill>
                            <a:schemeClr val="tx1"/>
                          </a:solidFill>
                          <a:latin typeface="Arial" panose="020B0604020202020204" pitchFamily="34" charset="0"/>
                          <a:cs typeface="Arial" panose="020B0604020202020204" pitchFamily="34" charset="0"/>
                        </a:rPr>
                        <a:t>ball </a:t>
                      </a:r>
                      <a:r>
                        <a:rPr lang="en-GB" sz="1200" b="0" dirty="0" err="1" smtClean="0">
                          <a:solidFill>
                            <a:schemeClr val="tx1"/>
                          </a:solidFill>
                          <a:latin typeface="Arial" panose="020B0604020202020204" pitchFamily="34" charset="0"/>
                          <a:cs typeface="Arial" panose="020B0604020202020204" pitchFamily="34" charset="0"/>
                        </a:rPr>
                        <a:t>ist</a:t>
                      </a:r>
                      <a:r>
                        <a:rPr lang="en-GB" sz="1200" b="0" dirty="0" smtClean="0">
                          <a:solidFill>
                            <a:schemeClr val="tx1"/>
                          </a:solidFill>
                          <a:latin typeface="Arial" panose="020B0604020202020204" pitchFamily="34" charset="0"/>
                          <a:cs typeface="Arial" panose="020B0604020202020204" pitchFamily="34" charset="0"/>
                        </a:rPr>
                        <a:t> </a:t>
                      </a:r>
                      <a:r>
                        <a:rPr lang="en-GB" sz="1200" b="0" dirty="0" err="1" smtClean="0">
                          <a:solidFill>
                            <a:schemeClr val="tx1"/>
                          </a:solidFill>
                          <a:latin typeface="Arial" panose="020B0604020202020204" pitchFamily="34" charset="0"/>
                          <a:cs typeface="Arial" panose="020B0604020202020204" pitchFamily="34" charset="0"/>
                        </a:rPr>
                        <a:t>meine</a:t>
                      </a:r>
                      <a:r>
                        <a:rPr lang="en-GB" sz="1200" b="0" dirty="0" smtClean="0">
                          <a:solidFill>
                            <a:schemeClr val="tx1"/>
                          </a:solidFill>
                          <a:latin typeface="Arial" panose="020B0604020202020204" pitchFamily="34" charset="0"/>
                          <a:cs typeface="Arial" panose="020B0604020202020204" pitchFamily="34" charset="0"/>
                        </a:rPr>
                        <a:t> </a:t>
                      </a:r>
                      <a:r>
                        <a:rPr lang="en-GB" sz="1200" b="0" dirty="0" err="1" smtClean="0">
                          <a:solidFill>
                            <a:schemeClr val="tx1"/>
                          </a:solidFill>
                          <a:latin typeface="Arial" panose="020B0604020202020204" pitchFamily="34" charset="0"/>
                          <a:cs typeface="Arial" panose="020B0604020202020204" pitchFamily="34" charset="0"/>
                        </a:rPr>
                        <a:t>Leidenschaft</a:t>
                      </a:r>
                      <a:r>
                        <a:rPr lang="en-GB" sz="1200" b="0" dirty="0" smtClean="0">
                          <a:solidFill>
                            <a:schemeClr val="tx1"/>
                          </a:solidFill>
                          <a:latin typeface="Arial" panose="020B0604020202020204" pitchFamily="34" charset="0"/>
                          <a:cs typeface="Arial" panose="020B0604020202020204" pitchFamily="34" charset="0"/>
                        </a:rPr>
                        <a: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Football is my passion.</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52005094"/>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C</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Als ich jung war, habe ich Lego</a:t>
                      </a:r>
                      <a:r>
                        <a:rPr lang="de-DE" sz="1200" b="0" baseline="0" dirty="0" smtClean="0">
                          <a:solidFill>
                            <a:schemeClr val="tx1"/>
                          </a:solidFill>
                          <a:latin typeface="Arial" panose="020B0604020202020204" pitchFamily="34" charset="0"/>
                          <a:cs typeface="Arial" panose="020B0604020202020204" pitchFamily="34" charset="0"/>
                        </a:rPr>
                        <a:t> Mini-Figuren</a:t>
                      </a:r>
                      <a:r>
                        <a:rPr lang="de-DE" sz="1200" b="0" dirty="0" smtClean="0">
                          <a:solidFill>
                            <a:schemeClr val="tx1"/>
                          </a:solidFill>
                          <a:latin typeface="Arial" panose="020B0604020202020204" pitchFamily="34" charset="0"/>
                          <a:cs typeface="Arial" panose="020B0604020202020204" pitchFamily="34" charset="0"/>
                        </a:rPr>
                        <a:t> gesammelt.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When</a:t>
                      </a:r>
                      <a:r>
                        <a:rPr lang="de-DE" sz="1200" b="0" baseline="0" dirty="0" smtClean="0">
                          <a:solidFill>
                            <a:schemeClr val="tx1"/>
                          </a:solidFill>
                          <a:latin typeface="Arial" panose="020B0604020202020204" pitchFamily="34" charset="0"/>
                          <a:cs typeface="Arial" panose="020B0604020202020204" pitchFamily="34" charset="0"/>
                        </a:rPr>
                        <a:t> I young was, have I Lego mini figures collected.</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03126839"/>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D</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In der Schule muss ich Turnen</a:t>
                      </a:r>
                      <a:r>
                        <a:rPr lang="de-DE" sz="1200" b="0" baseline="0" dirty="0" smtClean="0">
                          <a:solidFill>
                            <a:schemeClr val="tx1"/>
                          </a:solidFill>
                          <a:latin typeface="Arial" panose="020B0604020202020204" pitchFamily="34" charset="0"/>
                          <a:cs typeface="Arial" panose="020B0604020202020204" pitchFamily="34" charset="0"/>
                        </a:rPr>
                        <a:t> machen und ich hasse es!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In the school must I gymnastics do and I hate it!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70567740"/>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E</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Nächstes Jahr werde ich öfter spazieren gehen. </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Next year will I oftener (more often) walking go.</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40979657"/>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F</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Manchmal</a:t>
                      </a:r>
                      <a:r>
                        <a:rPr lang="de-DE" sz="1200" b="0" baseline="0" dirty="0" smtClean="0">
                          <a:solidFill>
                            <a:schemeClr val="tx1"/>
                          </a:solidFill>
                          <a:latin typeface="Arial" panose="020B0604020202020204" pitchFamily="34" charset="0"/>
                          <a:cs typeface="Arial" panose="020B0604020202020204" pitchFamily="34" charset="0"/>
                        </a:rPr>
                        <a:t> bin ich zu müde, wenn ich zuviel Sport treibe.</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Sometimes am I too tired, if I too much sport do.</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12630902"/>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G</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Gestern habe ich ferngesehen</a:t>
                      </a:r>
                      <a:r>
                        <a:rPr lang="de-DE" sz="1200" b="0" baseline="0" dirty="0" smtClean="0">
                          <a:solidFill>
                            <a:schemeClr val="tx1"/>
                          </a:solidFill>
                          <a:latin typeface="Arial" panose="020B0604020202020204" pitchFamily="34" charset="0"/>
                          <a:cs typeface="Arial" panose="020B0604020202020204" pitchFamily="34" charset="0"/>
                        </a:rPr>
                        <a:t> aber morgen werde ich aktiv sein.</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Yesterday have I TV watched but tomorrow will I active be.</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0131900"/>
                  </a:ext>
                </a:extLst>
              </a:tr>
              <a:tr h="516785">
                <a:tc>
                  <a:txBody>
                    <a:bodyPr/>
                    <a:lstStyle/>
                    <a:p>
                      <a:r>
                        <a:rPr lang="de-DE" b="0" dirty="0" smtClean="0">
                          <a:solidFill>
                            <a:schemeClr val="tx1"/>
                          </a:solidFill>
                          <a:latin typeface="Arial" panose="020B0604020202020204" pitchFamily="34" charset="0"/>
                          <a:cs typeface="Arial" panose="020B0604020202020204" pitchFamily="34" charset="0"/>
                        </a:rPr>
                        <a:t>H</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Ich fange am Wochenende an, ins Fitne</a:t>
                      </a:r>
                      <a:r>
                        <a:rPr lang="el-GR" sz="1200" b="0" dirty="0" smtClean="0">
                          <a:solidFill>
                            <a:schemeClr val="tx1"/>
                          </a:solidFill>
                          <a:latin typeface="Arial" panose="020B0604020202020204" pitchFamily="34" charset="0"/>
                          <a:cs typeface="Arial" panose="020B0604020202020204" pitchFamily="34" charset="0"/>
                        </a:rPr>
                        <a:t>β</a:t>
                      </a:r>
                      <a:r>
                        <a:rPr lang="en-GB" sz="1200" b="0" dirty="0" err="1" smtClean="0">
                          <a:solidFill>
                            <a:schemeClr val="tx1"/>
                          </a:solidFill>
                          <a:latin typeface="Arial" panose="020B0604020202020204" pitchFamily="34" charset="0"/>
                          <a:cs typeface="Arial" panose="020B0604020202020204" pitchFamily="34" charset="0"/>
                        </a:rPr>
                        <a:t>zentrum</a:t>
                      </a:r>
                      <a:r>
                        <a:rPr lang="en-GB" sz="1200" b="0" dirty="0" smtClean="0">
                          <a:solidFill>
                            <a:schemeClr val="tx1"/>
                          </a:solidFill>
                          <a:latin typeface="Arial" panose="020B0604020202020204" pitchFamily="34" charset="0"/>
                          <a:cs typeface="Arial" panose="020B0604020202020204" pitchFamily="34" charset="0"/>
                        </a:rPr>
                        <a:t> </a:t>
                      </a:r>
                      <a:r>
                        <a:rPr lang="en-GB" sz="1200" b="0" dirty="0" err="1" smtClean="0">
                          <a:solidFill>
                            <a:schemeClr val="tx1"/>
                          </a:solidFill>
                          <a:latin typeface="Arial" panose="020B0604020202020204" pitchFamily="34" charset="0"/>
                          <a:cs typeface="Arial" panose="020B0604020202020204" pitchFamily="34" charset="0"/>
                        </a:rPr>
                        <a:t>zu</a:t>
                      </a:r>
                      <a:r>
                        <a:rPr lang="en-GB" sz="1200" b="0" dirty="0" smtClean="0">
                          <a:solidFill>
                            <a:schemeClr val="tx1"/>
                          </a:solidFill>
                          <a:latin typeface="Arial" panose="020B0604020202020204" pitchFamily="34" charset="0"/>
                          <a:cs typeface="Arial" panose="020B0604020202020204" pitchFamily="34" charset="0"/>
                        </a:rPr>
                        <a:t> </a:t>
                      </a:r>
                      <a:r>
                        <a:rPr lang="en-GB" sz="1200" b="0" dirty="0" err="1" smtClean="0">
                          <a:solidFill>
                            <a:schemeClr val="tx1"/>
                          </a:solidFill>
                          <a:latin typeface="Arial" panose="020B0604020202020204" pitchFamily="34" charset="0"/>
                          <a:cs typeface="Arial" panose="020B0604020202020204" pitchFamily="34" charset="0"/>
                        </a:rPr>
                        <a:t>gehen</a:t>
                      </a:r>
                      <a:r>
                        <a:rPr lang="en-GB" sz="1200" b="0" dirty="0" smtClean="0">
                          <a:solidFill>
                            <a:schemeClr val="tx1"/>
                          </a:solidFill>
                          <a:latin typeface="Arial" panose="020B0604020202020204" pitchFamily="34" charset="0"/>
                          <a:cs typeface="Arial" panose="020B0604020202020204" pitchFamily="34" charset="0"/>
                        </a:rPr>
                        <a:t>.</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start on the weekend, in the gym to go.</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21506745"/>
                  </a:ext>
                </a:extLst>
              </a:tr>
              <a:tr h="449243">
                <a:tc>
                  <a:txBody>
                    <a:bodyPr/>
                    <a:lstStyle/>
                    <a:p>
                      <a:r>
                        <a:rPr lang="de-DE" b="0" dirty="0" smtClean="0">
                          <a:solidFill>
                            <a:schemeClr val="tx1"/>
                          </a:solidFill>
                          <a:latin typeface="Arial" panose="020B0604020202020204" pitchFamily="34" charset="0"/>
                          <a:cs typeface="Arial" panose="020B0604020202020204" pitchFamily="34" charset="0"/>
                        </a:rPr>
                        <a:t>I</a:t>
                      </a:r>
                      <a:endParaRPr lang="de-DE"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200" b="0" dirty="0" smtClean="0">
                          <a:solidFill>
                            <a:schemeClr val="tx1"/>
                          </a:solidFill>
                          <a:latin typeface="Arial" panose="020B0604020202020204" pitchFamily="34" charset="0"/>
                          <a:cs typeface="Arial" panose="020B0604020202020204" pitchFamily="34" charset="0"/>
                        </a:rPr>
                        <a:t>Ich bin Mitglied eines Korbballvereins.</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lang="de-DE" sz="1200" b="0" dirty="0" smtClean="0">
                          <a:solidFill>
                            <a:schemeClr val="tx1"/>
                          </a:solidFill>
                          <a:latin typeface="Arial" panose="020B0604020202020204" pitchFamily="34" charset="0"/>
                          <a:cs typeface="Arial" panose="020B0604020202020204" pitchFamily="34" charset="0"/>
                        </a:rPr>
                        <a:t>I am member of a netball club.</a:t>
                      </a:r>
                      <a:endParaRPr lang="de-DE" sz="1200" b="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31069537"/>
                  </a:ext>
                </a:extLst>
              </a:tr>
            </a:tbl>
          </a:graphicData>
        </a:graphic>
      </p:graphicFrame>
      <p:graphicFrame>
        <p:nvGraphicFramePr>
          <p:cNvPr id="3" name="Table 2"/>
          <p:cNvGraphicFramePr>
            <a:graphicFrameLocks noGrp="1"/>
          </p:cNvGraphicFramePr>
          <p:nvPr>
            <p:extLst/>
          </p:nvPr>
        </p:nvGraphicFramePr>
        <p:xfrm>
          <a:off x="3563321" y="72522"/>
          <a:ext cx="5416042" cy="586994"/>
        </p:xfrm>
        <a:graphic>
          <a:graphicData uri="http://schemas.openxmlformats.org/drawingml/2006/table">
            <a:tbl>
              <a:tblPr firstRow="1" firstCol="1" bandRow="1">
                <a:tableStyleId>{5C22544A-7EE6-4342-B048-85BDC9FD1C3A}</a:tableStyleId>
              </a:tblPr>
              <a:tblGrid>
                <a:gridCol w="388143">
                  <a:extLst>
                    <a:ext uri="{9D8B030D-6E8A-4147-A177-3AD203B41FA5}">
                      <a16:colId xmlns:a16="http://schemas.microsoft.com/office/drawing/2014/main" val="696131689"/>
                    </a:ext>
                  </a:extLst>
                </a:gridCol>
                <a:gridCol w="1275629">
                  <a:extLst>
                    <a:ext uri="{9D8B030D-6E8A-4147-A177-3AD203B41FA5}">
                      <a16:colId xmlns:a16="http://schemas.microsoft.com/office/drawing/2014/main" val="1748547855"/>
                    </a:ext>
                  </a:extLst>
                </a:gridCol>
                <a:gridCol w="382137">
                  <a:extLst>
                    <a:ext uri="{9D8B030D-6E8A-4147-A177-3AD203B41FA5}">
                      <a16:colId xmlns:a16="http://schemas.microsoft.com/office/drawing/2014/main" val="3305862784"/>
                    </a:ext>
                  </a:extLst>
                </a:gridCol>
                <a:gridCol w="1564785">
                  <a:extLst>
                    <a:ext uri="{9D8B030D-6E8A-4147-A177-3AD203B41FA5}">
                      <a16:colId xmlns:a16="http://schemas.microsoft.com/office/drawing/2014/main" val="4211014006"/>
                    </a:ext>
                  </a:extLst>
                </a:gridCol>
                <a:gridCol w="332254">
                  <a:extLst>
                    <a:ext uri="{9D8B030D-6E8A-4147-A177-3AD203B41FA5}">
                      <a16:colId xmlns:a16="http://schemas.microsoft.com/office/drawing/2014/main" val="2271350065"/>
                    </a:ext>
                  </a:extLst>
                </a:gridCol>
                <a:gridCol w="1473094">
                  <a:extLst>
                    <a:ext uri="{9D8B030D-6E8A-4147-A177-3AD203B41FA5}">
                      <a16:colId xmlns:a16="http://schemas.microsoft.com/office/drawing/2014/main" val="2667200118"/>
                    </a:ext>
                  </a:extLst>
                </a:gridCol>
              </a:tblGrid>
              <a:tr h="0">
                <a:tc>
                  <a:txBody>
                    <a:bodyPr/>
                    <a:lstStyle/>
                    <a:p>
                      <a:pPr>
                        <a:lnSpc>
                          <a:spcPct val="107000"/>
                        </a:lnSpc>
                        <a:spcAft>
                          <a:spcPts val="0"/>
                        </a:spcAft>
                      </a:pPr>
                      <a:r>
                        <a:rPr lang="de-DE" sz="1800" b="1" u="sng">
                          <a:solidFill>
                            <a:schemeClr val="tx1"/>
                          </a:solidFill>
                          <a:effectLst/>
                          <a:latin typeface="Arial" panose="020B0604020202020204" pitchFamily="34" charset="0"/>
                          <a:cs typeface="Arial" panose="020B0604020202020204" pitchFamily="34" charset="0"/>
                        </a:rPr>
                        <a:t>C</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de-DE" sz="900" b="1">
                          <a:solidFill>
                            <a:schemeClr val="tx1"/>
                          </a:solidFill>
                          <a:effectLst/>
                          <a:latin typeface="Arial" panose="020B0604020202020204" pitchFamily="34" charset="0"/>
                          <a:cs typeface="Arial" panose="020B0604020202020204" pitchFamily="34" charset="0"/>
                        </a:rPr>
                        <a:t>COUNT LETTERS</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de-DE" sz="1800" b="1" u="sng">
                          <a:solidFill>
                            <a:schemeClr val="tx1"/>
                          </a:solidFill>
                          <a:effectLst/>
                          <a:latin typeface="Arial" panose="020B0604020202020204" pitchFamily="34" charset="0"/>
                          <a:cs typeface="Arial" panose="020B0604020202020204" pitchFamily="34" charset="0"/>
                        </a:rPr>
                        <a:t>U</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de-DE" sz="900" b="1">
                          <a:solidFill>
                            <a:schemeClr val="tx1"/>
                          </a:solidFill>
                          <a:effectLst/>
                          <a:latin typeface="Arial" panose="020B0604020202020204" pitchFamily="34" charset="0"/>
                          <a:cs typeface="Arial" panose="020B0604020202020204" pitchFamily="34" charset="0"/>
                        </a:rPr>
                        <a:t>UNDERLINE VOWEL </a:t>
                      </a:r>
                      <a:r>
                        <a:rPr lang="en-GB" sz="900" b="1">
                          <a:solidFill>
                            <a:schemeClr val="tx1"/>
                          </a:solidFill>
                          <a:effectLst/>
                          <a:latin typeface="Arial" panose="020B0604020202020204" pitchFamily="34" charset="0"/>
                          <a:cs typeface="Arial" panose="020B0604020202020204" pitchFamily="34" charset="0"/>
                        </a:rPr>
                        <a:t>COMBOS</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800" b="1" u="sng">
                          <a:solidFill>
                            <a:schemeClr val="tx1"/>
                          </a:solidFill>
                          <a:effectLst/>
                          <a:latin typeface="Arial" panose="020B0604020202020204" pitchFamily="34" charset="0"/>
                          <a:cs typeface="Arial" panose="020B0604020202020204" pitchFamily="34" charset="0"/>
                        </a:rPr>
                        <a:t>D</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a:solidFill>
                            <a:schemeClr val="tx1"/>
                          </a:solidFill>
                          <a:effectLst/>
                          <a:latin typeface="Arial" panose="020B0604020202020204" pitchFamily="34" charset="0"/>
                          <a:cs typeface="Arial" panose="020B0604020202020204" pitchFamily="34" charset="0"/>
                        </a:rPr>
                        <a:t>DOPPELBUCHSTABEN HIGHLIGHT</a:t>
                      </a:r>
                      <a:endParaRPr lang="en-GB" sz="1050" b="1">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4192015"/>
                  </a:ext>
                </a:extLst>
              </a:tr>
              <a:tr h="0">
                <a:tc>
                  <a:txBody>
                    <a:bodyPr/>
                    <a:lstStyle/>
                    <a:p>
                      <a:pPr>
                        <a:lnSpc>
                          <a:spcPct val="107000"/>
                        </a:lnSpc>
                        <a:spcAft>
                          <a:spcPts val="0"/>
                        </a:spcAft>
                      </a:pPr>
                      <a:r>
                        <a:rPr lang="en-GB" sz="1800" b="1" u="sng" dirty="0">
                          <a:solidFill>
                            <a:schemeClr val="tx1"/>
                          </a:solidFill>
                          <a:effectLst/>
                          <a:latin typeface="Arial" panose="020B0604020202020204" pitchFamily="34" charset="0"/>
                          <a:cs typeface="Arial" panose="020B0604020202020204" pitchFamily="34" charset="0"/>
                        </a:rPr>
                        <a:t>D</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dirty="0">
                          <a:solidFill>
                            <a:schemeClr val="tx1"/>
                          </a:solidFill>
                          <a:effectLst/>
                          <a:latin typeface="Arial" panose="020B0604020202020204" pitchFamily="34" charset="0"/>
                          <a:cs typeface="Arial" panose="020B0604020202020204" pitchFamily="34" charset="0"/>
                        </a:rPr>
                        <a:t>DOT FINAL </a:t>
                      </a:r>
                      <a:r>
                        <a:rPr lang="en-GB" sz="900" b="1" dirty="0" err="1">
                          <a:solidFill>
                            <a:schemeClr val="tx1"/>
                          </a:solidFill>
                          <a:effectLst/>
                          <a:latin typeface="Arial" panose="020B0604020202020204" pitchFamily="34" charset="0"/>
                          <a:cs typeface="Arial" panose="020B0604020202020204" pitchFamily="34" charset="0"/>
                        </a:rPr>
                        <a:t>Es</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800" b="1" u="sng" dirty="0">
                          <a:solidFill>
                            <a:schemeClr val="tx1"/>
                          </a:solidFill>
                          <a:effectLst/>
                          <a:latin typeface="Arial" panose="020B0604020202020204" pitchFamily="34" charset="0"/>
                          <a:cs typeface="Arial" panose="020B0604020202020204" pitchFamily="34" charset="0"/>
                        </a:rPr>
                        <a:t>L</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dirty="0">
                          <a:solidFill>
                            <a:schemeClr val="tx1"/>
                          </a:solidFill>
                          <a:effectLst/>
                          <a:latin typeface="Arial" panose="020B0604020202020204" pitchFamily="34" charset="0"/>
                          <a:cs typeface="Arial" panose="020B0604020202020204" pitchFamily="34" charset="0"/>
                        </a:rPr>
                        <a:t>LET’’S CIRCLE CAPITALS</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1800" b="1" u="sng" dirty="0">
                          <a:solidFill>
                            <a:schemeClr val="tx1"/>
                          </a:solidFill>
                          <a:effectLst/>
                          <a:latin typeface="Arial" panose="020B0604020202020204" pitchFamily="34" charset="0"/>
                          <a:cs typeface="Arial" panose="020B0604020202020204" pitchFamily="34" charset="0"/>
                        </a:rPr>
                        <a:t>E</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ct val="107000"/>
                        </a:lnSpc>
                        <a:spcAft>
                          <a:spcPts val="0"/>
                        </a:spcAft>
                      </a:pPr>
                      <a:r>
                        <a:rPr lang="en-GB" sz="900" b="1" dirty="0">
                          <a:solidFill>
                            <a:schemeClr val="tx1"/>
                          </a:solidFill>
                          <a:effectLst/>
                          <a:latin typeface="Arial" panose="020B0604020202020204" pitchFamily="34" charset="0"/>
                          <a:cs typeface="Arial" panose="020B0604020202020204" pitchFamily="34" charset="0"/>
                        </a:rPr>
                        <a:t>EXAGGERATE UMLAUTS</a:t>
                      </a:r>
                      <a:endParaRPr lang="en-GB" sz="1050" b="1"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86707251"/>
                  </a:ext>
                </a:extLst>
              </a:tr>
            </a:tbl>
          </a:graphicData>
        </a:graphic>
      </p:graphicFrame>
      <p:sp>
        <p:nvSpPr>
          <p:cNvPr id="6" name="TextBox 5"/>
          <p:cNvSpPr txBox="1"/>
          <p:nvPr/>
        </p:nvSpPr>
        <p:spPr>
          <a:xfrm>
            <a:off x="3054718" y="6475012"/>
            <a:ext cx="5404513" cy="369332"/>
          </a:xfrm>
          <a:prstGeom prst="rect">
            <a:avLst/>
          </a:prstGeom>
          <a:solidFill>
            <a:schemeClr val="bg2"/>
          </a:solidFill>
          <a:ln>
            <a:solidFill>
              <a:schemeClr val="tx1">
                <a:lumMod val="95000"/>
                <a:lumOff val="5000"/>
              </a:schemeClr>
            </a:solidFill>
          </a:ln>
        </p:spPr>
        <p:txBody>
          <a:bodyPr wrap="square" rtlCol="0">
            <a:spAutoFit/>
          </a:bodyPr>
          <a:lstStyle/>
          <a:p>
            <a:pPr algn="ctr"/>
            <a:r>
              <a:rPr lang="de-DE" dirty="0" smtClean="0">
                <a:latin typeface="Arial" panose="020B0604020202020204" pitchFamily="34" charset="0"/>
                <a:cs typeface="Arial" panose="020B0604020202020204" pitchFamily="34" charset="0"/>
              </a:rPr>
              <a:t>SPORT AND LEISURE</a:t>
            </a:r>
            <a:endParaRPr lang="de-DE" dirty="0">
              <a:latin typeface="Arial" panose="020B0604020202020204" pitchFamily="34" charset="0"/>
              <a:cs typeface="Arial" panose="020B0604020202020204" pitchFamily="34" charset="0"/>
            </a:endParaRPr>
          </a:p>
        </p:txBody>
      </p:sp>
      <p:pic>
        <p:nvPicPr>
          <p:cNvPr id="7" name="Picture 6"/>
          <p:cNvPicPr>
            <a:picLocks noChangeAspect="1"/>
          </p:cNvPicPr>
          <p:nvPr/>
        </p:nvPicPr>
        <p:blipFill>
          <a:blip r:embed="rId3"/>
          <a:stretch>
            <a:fillRect/>
          </a:stretch>
        </p:blipFill>
        <p:spPr>
          <a:xfrm>
            <a:off x="2968456" y="137677"/>
            <a:ext cx="552425" cy="580172"/>
          </a:xfrm>
          <a:prstGeom prst="rect">
            <a:avLst/>
          </a:prstGeom>
        </p:spPr>
      </p:pic>
      <p:graphicFrame>
        <p:nvGraphicFramePr>
          <p:cNvPr id="8" name="Table 7"/>
          <p:cNvGraphicFramePr>
            <a:graphicFrameLocks noGrp="1"/>
          </p:cNvGraphicFramePr>
          <p:nvPr>
            <p:extLst/>
          </p:nvPr>
        </p:nvGraphicFramePr>
        <p:xfrm>
          <a:off x="5336275" y="2285505"/>
          <a:ext cx="4435524" cy="2688610"/>
        </p:xfrm>
        <a:graphic>
          <a:graphicData uri="http://schemas.openxmlformats.org/drawingml/2006/table">
            <a:tbl>
              <a:tblPr/>
              <a:tblGrid>
                <a:gridCol w="791570">
                  <a:extLst>
                    <a:ext uri="{9D8B030D-6E8A-4147-A177-3AD203B41FA5}">
                      <a16:colId xmlns:a16="http://schemas.microsoft.com/office/drawing/2014/main" val="3780443656"/>
                    </a:ext>
                  </a:extLst>
                </a:gridCol>
                <a:gridCol w="955343">
                  <a:extLst>
                    <a:ext uri="{9D8B030D-6E8A-4147-A177-3AD203B41FA5}">
                      <a16:colId xmlns:a16="http://schemas.microsoft.com/office/drawing/2014/main" val="2457978933"/>
                    </a:ext>
                  </a:extLst>
                </a:gridCol>
                <a:gridCol w="1351128">
                  <a:extLst>
                    <a:ext uri="{9D8B030D-6E8A-4147-A177-3AD203B41FA5}">
                      <a16:colId xmlns:a16="http://schemas.microsoft.com/office/drawing/2014/main" val="15061387"/>
                    </a:ext>
                  </a:extLst>
                </a:gridCol>
                <a:gridCol w="1337483">
                  <a:extLst>
                    <a:ext uri="{9D8B030D-6E8A-4147-A177-3AD203B41FA5}">
                      <a16:colId xmlns:a16="http://schemas.microsoft.com/office/drawing/2014/main" val="4179847225"/>
                    </a:ext>
                  </a:extLst>
                </a:gridCol>
              </a:tblGrid>
              <a:tr h="336076">
                <a:tc>
                  <a:txBody>
                    <a:bodyPr/>
                    <a:lstStyle/>
                    <a:p>
                      <a:r>
                        <a:rPr lang="de-DE" sz="1000" dirty="0" smtClean="0">
                          <a:latin typeface="Arial" panose="020B0604020202020204" pitchFamily="34" charset="0"/>
                          <a:cs typeface="Arial" panose="020B0604020202020204" pitchFamily="34" charset="0"/>
                        </a:rPr>
                        <a:t>VERB</a:t>
                      </a:r>
                      <a:endParaRPr lang="de-DE" sz="1000" dirty="0">
                        <a:latin typeface="Arial" panose="020B0604020202020204" pitchFamily="34" charset="0"/>
                        <a:cs typeface="Arial" panose="020B0604020202020204" pitchFamily="34" charset="0"/>
                      </a:endParaRP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PRESENT</a:t>
                      </a:r>
                      <a:r>
                        <a:rPr lang="de-DE" sz="1000" baseline="0" dirty="0" smtClean="0">
                          <a:latin typeface="Arial" panose="020B0604020202020204" pitchFamily="34" charset="0"/>
                          <a:cs typeface="Arial" panose="020B0604020202020204" pitchFamily="34" charset="0"/>
                        </a:rPr>
                        <a:t> </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PAST</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FUTURE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2943546"/>
                  </a:ext>
                </a:extLst>
              </a:tr>
              <a:tr h="336076">
                <a:tc>
                  <a:txBody>
                    <a:bodyPr/>
                    <a:lstStyle/>
                    <a:p>
                      <a:r>
                        <a:rPr lang="de-DE" sz="1000" dirty="0" smtClean="0">
                          <a:latin typeface="Arial" panose="020B0604020202020204" pitchFamily="34" charset="0"/>
                          <a:cs typeface="Arial" panose="020B0604020202020204" pitchFamily="34" charset="0"/>
                        </a:rPr>
                        <a:t>spielen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spiele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habe...gespielt</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werde...spielen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8687241"/>
                  </a:ext>
                </a:extLst>
              </a:tr>
              <a:tr h="336076">
                <a:tc>
                  <a:txBody>
                    <a:bodyPr/>
                    <a:lstStyle/>
                    <a:p>
                      <a:r>
                        <a:rPr lang="de-DE" sz="1000" dirty="0" smtClean="0">
                          <a:latin typeface="Arial" panose="020B0604020202020204" pitchFamily="34" charset="0"/>
                          <a:cs typeface="Arial" panose="020B0604020202020204" pitchFamily="34" charset="0"/>
                        </a:rPr>
                        <a:t>gehen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gehe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bin...gegangen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werde...gehen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92869090"/>
                  </a:ext>
                </a:extLst>
              </a:tr>
              <a:tr h="336077">
                <a:tc>
                  <a:txBody>
                    <a:bodyPr/>
                    <a:lstStyle/>
                    <a:p>
                      <a:r>
                        <a:rPr lang="de-DE" sz="1000" dirty="0" smtClean="0">
                          <a:latin typeface="Arial" panose="020B0604020202020204" pitchFamily="34" charset="0"/>
                          <a:cs typeface="Arial" panose="020B0604020202020204" pitchFamily="34" charset="0"/>
                        </a:rPr>
                        <a:t>machen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mache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habe...gemacht</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werde...machen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21299302"/>
                  </a:ext>
                </a:extLst>
              </a:tr>
              <a:tr h="336077">
                <a:tc>
                  <a:txBody>
                    <a:bodyPr/>
                    <a:lstStyle/>
                    <a:p>
                      <a:r>
                        <a:rPr lang="de-DE" sz="1000" dirty="0" smtClean="0">
                          <a:latin typeface="Arial" panose="020B0604020202020204" pitchFamily="34" charset="0"/>
                          <a:cs typeface="Arial" panose="020B0604020202020204" pitchFamily="34" charset="0"/>
                        </a:rPr>
                        <a:t>fahren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fahre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bin...gefahren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werde...fahren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49619010"/>
                  </a:ext>
                </a:extLst>
              </a:tr>
              <a:tr h="336076">
                <a:tc>
                  <a:txBody>
                    <a:bodyPr/>
                    <a:lstStyle/>
                    <a:p>
                      <a:r>
                        <a:rPr lang="de-DE" sz="1000" dirty="0" smtClean="0">
                          <a:latin typeface="Arial" panose="020B0604020202020204" pitchFamily="34" charset="0"/>
                          <a:cs typeface="Arial" panose="020B0604020202020204" pitchFamily="34" charset="0"/>
                        </a:rPr>
                        <a:t>sehen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sehe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habe...gesehen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werde...sehen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07596971"/>
                  </a:ext>
                </a:extLst>
              </a:tr>
              <a:tr h="336076">
                <a:tc>
                  <a:txBody>
                    <a:bodyPr/>
                    <a:lstStyle/>
                    <a:p>
                      <a:r>
                        <a:rPr lang="de-DE" sz="1000" dirty="0" smtClean="0">
                          <a:latin typeface="Arial" panose="020B0604020202020204" pitchFamily="34" charset="0"/>
                          <a:cs typeface="Arial" panose="020B0604020202020204" pitchFamily="34" charset="0"/>
                        </a:rPr>
                        <a:t>gewinnen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gewinne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900" dirty="0" smtClean="0">
                          <a:latin typeface="Arial" panose="020B0604020202020204" pitchFamily="34" charset="0"/>
                          <a:cs typeface="Arial" panose="020B0604020202020204" pitchFamily="34" charset="0"/>
                        </a:rPr>
                        <a:t>Ich habe...gewonnen</a:t>
                      </a:r>
                      <a:endParaRPr lang="de-DE" sz="9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900" dirty="0" smtClean="0">
                          <a:latin typeface="Arial" panose="020B0604020202020204" pitchFamily="34" charset="0"/>
                          <a:cs typeface="Arial" panose="020B0604020202020204" pitchFamily="34" charset="0"/>
                        </a:rPr>
                        <a:t>Ich werde...gewinnen</a:t>
                      </a:r>
                      <a:endParaRPr lang="de-DE" sz="9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39907375"/>
                  </a:ext>
                </a:extLst>
              </a:tr>
              <a:tr h="336076">
                <a:tc>
                  <a:txBody>
                    <a:bodyPr/>
                    <a:lstStyle/>
                    <a:p>
                      <a:r>
                        <a:rPr lang="de-DE" sz="1000" dirty="0" smtClean="0">
                          <a:latin typeface="Arial" panose="020B0604020202020204" pitchFamily="34" charset="0"/>
                          <a:cs typeface="Arial" panose="020B0604020202020204" pitchFamily="34" charset="0"/>
                        </a:rPr>
                        <a:t>lernen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tc>
                  <a:txBody>
                    <a:bodyPr/>
                    <a:lstStyle/>
                    <a:p>
                      <a:r>
                        <a:rPr lang="de-DE" sz="1000" dirty="0" smtClean="0">
                          <a:latin typeface="Arial" panose="020B0604020202020204" pitchFamily="34" charset="0"/>
                          <a:cs typeface="Arial" panose="020B0604020202020204" pitchFamily="34" charset="0"/>
                        </a:rPr>
                        <a:t>Ich lerne</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habe...gelernt</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de-DE" sz="1000" dirty="0" smtClean="0">
                          <a:latin typeface="Arial" panose="020B0604020202020204" pitchFamily="34" charset="0"/>
                          <a:cs typeface="Arial" panose="020B0604020202020204" pitchFamily="34" charset="0"/>
                        </a:rPr>
                        <a:t>Ich werde...lernen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39586487"/>
                  </a:ext>
                </a:extLst>
              </a:tr>
            </a:tbl>
          </a:graphicData>
        </a:graphic>
      </p:graphicFrame>
      <p:graphicFrame>
        <p:nvGraphicFramePr>
          <p:cNvPr id="10" name="Table 9"/>
          <p:cNvGraphicFramePr>
            <a:graphicFrameLocks noGrp="1"/>
          </p:cNvGraphicFramePr>
          <p:nvPr>
            <p:extLst/>
          </p:nvPr>
        </p:nvGraphicFramePr>
        <p:xfrm>
          <a:off x="5336275" y="794025"/>
          <a:ext cx="4569725" cy="1417320"/>
        </p:xfrm>
        <a:graphic>
          <a:graphicData uri="http://schemas.openxmlformats.org/drawingml/2006/table">
            <a:tbl>
              <a:tblPr firstRow="1" bandRow="1">
                <a:tableStyleId>{5C22544A-7EE6-4342-B048-85BDC9FD1C3A}</a:tableStyleId>
              </a:tblPr>
              <a:tblGrid>
                <a:gridCol w="791571">
                  <a:extLst>
                    <a:ext uri="{9D8B030D-6E8A-4147-A177-3AD203B41FA5}">
                      <a16:colId xmlns:a16="http://schemas.microsoft.com/office/drawing/2014/main" val="251465250"/>
                    </a:ext>
                  </a:extLst>
                </a:gridCol>
                <a:gridCol w="1500321">
                  <a:extLst>
                    <a:ext uri="{9D8B030D-6E8A-4147-A177-3AD203B41FA5}">
                      <a16:colId xmlns:a16="http://schemas.microsoft.com/office/drawing/2014/main" val="1639095342"/>
                    </a:ext>
                  </a:extLst>
                </a:gridCol>
                <a:gridCol w="899883">
                  <a:extLst>
                    <a:ext uri="{9D8B030D-6E8A-4147-A177-3AD203B41FA5}">
                      <a16:colId xmlns:a16="http://schemas.microsoft.com/office/drawing/2014/main" val="3790531090"/>
                    </a:ext>
                  </a:extLst>
                </a:gridCol>
                <a:gridCol w="1377950">
                  <a:extLst>
                    <a:ext uri="{9D8B030D-6E8A-4147-A177-3AD203B41FA5}">
                      <a16:colId xmlns:a16="http://schemas.microsoft.com/office/drawing/2014/main" val="83493520"/>
                    </a:ext>
                  </a:extLst>
                </a:gridCol>
              </a:tblGrid>
              <a:tr h="226253">
                <a:tc gridSpan="4">
                  <a:txBody>
                    <a:bodyPr/>
                    <a:lstStyle/>
                    <a:p>
                      <a:pPr algn="ctr"/>
                      <a:r>
                        <a:rPr lang="de-DE" sz="1100" dirty="0" smtClean="0">
                          <a:solidFill>
                            <a:schemeClr val="tx1"/>
                          </a:solidFill>
                          <a:latin typeface="Arial" panose="020B0604020202020204" pitchFamily="34" charset="0"/>
                          <a:cs typeface="Arial" panose="020B0604020202020204" pitchFamily="34" charset="0"/>
                        </a:rPr>
                        <a:t>FUTURE TENSE</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de-DE"/>
                    </a:p>
                  </a:txBody>
                  <a:tcPr/>
                </a:tc>
                <a:tc hMerge="1">
                  <a:txBody>
                    <a:bodyPr/>
                    <a:lstStyle/>
                    <a:p>
                      <a:endParaRPr lang="de-DE"/>
                    </a:p>
                  </a:txBody>
                  <a:tcPr/>
                </a:tc>
                <a:tc hMerge="1">
                  <a:txBody>
                    <a:bodyPr/>
                    <a:lstStyle/>
                    <a:p>
                      <a:endParaRPr lang="de-DE"/>
                    </a:p>
                  </a:txBody>
                  <a:tcPr/>
                </a:tc>
                <a:extLst>
                  <a:ext uri="{0D108BD9-81ED-4DB2-BD59-A6C34878D82A}">
                    <a16:rowId xmlns:a16="http://schemas.microsoft.com/office/drawing/2014/main" val="3691299504"/>
                  </a:ext>
                </a:extLst>
              </a:tr>
              <a:tr h="226253">
                <a:tc gridSpan="4">
                  <a:txBody>
                    <a:bodyPr/>
                    <a:lstStyle/>
                    <a:p>
                      <a:r>
                        <a:rPr lang="de-DE" sz="1100" dirty="0" smtClean="0">
                          <a:solidFill>
                            <a:schemeClr val="tx1"/>
                          </a:solidFill>
                          <a:latin typeface="Arial" panose="020B0604020202020204" pitchFamily="34" charset="0"/>
                          <a:cs typeface="Arial" panose="020B0604020202020204" pitchFamily="34" charset="0"/>
                        </a:rPr>
                        <a:t>WERDEN</a:t>
                      </a:r>
                      <a:r>
                        <a:rPr lang="de-DE" sz="1100" baseline="0" dirty="0" smtClean="0">
                          <a:solidFill>
                            <a:schemeClr val="tx1"/>
                          </a:solidFill>
                          <a:latin typeface="Arial" panose="020B0604020202020204" pitchFamily="34" charset="0"/>
                          <a:cs typeface="Arial" panose="020B0604020202020204" pitchFamily="34" charset="0"/>
                        </a:rPr>
                        <a:t> (to become) is used to form the future tense. The second verb goes to end of phrase, in the infinitive form.</a:t>
                      </a:r>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de-DE" sz="11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21334886"/>
                  </a:ext>
                </a:extLst>
              </a:tr>
              <a:tr h="226253">
                <a:tc>
                  <a:txBody>
                    <a:bodyPr/>
                    <a:lstStyle/>
                    <a:p>
                      <a:r>
                        <a:rPr lang="de-DE" sz="1000" dirty="0" smtClean="0">
                          <a:solidFill>
                            <a:schemeClr val="tx1"/>
                          </a:solidFill>
                          <a:latin typeface="Arial" panose="020B0604020202020204" pitchFamily="34" charset="0"/>
                          <a:cs typeface="Arial" panose="020B0604020202020204" pitchFamily="34" charset="0"/>
                        </a:rPr>
                        <a:t>ich werde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I will / am going to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wir werden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we will / are going to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70622275"/>
                  </a:ext>
                </a:extLst>
              </a:tr>
              <a:tr h="226253">
                <a:tc>
                  <a:txBody>
                    <a:bodyPr/>
                    <a:lstStyle/>
                    <a:p>
                      <a:r>
                        <a:rPr lang="de-DE" sz="1000" dirty="0" smtClean="0">
                          <a:solidFill>
                            <a:schemeClr val="tx1"/>
                          </a:solidFill>
                          <a:latin typeface="Arial" panose="020B0604020202020204" pitchFamily="34" charset="0"/>
                          <a:cs typeface="Arial" panose="020B0604020202020204" pitchFamily="34" charset="0"/>
                        </a:rPr>
                        <a:t>du wirst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You</a:t>
                      </a:r>
                      <a:r>
                        <a:rPr lang="de-DE" sz="1000" baseline="0" dirty="0" smtClean="0">
                          <a:solidFill>
                            <a:schemeClr val="tx1"/>
                          </a:solidFill>
                          <a:latin typeface="Arial" panose="020B0604020202020204" pitchFamily="34" charset="0"/>
                          <a:cs typeface="Arial" panose="020B0604020202020204" pitchFamily="34" charset="0"/>
                        </a:rPr>
                        <a:t> will / are going to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Sie werden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you will / are going to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4590426"/>
                  </a:ext>
                </a:extLst>
              </a:tr>
              <a:tr h="226253">
                <a:tc>
                  <a:txBody>
                    <a:bodyPr/>
                    <a:lstStyle/>
                    <a:p>
                      <a:r>
                        <a:rPr lang="de-DE" sz="1000" dirty="0" smtClean="0">
                          <a:solidFill>
                            <a:schemeClr val="tx1"/>
                          </a:solidFill>
                          <a:latin typeface="Arial" panose="020B0604020202020204" pitchFamily="34" charset="0"/>
                          <a:cs typeface="Arial" panose="020B0604020202020204" pitchFamily="34" charset="0"/>
                        </a:rPr>
                        <a:t>er/sie wird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he/she will</a:t>
                      </a:r>
                      <a:r>
                        <a:rPr lang="de-DE" sz="1000" baseline="0" dirty="0" smtClean="0">
                          <a:solidFill>
                            <a:schemeClr val="tx1"/>
                          </a:solidFill>
                          <a:latin typeface="Arial" panose="020B0604020202020204" pitchFamily="34" charset="0"/>
                          <a:cs typeface="Arial" panose="020B0604020202020204" pitchFamily="34" charset="0"/>
                        </a:rPr>
                        <a:t> / is going to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sie</a:t>
                      </a:r>
                      <a:r>
                        <a:rPr lang="de-DE" sz="1000" baseline="0" dirty="0" smtClean="0">
                          <a:solidFill>
                            <a:schemeClr val="tx1"/>
                          </a:solidFill>
                          <a:latin typeface="Arial" panose="020B0604020202020204" pitchFamily="34" charset="0"/>
                          <a:cs typeface="Arial" panose="020B0604020202020204" pitchFamily="34" charset="0"/>
                        </a:rPr>
                        <a:t> werden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de-DE" sz="1000" dirty="0" smtClean="0">
                          <a:solidFill>
                            <a:schemeClr val="tx1"/>
                          </a:solidFill>
                          <a:latin typeface="Arial" panose="020B0604020202020204" pitchFamily="34" charset="0"/>
                          <a:cs typeface="Arial" panose="020B0604020202020204" pitchFamily="34" charset="0"/>
                        </a:rPr>
                        <a:t>they will /are going to</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03052438"/>
                  </a:ext>
                </a:extLst>
              </a:tr>
            </a:tbl>
          </a:graphicData>
        </a:graphic>
      </p:graphicFrame>
      <p:sp>
        <p:nvSpPr>
          <p:cNvPr id="11" name="TextBox 10"/>
          <p:cNvSpPr txBox="1"/>
          <p:nvPr/>
        </p:nvSpPr>
        <p:spPr>
          <a:xfrm>
            <a:off x="5336275" y="4974115"/>
            <a:ext cx="4435524" cy="400110"/>
          </a:xfrm>
          <a:prstGeom prst="rect">
            <a:avLst/>
          </a:prstGeom>
          <a:noFill/>
          <a:ln>
            <a:solidFill>
              <a:schemeClr val="tx1"/>
            </a:solidFill>
          </a:ln>
        </p:spPr>
        <p:txBody>
          <a:bodyPr wrap="square" rtlCol="0">
            <a:spAutoFit/>
          </a:bodyPr>
          <a:lstStyle/>
          <a:p>
            <a:r>
              <a:rPr lang="de-DE" sz="1000" b="1" u="sng" dirty="0" smtClean="0">
                <a:latin typeface="Arial" panose="020B0604020202020204" pitchFamily="34" charset="0"/>
                <a:cs typeface="Arial" panose="020B0604020202020204" pitchFamily="34" charset="0"/>
              </a:rPr>
              <a:t>Talking in three tenses:</a:t>
            </a:r>
            <a:r>
              <a:rPr lang="de-DE" sz="1000" dirty="0" smtClean="0">
                <a:latin typeface="Arial" panose="020B0604020202020204" pitchFamily="34" charset="0"/>
                <a:cs typeface="Arial" panose="020B0604020202020204" pitchFamily="34" charset="0"/>
              </a:rPr>
              <a:t> Letztes Jahr habe ich Tennis gespielt aber jetzt spiele ich lieber Golf. In der Zukunft werde ich oft ins Fitne</a:t>
            </a:r>
            <a:r>
              <a:rPr lang="el-GR" sz="1000" dirty="0" smtClean="0">
                <a:latin typeface="Arial" panose="020B0604020202020204" pitchFamily="34" charset="0"/>
                <a:cs typeface="Arial" panose="020B0604020202020204" pitchFamily="34" charset="0"/>
              </a:rPr>
              <a:t>β</a:t>
            </a:r>
            <a:r>
              <a:rPr lang="en-GB" sz="1000" dirty="0" err="1" smtClean="0">
                <a:latin typeface="Arial" panose="020B0604020202020204" pitchFamily="34" charset="0"/>
                <a:cs typeface="Arial" panose="020B0604020202020204" pitchFamily="34" charset="0"/>
              </a:rPr>
              <a:t>zentrum</a:t>
            </a:r>
            <a:r>
              <a:rPr lang="en-GB" sz="1000" dirty="0" smtClean="0">
                <a:latin typeface="Arial" panose="020B0604020202020204" pitchFamily="34" charset="0"/>
                <a:cs typeface="Arial" panose="020B0604020202020204" pitchFamily="34" charset="0"/>
              </a:rPr>
              <a:t> </a:t>
            </a:r>
            <a:r>
              <a:rPr lang="en-GB" sz="1000" dirty="0" err="1" smtClean="0">
                <a:latin typeface="Arial" panose="020B0604020202020204" pitchFamily="34" charset="0"/>
                <a:cs typeface="Arial" panose="020B0604020202020204" pitchFamily="34" charset="0"/>
              </a:rPr>
              <a:t>gehen</a:t>
            </a:r>
            <a:r>
              <a:rPr lang="en-GB" sz="1000" dirty="0" smtClean="0">
                <a:latin typeface="Arial" panose="020B0604020202020204" pitchFamily="34" charset="0"/>
                <a:cs typeface="Arial" panose="020B0604020202020204" pitchFamily="34" charset="0"/>
              </a:rPr>
              <a:t>.</a:t>
            </a:r>
            <a:endParaRPr lang="de-DE" sz="1000" b="1" u="sng" dirty="0">
              <a:latin typeface="Arial" panose="020B0604020202020204" pitchFamily="34" charset="0"/>
              <a:cs typeface="Arial" panose="020B0604020202020204" pitchFamily="34" charset="0"/>
            </a:endParaRPr>
          </a:p>
        </p:txBody>
      </p:sp>
      <p:graphicFrame>
        <p:nvGraphicFramePr>
          <p:cNvPr id="12" name="Table 11"/>
          <p:cNvGraphicFramePr>
            <a:graphicFrameLocks noGrp="1"/>
          </p:cNvGraphicFramePr>
          <p:nvPr>
            <p:extLst/>
          </p:nvPr>
        </p:nvGraphicFramePr>
        <p:xfrm>
          <a:off x="5349922" y="5527343"/>
          <a:ext cx="4421875" cy="887105"/>
        </p:xfrm>
        <a:graphic>
          <a:graphicData uri="http://schemas.openxmlformats.org/drawingml/2006/table">
            <a:tbl>
              <a:tblPr/>
              <a:tblGrid>
                <a:gridCol w="4421875">
                  <a:extLst>
                    <a:ext uri="{9D8B030D-6E8A-4147-A177-3AD203B41FA5}">
                      <a16:colId xmlns:a16="http://schemas.microsoft.com/office/drawing/2014/main" val="1493203586"/>
                    </a:ext>
                  </a:extLst>
                </a:gridCol>
              </a:tblGrid>
              <a:tr h="295702">
                <a:tc>
                  <a:txBody>
                    <a:bodyPr/>
                    <a:lstStyle/>
                    <a:p>
                      <a:r>
                        <a:rPr lang="de-DE" sz="1000" b="1" dirty="0" smtClean="0">
                          <a:latin typeface="Arial" panose="020B0604020202020204" pitchFamily="34" charset="0"/>
                          <a:cs typeface="Arial" panose="020B0604020202020204" pitchFamily="34" charset="0"/>
                        </a:rPr>
                        <a:t>WENN </a:t>
                      </a:r>
                      <a:r>
                        <a:rPr lang="de-DE" sz="1000" b="0" dirty="0" smtClean="0">
                          <a:latin typeface="Arial" panose="020B0604020202020204" pitchFamily="34" charset="0"/>
                          <a:cs typeface="Arial" panose="020B0604020202020204" pitchFamily="34" charset="0"/>
                        </a:rPr>
                        <a:t>(WHEN OR IF) is a kick-ass word.</a:t>
                      </a:r>
                      <a:endParaRPr lang="de-DE" sz="1000" b="1" dirty="0">
                        <a:latin typeface="Arial" panose="020B0604020202020204" pitchFamily="34" charset="0"/>
                        <a:cs typeface="Arial" panose="020B0604020202020204" pitchFamily="34" charset="0"/>
                      </a:endParaRP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67133629"/>
                  </a:ext>
                </a:extLst>
              </a:tr>
              <a:tr h="295701">
                <a:tc>
                  <a:txBody>
                    <a:bodyPr/>
                    <a:lstStyle/>
                    <a:p>
                      <a:r>
                        <a:rPr lang="de-DE" sz="1000" dirty="0" smtClean="0">
                          <a:latin typeface="Arial" panose="020B0604020202020204" pitchFamily="34" charset="0"/>
                          <a:cs typeface="Arial" panose="020B0604020202020204" pitchFamily="34" charset="0"/>
                        </a:rPr>
                        <a:t>Ich werde mehr</a:t>
                      </a:r>
                      <a:r>
                        <a:rPr lang="de-DE" sz="1000" baseline="0" dirty="0" smtClean="0">
                          <a:latin typeface="Arial" panose="020B0604020202020204" pitchFamily="34" charset="0"/>
                          <a:cs typeface="Arial" panose="020B0604020202020204" pitchFamily="34" charset="0"/>
                        </a:rPr>
                        <a:t> Sport treiben, </a:t>
                      </a:r>
                      <a:r>
                        <a:rPr lang="de-DE" sz="1000" b="1" baseline="0" dirty="0" smtClean="0">
                          <a:latin typeface="Arial" panose="020B0604020202020204" pitchFamily="34" charset="0"/>
                          <a:cs typeface="Arial" panose="020B0604020202020204" pitchFamily="34" charset="0"/>
                        </a:rPr>
                        <a:t>wenn</a:t>
                      </a:r>
                      <a:r>
                        <a:rPr lang="de-DE" sz="1000" baseline="0" dirty="0" smtClean="0">
                          <a:latin typeface="Arial" panose="020B0604020202020204" pitchFamily="34" charset="0"/>
                          <a:cs typeface="Arial" panose="020B0604020202020204" pitchFamily="34" charset="0"/>
                        </a:rPr>
                        <a:t> ich älter </a:t>
                      </a:r>
                      <a:r>
                        <a:rPr lang="de-DE" sz="1000" b="1" baseline="0" dirty="0" smtClean="0">
                          <a:latin typeface="Arial" panose="020B0604020202020204" pitchFamily="34" charset="0"/>
                          <a:cs typeface="Arial" panose="020B0604020202020204" pitchFamily="34" charset="0"/>
                        </a:rPr>
                        <a:t>bin</a:t>
                      </a:r>
                      <a:r>
                        <a:rPr lang="de-DE" sz="1000" baseline="0" dirty="0" smtClean="0">
                          <a:latin typeface="Arial" panose="020B0604020202020204" pitchFamily="34" charset="0"/>
                          <a:cs typeface="Arial" panose="020B0604020202020204" pitchFamily="34" charset="0"/>
                        </a:rPr>
                        <a:t>.</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3462711"/>
                  </a:ext>
                </a:extLst>
              </a:tr>
              <a:tr h="295702">
                <a:tc>
                  <a:txBody>
                    <a:bodyPr/>
                    <a:lstStyle/>
                    <a:p>
                      <a:r>
                        <a:rPr lang="de-DE" sz="1000" b="1" dirty="0" smtClean="0">
                          <a:latin typeface="Arial" panose="020B0604020202020204" pitchFamily="34" charset="0"/>
                          <a:cs typeface="Arial" panose="020B0604020202020204" pitchFamily="34" charset="0"/>
                        </a:rPr>
                        <a:t>Wenn</a:t>
                      </a:r>
                      <a:r>
                        <a:rPr lang="de-DE" sz="1000" dirty="0" smtClean="0">
                          <a:latin typeface="Arial" panose="020B0604020202020204" pitchFamily="34" charset="0"/>
                          <a:cs typeface="Arial" panose="020B0604020202020204" pitchFamily="34" charset="0"/>
                        </a:rPr>
                        <a:t> ich die Zeit </a:t>
                      </a:r>
                      <a:r>
                        <a:rPr lang="de-DE" sz="1000" b="1" dirty="0" smtClean="0">
                          <a:latin typeface="Arial" panose="020B0604020202020204" pitchFamily="34" charset="0"/>
                          <a:cs typeface="Arial" panose="020B0604020202020204" pitchFamily="34" charset="0"/>
                        </a:rPr>
                        <a:t>habe, werde </a:t>
                      </a:r>
                      <a:r>
                        <a:rPr lang="de-DE" sz="1000" dirty="0" smtClean="0">
                          <a:latin typeface="Arial" panose="020B0604020202020204" pitchFamily="34" charset="0"/>
                          <a:cs typeface="Arial" panose="020B0604020202020204" pitchFamily="34" charset="0"/>
                        </a:rPr>
                        <a:t>ich nach</a:t>
                      </a:r>
                      <a:r>
                        <a:rPr lang="de-DE" sz="1000" baseline="0" dirty="0" smtClean="0">
                          <a:latin typeface="Arial" panose="020B0604020202020204" pitchFamily="34" charset="0"/>
                          <a:cs typeface="Arial" panose="020B0604020202020204" pitchFamily="34" charset="0"/>
                        </a:rPr>
                        <a:t> der Schule Tischtennis spielen.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solidFill>
                        <a:schemeClr val="tx1"/>
                      </a:solidFill>
                      <a:prstDash val="solid"/>
                    </a:lnB>
                  </a:tcPr>
                </a:tc>
                <a:extLst>
                  <a:ext uri="{0D108BD9-81ED-4DB2-BD59-A6C34878D82A}">
                    <a16:rowId xmlns:a16="http://schemas.microsoft.com/office/drawing/2014/main" val="122902319"/>
                  </a:ext>
                </a:extLst>
              </a:tr>
            </a:tbl>
          </a:graphicData>
        </a:graphic>
      </p:graphicFrame>
    </p:spTree>
    <p:extLst>
      <p:ext uri="{BB962C8B-B14F-4D97-AF65-F5344CB8AC3E}">
        <p14:creationId xmlns:p14="http://schemas.microsoft.com/office/powerpoint/2010/main" val="4168930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501D70-27FF-B842-99FB-D84315F18565}"/>
              </a:ext>
            </a:extLst>
          </p:cNvPr>
          <p:cNvPicPr>
            <a:picLocks noChangeAspect="1"/>
          </p:cNvPicPr>
          <p:nvPr/>
        </p:nvPicPr>
        <p:blipFill>
          <a:blip r:embed="rId2"/>
          <a:stretch>
            <a:fillRect/>
          </a:stretch>
        </p:blipFill>
        <p:spPr>
          <a:xfrm>
            <a:off x="9150901" y="0"/>
            <a:ext cx="755099" cy="755099"/>
          </a:xfrm>
          <a:prstGeom prst="rect">
            <a:avLst/>
          </a:prstGeom>
        </p:spPr>
      </p:pic>
      <p:sp>
        <p:nvSpPr>
          <p:cNvPr id="10" name="TextBox 9"/>
          <p:cNvSpPr txBox="1"/>
          <p:nvPr/>
        </p:nvSpPr>
        <p:spPr>
          <a:xfrm>
            <a:off x="3054718" y="6475012"/>
            <a:ext cx="6096183" cy="369332"/>
          </a:xfrm>
          <a:prstGeom prst="rect">
            <a:avLst/>
          </a:prstGeom>
          <a:solidFill>
            <a:schemeClr val="bg2"/>
          </a:solidFill>
          <a:ln>
            <a:solidFill>
              <a:schemeClr val="tx1">
                <a:lumMod val="95000"/>
                <a:lumOff val="5000"/>
              </a:schemeClr>
            </a:solidFill>
          </a:ln>
        </p:spPr>
        <p:txBody>
          <a:bodyPr wrap="square" rtlCol="0">
            <a:spAutoFit/>
          </a:bodyPr>
          <a:lstStyle/>
          <a:p>
            <a:pPr algn="ctr"/>
            <a:r>
              <a:rPr lang="de-DE" dirty="0" smtClean="0">
                <a:latin typeface="Arial" panose="020B0604020202020204" pitchFamily="34" charset="0"/>
                <a:cs typeface="Arial" panose="020B0604020202020204" pitchFamily="34" charset="0"/>
              </a:rPr>
              <a:t>UNIT </a:t>
            </a:r>
            <a:r>
              <a:rPr lang="de-DE" dirty="0">
                <a:latin typeface="Arial" panose="020B0604020202020204" pitchFamily="34" charset="0"/>
                <a:cs typeface="Arial" panose="020B0604020202020204" pitchFamily="34" charset="0"/>
              </a:rPr>
              <a:t>2</a:t>
            </a:r>
            <a:r>
              <a:rPr lang="de-DE" dirty="0" smtClean="0">
                <a:latin typeface="Arial" panose="020B0604020202020204" pitchFamily="34" charset="0"/>
                <a:cs typeface="Arial" panose="020B0604020202020204" pitchFamily="34" charset="0"/>
              </a:rPr>
              <a:t> </a:t>
            </a:r>
            <a:r>
              <a:rPr lang="de-DE" dirty="0" smtClean="0">
                <a:latin typeface="Arial" panose="020B0604020202020204" pitchFamily="34" charset="0"/>
                <a:cs typeface="Arial" panose="020B0604020202020204" pitchFamily="34" charset="0"/>
              </a:rPr>
              <a:t>VOCAB: </a:t>
            </a:r>
            <a:r>
              <a:rPr lang="de-DE" dirty="0">
                <a:latin typeface="Arial" panose="020B0604020202020204" pitchFamily="34" charset="0"/>
                <a:cs typeface="Arial" panose="020B0604020202020204" pitchFamily="34" charset="0"/>
              </a:rPr>
              <a:t>SPORT AND </a:t>
            </a:r>
            <a:r>
              <a:rPr lang="de-DE" dirty="0" smtClean="0">
                <a:latin typeface="Arial" panose="020B0604020202020204" pitchFamily="34" charset="0"/>
                <a:cs typeface="Arial" panose="020B0604020202020204" pitchFamily="34" charset="0"/>
              </a:rPr>
              <a:t>LEISURE </a:t>
            </a:r>
            <a:endParaRPr lang="de-DE" dirty="0">
              <a:latin typeface="Arial" panose="020B0604020202020204" pitchFamily="34" charset="0"/>
              <a:cs typeface="Arial" panose="020B0604020202020204" pitchFamily="34" charset="0"/>
            </a:endParaRPr>
          </a:p>
        </p:txBody>
      </p:sp>
      <p:graphicFrame>
        <p:nvGraphicFramePr>
          <p:cNvPr id="11" name="Table 10"/>
          <p:cNvGraphicFramePr>
            <a:graphicFrameLocks noGrp="1"/>
          </p:cNvGraphicFramePr>
          <p:nvPr>
            <p:extLst/>
          </p:nvPr>
        </p:nvGraphicFramePr>
        <p:xfrm>
          <a:off x="0" y="27915"/>
          <a:ext cx="2825086" cy="6827520"/>
        </p:xfrm>
        <a:graphic>
          <a:graphicData uri="http://schemas.openxmlformats.org/drawingml/2006/table">
            <a:tbl>
              <a:tblPr/>
              <a:tblGrid>
                <a:gridCol w="1412543">
                  <a:extLst>
                    <a:ext uri="{9D8B030D-6E8A-4147-A177-3AD203B41FA5}">
                      <a16:colId xmlns:a16="http://schemas.microsoft.com/office/drawing/2014/main" val="3367474682"/>
                    </a:ext>
                  </a:extLst>
                </a:gridCol>
                <a:gridCol w="1412543">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Aerobik</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Aerobics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angeln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fishing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ausgehen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out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855473"/>
                  </a:ext>
                </a:extLst>
              </a:tr>
              <a:tr h="232114">
                <a:tc>
                  <a:txBody>
                    <a:bodyPr/>
                    <a:lstStyle/>
                    <a:p>
                      <a:r>
                        <a:rPr lang="de-DE" sz="900" dirty="0" smtClean="0">
                          <a:solidFill>
                            <a:schemeClr val="tx1"/>
                          </a:solidFill>
                          <a:latin typeface="Arial" panose="020B0604020202020204" pitchFamily="34" charset="0"/>
                          <a:cs typeface="Arial" panose="020B0604020202020204" pitchFamily="34" charset="0"/>
                        </a:rPr>
                        <a:t>Badminton / Federball</a:t>
                      </a:r>
                      <a:endParaRPr lang="de-DE" sz="9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Badminton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Bergsteigen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climb mountains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Eislaufen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ice skating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Fechten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Fencing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Fussball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Football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Handball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Handball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joggen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Jogging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Kegeln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Bowling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klettern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Climbing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Korbball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Netball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610039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laufen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run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80476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Leichtathletik</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Athletics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Radfahren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Bike-riding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8266067"/>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reiten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Horse-riding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rennen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race / run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ringen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wrestle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558216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rodeln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sledge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17719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Rollschuh laufen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rollerskating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6079366"/>
                  </a:ext>
                </a:extLst>
              </a:tr>
              <a:tr h="232114">
                <a:tc>
                  <a:txBody>
                    <a:bodyPr/>
                    <a:lstStyle/>
                    <a:p>
                      <a:r>
                        <a:rPr lang="de-DE" sz="1000" dirty="0" smtClean="0">
                          <a:latin typeface="Arial" panose="020B0604020202020204" pitchFamily="34" charset="0"/>
                          <a:cs typeface="Arial" panose="020B0604020202020204" pitchFamily="34" charset="0"/>
                        </a:rPr>
                        <a:t>rudern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row</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0964852"/>
                  </a:ext>
                </a:extLst>
              </a:tr>
              <a:tr h="232114">
                <a:tc>
                  <a:txBody>
                    <a:bodyPr/>
                    <a:lstStyle/>
                    <a:p>
                      <a:r>
                        <a:rPr lang="de-DE" sz="1000" dirty="0" smtClean="0">
                          <a:latin typeface="Arial" panose="020B0604020202020204" pitchFamily="34" charset="0"/>
                          <a:cs typeface="Arial" panose="020B0604020202020204" pitchFamily="34" charset="0"/>
                        </a:rPr>
                        <a:t>sammeln</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collect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6600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Schach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Chess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schie</a:t>
                      </a:r>
                      <a:r>
                        <a:rPr lang="el-GR" sz="1000" dirty="0" smtClean="0">
                          <a:solidFill>
                            <a:schemeClr val="tx1"/>
                          </a:solidFill>
                          <a:latin typeface="Arial" panose="020B0604020202020204" pitchFamily="34" charset="0"/>
                          <a:cs typeface="Arial" panose="020B0604020202020204" pitchFamily="34" charset="0"/>
                        </a:rPr>
                        <a:t>β</a:t>
                      </a:r>
                      <a:r>
                        <a:rPr lang="en-GB" sz="1000" dirty="0" err="1" smtClean="0">
                          <a:solidFill>
                            <a:schemeClr val="tx1"/>
                          </a:solidFill>
                          <a:latin typeface="Arial" panose="020B0604020202020204" pitchFamily="34" charset="0"/>
                          <a:cs typeface="Arial" panose="020B0604020202020204" pitchFamily="34" charset="0"/>
                        </a:rPr>
                        <a:t>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shoot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Schlittschuh laufen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a:t>
                      </a:r>
                      <a:r>
                        <a:rPr lang="de-DE" sz="1000" baseline="0" dirty="0" smtClean="0">
                          <a:solidFill>
                            <a:schemeClr val="tx1"/>
                          </a:solidFill>
                          <a:latin typeface="Arial" panose="020B0604020202020204" pitchFamily="34" charset="0"/>
                          <a:cs typeface="Arial" panose="020B0604020202020204" pitchFamily="34" charset="0"/>
                        </a:rPr>
                        <a:t> go ice skating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374704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sich schminken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put make-up on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7500295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schwimmen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swim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79842206"/>
                  </a:ext>
                </a:extLst>
              </a:tr>
            </a:tbl>
          </a:graphicData>
        </a:graphic>
      </p:graphicFrame>
      <p:graphicFrame>
        <p:nvGraphicFramePr>
          <p:cNvPr id="6" name="Table 5"/>
          <p:cNvGraphicFramePr>
            <a:graphicFrameLocks noGrp="1"/>
          </p:cNvGraphicFramePr>
          <p:nvPr>
            <p:extLst/>
          </p:nvPr>
        </p:nvGraphicFramePr>
        <p:xfrm>
          <a:off x="3108316" y="30480"/>
          <a:ext cx="2825086" cy="6339840"/>
        </p:xfrm>
        <a:graphic>
          <a:graphicData uri="http://schemas.openxmlformats.org/drawingml/2006/table">
            <a:tbl>
              <a:tblPr/>
              <a:tblGrid>
                <a:gridCol w="1490980">
                  <a:extLst>
                    <a:ext uri="{9D8B030D-6E8A-4147-A177-3AD203B41FA5}">
                      <a16:colId xmlns:a16="http://schemas.microsoft.com/office/drawing/2014/main" val="3367474682"/>
                    </a:ext>
                  </a:extLst>
                </a:gridCol>
                <a:gridCol w="1334106">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segeln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sail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see</a:t>
                      </a:r>
                      <a:r>
                        <a:rPr lang="de-DE" sz="1000" baseline="0" dirty="0" smtClean="0">
                          <a:solidFill>
                            <a:schemeClr val="tx1"/>
                          </a:solidFill>
                          <a:latin typeface="Arial" panose="020B0604020202020204" pitchFamily="34" charset="0"/>
                          <a:cs typeface="Arial" panose="020B0604020202020204" pitchFamily="34" charset="0"/>
                        </a:rPr>
                        <a:t> /</a:t>
                      </a:r>
                      <a:r>
                        <a:rPr lang="de-DE" sz="1000" dirty="0" smtClean="0">
                          <a:solidFill>
                            <a:schemeClr val="tx1"/>
                          </a:solidFill>
                          <a:latin typeface="Arial" panose="020B0604020202020204" pitchFamily="34" charset="0"/>
                          <a:cs typeface="Arial" panose="020B0604020202020204" pitchFamily="34" charset="0"/>
                        </a:rPr>
                        <a:t> to watch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spazieren gehen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a:t>
                      </a:r>
                      <a:r>
                        <a:rPr lang="de-DE" sz="1000" baseline="0" dirty="0" smtClean="0">
                          <a:solidFill>
                            <a:schemeClr val="tx1"/>
                          </a:solidFill>
                          <a:latin typeface="Arial" panose="020B0604020202020204" pitchFamily="34" charset="0"/>
                          <a:cs typeface="Arial" panose="020B0604020202020204" pitchFamily="34" charset="0"/>
                        </a:rPr>
                        <a:t> for a walk</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8554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spielen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play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springen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jump</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stricken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knit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tanzen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dance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tauchen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dive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Tischtennis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Table tennis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trainieren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train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treffen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meet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turnen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do gymnastics</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Volleyball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Volleyball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610039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wandern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hiking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80476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Wasserski laufen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waterskiing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werfen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throw</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8266067"/>
                  </a:ext>
                </a:extLst>
              </a:tr>
              <a:tr h="232114">
                <a:tc>
                  <a:txBody>
                    <a:bodyPr/>
                    <a:lstStyle/>
                    <a:p>
                      <a:r>
                        <a:rPr lang="de-DE" sz="1000" dirty="0" smtClean="0">
                          <a:latin typeface="Arial" panose="020B0604020202020204" pitchFamily="34" charset="0"/>
                          <a:cs typeface="Arial" panose="020B0604020202020204" pitchFamily="34" charset="0"/>
                        </a:rPr>
                        <a:t>aktiv</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Active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sich amüsieren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have fun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anfangen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begin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04558216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aufnehmen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take up</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7117719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aufregend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Exciting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0760793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begleiten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accompany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1096485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besuchen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visit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1506600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 / to walk</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gewinnen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win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herumlaufen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run around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493747048"/>
                  </a:ext>
                </a:extLst>
              </a:tr>
            </a:tbl>
          </a:graphicData>
        </a:graphic>
      </p:graphicFrame>
      <p:graphicFrame>
        <p:nvGraphicFramePr>
          <p:cNvPr id="7" name="Table 6"/>
          <p:cNvGraphicFramePr>
            <a:graphicFrameLocks noGrp="1"/>
          </p:cNvGraphicFramePr>
          <p:nvPr>
            <p:extLst/>
          </p:nvPr>
        </p:nvGraphicFramePr>
        <p:xfrm>
          <a:off x="6216633" y="30480"/>
          <a:ext cx="2825086" cy="6339840"/>
        </p:xfrm>
        <a:graphic>
          <a:graphicData uri="http://schemas.openxmlformats.org/drawingml/2006/table">
            <a:tbl>
              <a:tblPr/>
              <a:tblGrid>
                <a:gridCol w="1412543">
                  <a:extLst>
                    <a:ext uri="{9D8B030D-6E8A-4147-A177-3AD203B41FA5}">
                      <a16:colId xmlns:a16="http://schemas.microsoft.com/office/drawing/2014/main" val="3367474682"/>
                    </a:ext>
                  </a:extLst>
                </a:gridCol>
                <a:gridCol w="1412543">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kommen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come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mitgehen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go</a:t>
                      </a:r>
                      <a:r>
                        <a:rPr lang="de-DE" sz="1000" baseline="0" dirty="0" smtClean="0">
                          <a:solidFill>
                            <a:schemeClr val="tx1"/>
                          </a:solidFill>
                          <a:latin typeface="Arial" panose="020B0604020202020204" pitchFamily="34" charset="0"/>
                          <a:cs typeface="Arial" panose="020B0604020202020204" pitchFamily="34" charset="0"/>
                        </a:rPr>
                        <a:t> with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mitkommen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come with</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268855473"/>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probieren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try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2897515466"/>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quatschen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chat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49780642"/>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üben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practice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31769668"/>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sich unterhalten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chat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unternehmen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do / undertake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4116716239"/>
                  </a:ext>
                </a:extLst>
              </a:tr>
              <a:tr h="23211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DE" sz="1000" dirty="0" smtClean="0">
                          <a:solidFill>
                            <a:schemeClr val="tx1"/>
                          </a:solidFill>
                          <a:latin typeface="Arial" panose="020B0604020202020204" pitchFamily="34" charset="0"/>
                          <a:cs typeface="Arial" panose="020B0604020202020204" pitchFamily="34" charset="0"/>
                        </a:rPr>
                        <a:t>verlieren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lose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Ausflug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Excursion / trip</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Ausgang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Exit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Fitnesszentrum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Gym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Freibad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Outdoor pool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3610039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Freizeit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Freetime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48047673"/>
                  </a:ext>
                </a:extLst>
              </a:tr>
              <a:tr h="232114">
                <a:tc>
                  <a:txBody>
                    <a:bodyPr/>
                    <a:lstStyle/>
                    <a:p>
                      <a:r>
                        <a:rPr lang="de-DE" sz="1000" dirty="0" smtClean="0">
                          <a:latin typeface="Arial" panose="020B0604020202020204" pitchFamily="34" charset="0"/>
                          <a:cs typeface="Arial" panose="020B0604020202020204" pitchFamily="34" charset="0"/>
                        </a:rPr>
                        <a:t>Hallenbad (nt)</a:t>
                      </a:r>
                      <a:endParaRPr lang="de-DE" sz="1000" dirty="0">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Indoor pool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146741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Klub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Club</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88266067"/>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Kunstgalerie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Art gallery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0665824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Künstler [in] (m/f)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Artist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0435045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Leichtathlet [in] (m/f)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Athlete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4558216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Lust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Joy / desire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57117719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Mannschaft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Team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760793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Mitglied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Member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1096485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nach Hause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(go) home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506600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Sammlung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Collection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360048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Segelboot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Sailing boat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8265040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Spitzname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nickname</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3747048"/>
                  </a:ext>
                </a:extLst>
              </a:tr>
            </a:tbl>
          </a:graphicData>
        </a:graphic>
      </p:graphicFrame>
    </p:spTree>
    <p:extLst>
      <p:ext uri="{BB962C8B-B14F-4D97-AF65-F5344CB8AC3E}">
        <p14:creationId xmlns:p14="http://schemas.microsoft.com/office/powerpoint/2010/main" val="7057357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7501D70-27FF-B842-99FB-D84315F18565}"/>
              </a:ext>
            </a:extLst>
          </p:cNvPr>
          <p:cNvPicPr>
            <a:picLocks noChangeAspect="1"/>
          </p:cNvPicPr>
          <p:nvPr/>
        </p:nvPicPr>
        <p:blipFill>
          <a:blip r:embed="rId2"/>
          <a:stretch>
            <a:fillRect/>
          </a:stretch>
        </p:blipFill>
        <p:spPr>
          <a:xfrm>
            <a:off x="9150901" y="0"/>
            <a:ext cx="755099" cy="755099"/>
          </a:xfrm>
          <a:prstGeom prst="rect">
            <a:avLst/>
          </a:prstGeom>
        </p:spPr>
      </p:pic>
      <p:sp>
        <p:nvSpPr>
          <p:cNvPr id="10" name="TextBox 9"/>
          <p:cNvSpPr txBox="1"/>
          <p:nvPr/>
        </p:nvSpPr>
        <p:spPr>
          <a:xfrm>
            <a:off x="3054718" y="6475012"/>
            <a:ext cx="6096183" cy="369332"/>
          </a:xfrm>
          <a:prstGeom prst="rect">
            <a:avLst/>
          </a:prstGeom>
          <a:solidFill>
            <a:schemeClr val="bg2"/>
          </a:solidFill>
          <a:ln>
            <a:solidFill>
              <a:schemeClr val="tx1">
                <a:lumMod val="95000"/>
                <a:lumOff val="5000"/>
              </a:schemeClr>
            </a:solidFill>
          </a:ln>
        </p:spPr>
        <p:txBody>
          <a:bodyPr wrap="square" rtlCol="0">
            <a:spAutoFit/>
          </a:bodyPr>
          <a:lstStyle/>
          <a:p>
            <a:pPr algn="ctr"/>
            <a:r>
              <a:rPr lang="de-DE" smtClean="0">
                <a:latin typeface="Arial" panose="020B0604020202020204" pitchFamily="34" charset="0"/>
                <a:cs typeface="Arial" panose="020B0604020202020204" pitchFamily="34" charset="0"/>
              </a:rPr>
              <a:t>UNIT </a:t>
            </a:r>
            <a:r>
              <a:rPr lang="de-DE" dirty="0">
                <a:latin typeface="Arial" panose="020B0604020202020204" pitchFamily="34" charset="0"/>
                <a:cs typeface="Arial" panose="020B0604020202020204" pitchFamily="34" charset="0"/>
              </a:rPr>
              <a:t>2</a:t>
            </a:r>
            <a:r>
              <a:rPr lang="de-DE" smtClean="0">
                <a:latin typeface="Arial" panose="020B0604020202020204" pitchFamily="34" charset="0"/>
                <a:cs typeface="Arial" panose="020B0604020202020204" pitchFamily="34" charset="0"/>
              </a:rPr>
              <a:t> </a:t>
            </a:r>
            <a:r>
              <a:rPr lang="de-DE" dirty="0" smtClean="0">
                <a:latin typeface="Arial" panose="020B0604020202020204" pitchFamily="34" charset="0"/>
                <a:cs typeface="Arial" panose="020B0604020202020204" pitchFamily="34" charset="0"/>
              </a:rPr>
              <a:t>VOCAB: </a:t>
            </a:r>
            <a:r>
              <a:rPr lang="de-DE" dirty="0">
                <a:latin typeface="Arial" panose="020B0604020202020204" pitchFamily="34" charset="0"/>
                <a:cs typeface="Arial" panose="020B0604020202020204" pitchFamily="34" charset="0"/>
              </a:rPr>
              <a:t>SPORT AND </a:t>
            </a:r>
            <a:r>
              <a:rPr lang="de-DE" dirty="0" smtClean="0">
                <a:latin typeface="Arial" panose="020B0604020202020204" pitchFamily="34" charset="0"/>
                <a:cs typeface="Arial" panose="020B0604020202020204" pitchFamily="34" charset="0"/>
              </a:rPr>
              <a:t>LEISURE [2] </a:t>
            </a:r>
            <a:endParaRPr lang="de-DE" dirty="0">
              <a:latin typeface="Arial" panose="020B0604020202020204" pitchFamily="34" charset="0"/>
              <a:cs typeface="Arial" panose="020B0604020202020204" pitchFamily="34" charset="0"/>
            </a:endParaRPr>
          </a:p>
        </p:txBody>
      </p:sp>
      <p:graphicFrame>
        <p:nvGraphicFramePr>
          <p:cNvPr id="11" name="Table 10"/>
          <p:cNvGraphicFramePr>
            <a:graphicFrameLocks noGrp="1"/>
          </p:cNvGraphicFramePr>
          <p:nvPr>
            <p:extLst/>
          </p:nvPr>
        </p:nvGraphicFramePr>
        <p:xfrm>
          <a:off x="0" y="27915"/>
          <a:ext cx="2825086" cy="2926080"/>
        </p:xfrm>
        <a:graphic>
          <a:graphicData uri="http://schemas.openxmlformats.org/drawingml/2006/table">
            <a:tbl>
              <a:tblPr/>
              <a:tblGrid>
                <a:gridCol w="1412543">
                  <a:extLst>
                    <a:ext uri="{9D8B030D-6E8A-4147-A177-3AD203B41FA5}">
                      <a16:colId xmlns:a16="http://schemas.microsoft.com/office/drawing/2014/main" val="3367474682"/>
                    </a:ext>
                  </a:extLst>
                </a:gridCol>
                <a:gridCol w="1412543">
                  <a:extLst>
                    <a:ext uri="{9D8B030D-6E8A-4147-A177-3AD203B41FA5}">
                      <a16:colId xmlns:a16="http://schemas.microsoft.com/office/drawing/2014/main" val="1689579544"/>
                    </a:ext>
                  </a:extLst>
                </a:gridCol>
              </a:tblGrid>
              <a:tr h="232114">
                <a:tc>
                  <a:txBody>
                    <a:bodyPr/>
                    <a:lstStyle/>
                    <a:p>
                      <a:r>
                        <a:rPr lang="de-DE" sz="1000" dirty="0" smtClean="0">
                          <a:solidFill>
                            <a:schemeClr val="tx1"/>
                          </a:solidFill>
                          <a:latin typeface="Arial" panose="020B0604020202020204" pitchFamily="34" charset="0"/>
                          <a:cs typeface="Arial" panose="020B0604020202020204" pitchFamily="34" charset="0"/>
                        </a:rPr>
                        <a:t>Sportart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Sport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841667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Sport treiben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do sport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5472470"/>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Stadion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Stadium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8855473"/>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Tor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Goal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97515466"/>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Uni (f)</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University</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49780642"/>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Verein (m)</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Club</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31769668"/>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Vorbild</a:t>
                      </a:r>
                      <a:r>
                        <a:rPr lang="de-DE" sz="1000" baseline="0" dirty="0" smtClean="0">
                          <a:solidFill>
                            <a:schemeClr val="tx1"/>
                          </a:solidFill>
                          <a:latin typeface="Arial" panose="020B0604020202020204" pitchFamily="34" charset="0"/>
                          <a:cs typeface="Arial" panose="020B0604020202020204" pitchFamily="34" charset="0"/>
                        </a:rPr>
                        <a:t>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Role model / idol</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7362737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vorschlagen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suggest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1671623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vorziehen</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To prefer</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42209119"/>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aufregend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Exciting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07074604"/>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ermüdend</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Tiring</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85364095"/>
                  </a:ext>
                </a:extLst>
              </a:tr>
              <a:tr h="232114">
                <a:tc>
                  <a:txBody>
                    <a:bodyPr/>
                    <a:lstStyle/>
                    <a:p>
                      <a:r>
                        <a:rPr lang="de-DE" sz="1000" dirty="0" smtClean="0">
                          <a:solidFill>
                            <a:schemeClr val="tx1"/>
                          </a:solidFill>
                          <a:latin typeface="Arial" panose="020B0604020202020204" pitchFamily="34" charset="0"/>
                          <a:cs typeface="Arial" panose="020B0604020202020204" pitchFamily="34" charset="0"/>
                        </a:rPr>
                        <a:t>Vergnügen (nt)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de-DE" sz="1000" dirty="0" smtClean="0">
                          <a:solidFill>
                            <a:schemeClr val="tx1"/>
                          </a:solidFill>
                          <a:latin typeface="Arial" panose="020B0604020202020204" pitchFamily="34" charset="0"/>
                          <a:cs typeface="Arial" panose="020B0604020202020204" pitchFamily="34" charset="0"/>
                        </a:rPr>
                        <a:t>enjoyment</a:t>
                      </a:r>
                      <a:endParaRPr lang="de-DE" sz="1000" dirty="0">
                        <a:solidFill>
                          <a:schemeClr val="tx1"/>
                        </a:solidFill>
                        <a:latin typeface="Arial" panose="020B0604020202020204" pitchFamily="34" charset="0"/>
                        <a:cs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17005505"/>
                  </a:ext>
                </a:extLst>
              </a:tr>
            </a:tbl>
          </a:graphicData>
        </a:graphic>
      </p:graphicFrame>
    </p:spTree>
    <p:extLst>
      <p:ext uri="{BB962C8B-B14F-4D97-AF65-F5344CB8AC3E}">
        <p14:creationId xmlns:p14="http://schemas.microsoft.com/office/powerpoint/2010/main" val="3858176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2045</TotalTime>
  <Words>1794</Words>
  <Application>Microsoft Office PowerPoint</Application>
  <PresentationFormat>A4 Paper (210x297 mm)</PresentationFormat>
  <Paragraphs>606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Rob Sproston</dc:creator>
  <cp:lastModifiedBy>Ms Johnson</cp:lastModifiedBy>
  <cp:revision>72</cp:revision>
  <cp:lastPrinted>2019-06-13T08:55:51Z</cp:lastPrinted>
  <dcterms:created xsi:type="dcterms:W3CDTF">2019-06-13T06:52:07Z</dcterms:created>
  <dcterms:modified xsi:type="dcterms:W3CDTF">2023-10-16T16:59:48Z</dcterms:modified>
</cp:coreProperties>
</file>