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4" r:id="rId2"/>
    <p:sldId id="265" r:id="rId3"/>
    <p:sldId id="266" r:id="rId4"/>
    <p:sldId id="267" r:id="rId5"/>
    <p:sldId id="268" r:id="rId6"/>
    <p:sldId id="269" r:id="rId7"/>
  </p:sldIdLst>
  <p:sldSz cx="9906000" cy="6858000" type="A4"/>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94"/>
  </p:normalViewPr>
  <p:slideViewPr>
    <p:cSldViewPr snapToGrid="0" snapToObjects="1">
      <p:cViewPr varScale="1">
        <p:scale>
          <a:sx n="73" d="100"/>
          <a:sy n="73" d="100"/>
        </p:scale>
        <p:origin x="1122" y="60"/>
      </p:cViewPr>
      <p:guideLst>
        <p:guide orient="horz" pos="2205"/>
        <p:guide pos="312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6FEC37C-C7CB-8040-A4C7-82D5F46C4A41}" type="datetimeFigureOut">
              <a:rPr lang="en-GB" smtClean="0"/>
              <a:t>16/10/2023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9C8D86-FB05-B74D-8185-8E297045CEE8}" type="slidenum">
              <a:rPr lang="en-GB" smtClean="0"/>
              <a:t>‹#›</a:t>
            </a:fld>
            <a:endParaRPr lang="en-GB"/>
          </a:p>
        </p:txBody>
      </p:sp>
    </p:spTree>
    <p:extLst>
      <p:ext uri="{BB962C8B-B14F-4D97-AF65-F5344CB8AC3E}">
        <p14:creationId xmlns:p14="http://schemas.microsoft.com/office/powerpoint/2010/main" val="4082705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FEC37C-C7CB-8040-A4C7-82D5F46C4A41}" type="datetimeFigureOut">
              <a:rPr lang="en-GB" smtClean="0"/>
              <a:t>16/10/2023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9C8D86-FB05-B74D-8185-8E297045CEE8}" type="slidenum">
              <a:rPr lang="en-GB" smtClean="0"/>
              <a:t>‹#›</a:t>
            </a:fld>
            <a:endParaRPr lang="en-GB"/>
          </a:p>
        </p:txBody>
      </p:sp>
    </p:spTree>
    <p:extLst>
      <p:ext uri="{BB962C8B-B14F-4D97-AF65-F5344CB8AC3E}">
        <p14:creationId xmlns:p14="http://schemas.microsoft.com/office/powerpoint/2010/main" val="1414324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FEC37C-C7CB-8040-A4C7-82D5F46C4A41}" type="datetimeFigureOut">
              <a:rPr lang="en-GB" smtClean="0"/>
              <a:t>16/10/2023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9C8D86-FB05-B74D-8185-8E297045CEE8}" type="slidenum">
              <a:rPr lang="en-GB" smtClean="0"/>
              <a:t>‹#›</a:t>
            </a:fld>
            <a:endParaRPr lang="en-GB"/>
          </a:p>
        </p:txBody>
      </p:sp>
    </p:spTree>
    <p:extLst>
      <p:ext uri="{BB962C8B-B14F-4D97-AF65-F5344CB8AC3E}">
        <p14:creationId xmlns:p14="http://schemas.microsoft.com/office/powerpoint/2010/main" val="3827538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FEC37C-C7CB-8040-A4C7-82D5F46C4A41}" type="datetimeFigureOut">
              <a:rPr lang="en-GB" smtClean="0"/>
              <a:t>16/10/2023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9C8D86-FB05-B74D-8185-8E297045CEE8}" type="slidenum">
              <a:rPr lang="en-GB" smtClean="0"/>
              <a:t>‹#›</a:t>
            </a:fld>
            <a:endParaRPr lang="en-GB"/>
          </a:p>
        </p:txBody>
      </p:sp>
    </p:spTree>
    <p:extLst>
      <p:ext uri="{BB962C8B-B14F-4D97-AF65-F5344CB8AC3E}">
        <p14:creationId xmlns:p14="http://schemas.microsoft.com/office/powerpoint/2010/main" val="1311037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FEC37C-C7CB-8040-A4C7-82D5F46C4A41}" type="datetimeFigureOut">
              <a:rPr lang="en-GB" smtClean="0"/>
              <a:t>16/10/2023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9C8D86-FB05-B74D-8185-8E297045CEE8}" type="slidenum">
              <a:rPr lang="en-GB" smtClean="0"/>
              <a:t>‹#›</a:t>
            </a:fld>
            <a:endParaRPr lang="en-GB"/>
          </a:p>
        </p:txBody>
      </p:sp>
    </p:spTree>
    <p:extLst>
      <p:ext uri="{BB962C8B-B14F-4D97-AF65-F5344CB8AC3E}">
        <p14:creationId xmlns:p14="http://schemas.microsoft.com/office/powerpoint/2010/main" val="2980190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6FEC37C-C7CB-8040-A4C7-82D5F46C4A41}" type="datetimeFigureOut">
              <a:rPr lang="en-GB" smtClean="0"/>
              <a:t>16/10/2023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59C8D86-FB05-B74D-8185-8E297045CEE8}" type="slidenum">
              <a:rPr lang="en-GB" smtClean="0"/>
              <a:t>‹#›</a:t>
            </a:fld>
            <a:endParaRPr lang="en-GB"/>
          </a:p>
        </p:txBody>
      </p:sp>
    </p:spTree>
    <p:extLst>
      <p:ext uri="{BB962C8B-B14F-4D97-AF65-F5344CB8AC3E}">
        <p14:creationId xmlns:p14="http://schemas.microsoft.com/office/powerpoint/2010/main" val="3218631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6FEC37C-C7CB-8040-A4C7-82D5F46C4A41}" type="datetimeFigureOut">
              <a:rPr lang="en-GB" smtClean="0"/>
              <a:t>16/10/2023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59C8D86-FB05-B74D-8185-8E297045CEE8}" type="slidenum">
              <a:rPr lang="en-GB" smtClean="0"/>
              <a:t>‹#›</a:t>
            </a:fld>
            <a:endParaRPr lang="en-GB"/>
          </a:p>
        </p:txBody>
      </p:sp>
    </p:spTree>
    <p:extLst>
      <p:ext uri="{BB962C8B-B14F-4D97-AF65-F5344CB8AC3E}">
        <p14:creationId xmlns:p14="http://schemas.microsoft.com/office/powerpoint/2010/main" val="316913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6FEC37C-C7CB-8040-A4C7-82D5F46C4A41}" type="datetimeFigureOut">
              <a:rPr lang="en-GB" smtClean="0"/>
              <a:t>16/10/2023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59C8D86-FB05-B74D-8185-8E297045CEE8}" type="slidenum">
              <a:rPr lang="en-GB" smtClean="0"/>
              <a:t>‹#›</a:t>
            </a:fld>
            <a:endParaRPr lang="en-GB"/>
          </a:p>
        </p:txBody>
      </p:sp>
    </p:spTree>
    <p:extLst>
      <p:ext uri="{BB962C8B-B14F-4D97-AF65-F5344CB8AC3E}">
        <p14:creationId xmlns:p14="http://schemas.microsoft.com/office/powerpoint/2010/main" val="530765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FEC37C-C7CB-8040-A4C7-82D5F46C4A41}" type="datetimeFigureOut">
              <a:rPr lang="en-GB" smtClean="0"/>
              <a:t>16/10/2023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59C8D86-FB05-B74D-8185-8E297045CEE8}" type="slidenum">
              <a:rPr lang="en-GB" smtClean="0"/>
              <a:t>‹#›</a:t>
            </a:fld>
            <a:endParaRPr lang="en-GB"/>
          </a:p>
        </p:txBody>
      </p:sp>
    </p:spTree>
    <p:extLst>
      <p:ext uri="{BB962C8B-B14F-4D97-AF65-F5344CB8AC3E}">
        <p14:creationId xmlns:p14="http://schemas.microsoft.com/office/powerpoint/2010/main" val="2700210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6FEC37C-C7CB-8040-A4C7-82D5F46C4A41}" type="datetimeFigureOut">
              <a:rPr lang="en-GB" smtClean="0"/>
              <a:t>16/10/2023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59C8D86-FB05-B74D-8185-8E297045CEE8}" type="slidenum">
              <a:rPr lang="en-GB" smtClean="0"/>
              <a:t>‹#›</a:t>
            </a:fld>
            <a:endParaRPr lang="en-GB"/>
          </a:p>
        </p:txBody>
      </p:sp>
    </p:spTree>
    <p:extLst>
      <p:ext uri="{BB962C8B-B14F-4D97-AF65-F5344CB8AC3E}">
        <p14:creationId xmlns:p14="http://schemas.microsoft.com/office/powerpoint/2010/main" val="3881204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6FEC37C-C7CB-8040-A4C7-82D5F46C4A41}" type="datetimeFigureOut">
              <a:rPr lang="en-GB" smtClean="0"/>
              <a:t>16/10/2023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59C8D86-FB05-B74D-8185-8E297045CEE8}" type="slidenum">
              <a:rPr lang="en-GB" smtClean="0"/>
              <a:t>‹#›</a:t>
            </a:fld>
            <a:endParaRPr lang="en-GB"/>
          </a:p>
        </p:txBody>
      </p:sp>
    </p:spTree>
    <p:extLst>
      <p:ext uri="{BB962C8B-B14F-4D97-AF65-F5344CB8AC3E}">
        <p14:creationId xmlns:p14="http://schemas.microsoft.com/office/powerpoint/2010/main" val="1837686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FEC37C-C7CB-8040-A4C7-82D5F46C4A41}" type="datetimeFigureOut">
              <a:rPr lang="en-GB" smtClean="0"/>
              <a:t>16/10/2023</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9C8D86-FB05-B74D-8185-8E297045CEE8}" type="slidenum">
              <a:rPr lang="en-GB" smtClean="0"/>
              <a:t>‹#›</a:t>
            </a:fld>
            <a:endParaRPr lang="en-GB"/>
          </a:p>
        </p:txBody>
      </p:sp>
    </p:spTree>
    <p:extLst>
      <p:ext uri="{BB962C8B-B14F-4D97-AF65-F5344CB8AC3E}">
        <p14:creationId xmlns:p14="http://schemas.microsoft.com/office/powerpoint/2010/main" val="29002657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7501D70-27FF-B842-99FB-D84315F18565}"/>
              </a:ext>
            </a:extLst>
          </p:cNvPr>
          <p:cNvPicPr>
            <a:picLocks noChangeAspect="1"/>
          </p:cNvPicPr>
          <p:nvPr/>
        </p:nvPicPr>
        <p:blipFill>
          <a:blip r:embed="rId2"/>
          <a:stretch>
            <a:fillRect/>
          </a:stretch>
        </p:blipFill>
        <p:spPr>
          <a:xfrm>
            <a:off x="8979363" y="106452"/>
            <a:ext cx="755099" cy="755099"/>
          </a:xfrm>
          <a:prstGeom prst="rect">
            <a:avLst/>
          </a:prstGeom>
        </p:spPr>
      </p:pic>
      <p:sp>
        <p:nvSpPr>
          <p:cNvPr id="5" name="TextBox 4">
            <a:extLst>
              <a:ext uri="{FF2B5EF4-FFF2-40B4-BE49-F238E27FC236}">
                <a16:creationId xmlns:a16="http://schemas.microsoft.com/office/drawing/2014/main" id="{71D8049A-182E-884B-965F-8F49DEF69A7C}"/>
              </a:ext>
            </a:extLst>
          </p:cNvPr>
          <p:cNvSpPr txBox="1"/>
          <p:nvPr/>
        </p:nvSpPr>
        <p:spPr>
          <a:xfrm>
            <a:off x="278296" y="256184"/>
            <a:ext cx="2690160" cy="461665"/>
          </a:xfrm>
          <a:prstGeom prst="rect">
            <a:avLst/>
          </a:prstGeom>
          <a:noFill/>
        </p:spPr>
        <p:txBody>
          <a:bodyPr wrap="none" rtlCol="0">
            <a:spAutoFit/>
          </a:bodyPr>
          <a:lstStyle/>
          <a:p>
            <a:r>
              <a:rPr lang="en-GB" sz="2400" dirty="0" smtClean="0">
                <a:solidFill>
                  <a:schemeClr val="tx1">
                    <a:lumMod val="65000"/>
                    <a:lumOff val="35000"/>
                  </a:schemeClr>
                </a:solidFill>
                <a:latin typeface="Arial" panose="020B0604020202020204" pitchFamily="34" charset="0"/>
                <a:cs typeface="Arial" panose="020B0604020202020204" pitchFamily="34" charset="0"/>
              </a:rPr>
              <a:t>Unit </a:t>
            </a:r>
            <a:r>
              <a:rPr lang="en-GB" sz="2400" dirty="0" smtClean="0">
                <a:solidFill>
                  <a:schemeClr val="tx1">
                    <a:lumMod val="65000"/>
                    <a:lumOff val="35000"/>
                  </a:schemeClr>
                </a:solidFill>
                <a:latin typeface="Arial" panose="020B0604020202020204" pitchFamily="34" charset="0"/>
                <a:cs typeface="Arial" panose="020B0604020202020204" pitchFamily="34" charset="0"/>
              </a:rPr>
              <a:t>2 </a:t>
            </a:r>
            <a:r>
              <a:rPr lang="en-GB" dirty="0" smtClean="0">
                <a:solidFill>
                  <a:schemeClr val="tx1">
                    <a:lumMod val="65000"/>
                    <a:lumOff val="35000"/>
                  </a:schemeClr>
                </a:solidFill>
                <a:latin typeface="Arial" panose="020B0604020202020204" pitchFamily="34" charset="0"/>
                <a:cs typeface="Arial" panose="020B0604020202020204" pitchFamily="34" charset="0"/>
              </a:rPr>
              <a:t>Core Structures</a:t>
            </a:r>
            <a:endParaRPr lang="en-GB" b="1" dirty="0">
              <a:solidFill>
                <a:schemeClr val="tx1">
                  <a:lumMod val="65000"/>
                  <a:lumOff val="35000"/>
                </a:schemeClr>
              </a:solidFill>
              <a:latin typeface="Arial Black" panose="020B0604020202020204" pitchFamily="34" charset="0"/>
              <a:cs typeface="Arial Black" panose="020B0604020202020204" pitchFamily="34" charset="0"/>
            </a:endParaRPr>
          </a:p>
        </p:txBody>
      </p:sp>
      <p:sp>
        <p:nvSpPr>
          <p:cNvPr id="35" name="TextBox 34">
            <a:extLst>
              <a:ext uri="{FF2B5EF4-FFF2-40B4-BE49-F238E27FC236}">
                <a16:creationId xmlns:a16="http://schemas.microsoft.com/office/drawing/2014/main" id="{39E2057E-A74C-8D47-85DD-1E16530BDDF0}"/>
              </a:ext>
            </a:extLst>
          </p:cNvPr>
          <p:cNvSpPr txBox="1"/>
          <p:nvPr/>
        </p:nvSpPr>
        <p:spPr>
          <a:xfrm>
            <a:off x="8633442" y="6551956"/>
            <a:ext cx="1069524" cy="215444"/>
          </a:xfrm>
          <a:prstGeom prst="rect">
            <a:avLst/>
          </a:prstGeom>
          <a:noFill/>
        </p:spPr>
        <p:txBody>
          <a:bodyPr wrap="none" rtlCol="0">
            <a:spAutoFit/>
          </a:bodyPr>
          <a:lstStyle/>
          <a:p>
            <a:r>
              <a:rPr lang="en-GB" sz="800" dirty="0">
                <a:solidFill>
                  <a:schemeClr val="tx1">
                    <a:lumMod val="65000"/>
                    <a:lumOff val="35000"/>
                  </a:schemeClr>
                </a:solidFill>
                <a:latin typeface="Arial" panose="020B0604020202020204" pitchFamily="34" charset="0"/>
                <a:cs typeface="Arial" panose="020B0604020202020204" pitchFamily="34" charset="0"/>
              </a:rPr>
              <a:t>Endon High School</a:t>
            </a:r>
            <a:endParaRPr lang="en-GB" sz="8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7" name="Rectangle 36">
            <a:extLst>
              <a:ext uri="{FF2B5EF4-FFF2-40B4-BE49-F238E27FC236}">
                <a16:creationId xmlns:a16="http://schemas.microsoft.com/office/drawing/2014/main" id="{1EBBC851-580B-514C-A615-EFD54AC8551B}"/>
              </a:ext>
            </a:extLst>
          </p:cNvPr>
          <p:cNvSpPr/>
          <p:nvPr/>
        </p:nvSpPr>
        <p:spPr>
          <a:xfrm>
            <a:off x="278296" y="727650"/>
            <a:ext cx="4939747" cy="5643333"/>
          </a:xfrm>
          <a:prstGeom prst="rect">
            <a:avLst/>
          </a:prstGeom>
          <a:solidFill>
            <a:schemeClr val="bg1"/>
          </a:solidFill>
          <a:ln>
            <a:solidFill>
              <a:schemeClr val="tx1">
                <a:lumMod val="95000"/>
                <a:lumOff val="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TextBox 40">
            <a:extLst>
              <a:ext uri="{FF2B5EF4-FFF2-40B4-BE49-F238E27FC236}">
                <a16:creationId xmlns:a16="http://schemas.microsoft.com/office/drawing/2014/main" id="{3BE55EEB-5436-8749-B739-CA82BC41A10D}"/>
              </a:ext>
            </a:extLst>
          </p:cNvPr>
          <p:cNvSpPr txBox="1"/>
          <p:nvPr/>
        </p:nvSpPr>
        <p:spPr>
          <a:xfrm>
            <a:off x="225566" y="833794"/>
            <a:ext cx="1415772" cy="369332"/>
          </a:xfrm>
          <a:prstGeom prst="rect">
            <a:avLst/>
          </a:prstGeom>
          <a:noFill/>
        </p:spPr>
        <p:txBody>
          <a:bodyPr wrap="none" rtlCol="0">
            <a:spAutoFit/>
          </a:bodyPr>
          <a:lstStyle/>
          <a:p>
            <a:r>
              <a:rPr lang="en-GB" b="1" dirty="0" smtClean="0">
                <a:solidFill>
                  <a:schemeClr val="tx1">
                    <a:lumMod val="65000"/>
                    <a:lumOff val="35000"/>
                  </a:schemeClr>
                </a:solidFill>
                <a:latin typeface="Arial" panose="020B0604020202020204" pitchFamily="34" charset="0"/>
                <a:cs typeface="Arial" panose="020B0604020202020204" pitchFamily="34" charset="0"/>
              </a:rPr>
              <a:t>10 to Learn</a:t>
            </a:r>
            <a:endParaRPr lang="en-GB"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86A5A5B0-880C-7941-A468-03B941EB0551}"/>
              </a:ext>
            </a:extLst>
          </p:cNvPr>
          <p:cNvSpPr txBox="1"/>
          <p:nvPr/>
        </p:nvSpPr>
        <p:spPr>
          <a:xfrm>
            <a:off x="284118" y="6543146"/>
            <a:ext cx="1376030" cy="214296"/>
          </a:xfrm>
          <a:prstGeom prst="rect">
            <a:avLst/>
          </a:prstGeom>
          <a:noFill/>
        </p:spPr>
        <p:txBody>
          <a:bodyPr wrap="square" rtlCol="0">
            <a:spAutoFit/>
          </a:bodyPr>
          <a:lstStyle/>
          <a:p>
            <a:r>
              <a:rPr lang="en-GB" sz="800" b="1" dirty="0" smtClean="0">
                <a:solidFill>
                  <a:schemeClr val="tx1">
                    <a:lumMod val="65000"/>
                    <a:lumOff val="35000"/>
                  </a:schemeClr>
                </a:solidFill>
                <a:latin typeface="Arial" panose="020B0604020202020204" pitchFamily="34" charset="0"/>
                <a:cs typeface="Arial" panose="020B0604020202020204" pitchFamily="34" charset="0"/>
              </a:rPr>
              <a:t>German</a:t>
            </a:r>
            <a:endParaRPr lang="en-GB" sz="8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17" name="TextBox 16">
            <a:extLst>
              <a:ext uri="{FF2B5EF4-FFF2-40B4-BE49-F238E27FC236}">
                <a16:creationId xmlns:a16="http://schemas.microsoft.com/office/drawing/2014/main" id="{B86E8F63-5506-0E40-9C2D-3FFA82E816BA}"/>
              </a:ext>
            </a:extLst>
          </p:cNvPr>
          <p:cNvSpPr txBox="1"/>
          <p:nvPr/>
        </p:nvSpPr>
        <p:spPr>
          <a:xfrm>
            <a:off x="1291375" y="6543146"/>
            <a:ext cx="756086" cy="215444"/>
          </a:xfrm>
          <a:prstGeom prst="rect">
            <a:avLst/>
          </a:prstGeom>
          <a:noFill/>
        </p:spPr>
        <p:txBody>
          <a:bodyPr wrap="square" rtlCol="0">
            <a:spAutoFit/>
          </a:bodyPr>
          <a:lstStyle/>
          <a:p>
            <a:r>
              <a:rPr lang="en-GB" sz="800" dirty="0">
                <a:solidFill>
                  <a:schemeClr val="tx1">
                    <a:lumMod val="65000"/>
                    <a:lumOff val="35000"/>
                  </a:schemeClr>
                </a:solidFill>
                <a:latin typeface="Arial" panose="020B0604020202020204" pitchFamily="34" charset="0"/>
                <a:cs typeface="Arial" panose="020B0604020202020204" pitchFamily="34" charset="0"/>
              </a:rPr>
              <a:t>Year 9</a:t>
            </a:r>
            <a:endParaRPr lang="en-GB" sz="8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18" name="TextBox 17">
            <a:extLst>
              <a:ext uri="{FF2B5EF4-FFF2-40B4-BE49-F238E27FC236}">
                <a16:creationId xmlns:a16="http://schemas.microsoft.com/office/drawing/2014/main" id="{27AACEA5-A367-3043-8956-CE05C3173B41}"/>
              </a:ext>
            </a:extLst>
          </p:cNvPr>
          <p:cNvSpPr txBox="1"/>
          <p:nvPr/>
        </p:nvSpPr>
        <p:spPr>
          <a:xfrm>
            <a:off x="2047461" y="6543146"/>
            <a:ext cx="1239715" cy="214296"/>
          </a:xfrm>
          <a:prstGeom prst="rect">
            <a:avLst/>
          </a:prstGeom>
          <a:noFill/>
        </p:spPr>
        <p:txBody>
          <a:bodyPr wrap="square" rtlCol="0">
            <a:spAutoFit/>
          </a:bodyPr>
          <a:lstStyle/>
          <a:p>
            <a:r>
              <a:rPr lang="en-GB" sz="800" dirty="0" smtClean="0">
                <a:solidFill>
                  <a:schemeClr val="tx1">
                    <a:lumMod val="65000"/>
                    <a:lumOff val="35000"/>
                  </a:schemeClr>
                </a:solidFill>
                <a:latin typeface="Arial" panose="020B0604020202020204" pitchFamily="34" charset="0"/>
                <a:cs typeface="Arial" panose="020B0604020202020204" pitchFamily="34" charset="0"/>
              </a:rPr>
              <a:t>Term 2/3</a:t>
            </a:r>
            <a:endParaRPr lang="en-GB" sz="800" b="1" dirty="0">
              <a:solidFill>
                <a:schemeClr val="tx1">
                  <a:lumMod val="65000"/>
                  <a:lumOff val="35000"/>
                </a:schemeClr>
              </a:solidFill>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086968318"/>
              </p:ext>
            </p:extLst>
          </p:nvPr>
        </p:nvGraphicFramePr>
        <p:xfrm>
          <a:off x="340426" y="1203128"/>
          <a:ext cx="4877617" cy="5231560"/>
        </p:xfrm>
        <a:graphic>
          <a:graphicData uri="http://schemas.openxmlformats.org/drawingml/2006/table">
            <a:tbl>
              <a:tblPr firstRow="1" bandRow="1">
                <a:tableStyleId>{5C22544A-7EE6-4342-B048-85BDC9FD1C3A}</a:tableStyleId>
              </a:tblPr>
              <a:tblGrid>
                <a:gridCol w="292601">
                  <a:extLst>
                    <a:ext uri="{9D8B030D-6E8A-4147-A177-3AD203B41FA5}">
                      <a16:colId xmlns:a16="http://schemas.microsoft.com/office/drawing/2014/main" val="735001509"/>
                    </a:ext>
                  </a:extLst>
                </a:gridCol>
                <a:gridCol w="2348649">
                  <a:extLst>
                    <a:ext uri="{9D8B030D-6E8A-4147-A177-3AD203B41FA5}">
                      <a16:colId xmlns:a16="http://schemas.microsoft.com/office/drawing/2014/main" val="1791773941"/>
                    </a:ext>
                  </a:extLst>
                </a:gridCol>
                <a:gridCol w="2236367">
                  <a:extLst>
                    <a:ext uri="{9D8B030D-6E8A-4147-A177-3AD203B41FA5}">
                      <a16:colId xmlns:a16="http://schemas.microsoft.com/office/drawing/2014/main" val="1951564880"/>
                    </a:ext>
                  </a:extLst>
                </a:gridCol>
              </a:tblGrid>
              <a:tr h="516785">
                <a:tc>
                  <a:txBody>
                    <a:bodyPr/>
                    <a:lstStyle/>
                    <a:p>
                      <a:r>
                        <a:rPr lang="de-DE" b="0" dirty="0" smtClean="0">
                          <a:solidFill>
                            <a:schemeClr val="tx1"/>
                          </a:solidFill>
                          <a:latin typeface="Arial" panose="020B0604020202020204" pitchFamily="34" charset="0"/>
                          <a:cs typeface="Arial" panose="020B0604020202020204" pitchFamily="34" charset="0"/>
                        </a:rPr>
                        <a:t>A</a:t>
                      </a:r>
                      <a:endParaRPr lang="de-DE"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de-DE" sz="1200" b="0" dirty="0" smtClean="0">
                          <a:solidFill>
                            <a:schemeClr val="tx1"/>
                          </a:solidFill>
                          <a:latin typeface="Arial" panose="020B0604020202020204" pitchFamily="34" charset="0"/>
                          <a:cs typeface="Arial" panose="020B0604020202020204" pitchFamily="34" charset="0"/>
                        </a:rPr>
                        <a:t>Ich lese</a:t>
                      </a:r>
                      <a:r>
                        <a:rPr lang="de-DE" sz="1200" b="0" baseline="0" dirty="0" smtClean="0">
                          <a:solidFill>
                            <a:schemeClr val="tx1"/>
                          </a:solidFill>
                          <a:latin typeface="Arial" panose="020B0604020202020204" pitchFamily="34" charset="0"/>
                          <a:cs typeface="Arial" panose="020B0604020202020204" pitchFamily="34" charset="0"/>
                        </a:rPr>
                        <a:t> nicht nur Krimis sondern auch Komikhefte.</a:t>
                      </a:r>
                      <a:endParaRPr lang="de-DE"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de-DE" sz="1200" b="0" dirty="0" smtClean="0">
                          <a:solidFill>
                            <a:schemeClr val="tx1"/>
                          </a:solidFill>
                          <a:latin typeface="Arial" panose="020B0604020202020204" pitchFamily="34" charset="0"/>
                          <a:cs typeface="Arial" panose="020B0604020202020204" pitchFamily="34" charset="0"/>
                        </a:rPr>
                        <a:t>I read not only detective stories but also comics.</a:t>
                      </a:r>
                      <a:endParaRPr lang="de-DE"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83728477"/>
                  </a:ext>
                </a:extLst>
              </a:tr>
              <a:tr h="516785">
                <a:tc>
                  <a:txBody>
                    <a:bodyPr/>
                    <a:lstStyle/>
                    <a:p>
                      <a:r>
                        <a:rPr lang="de-DE" b="0" dirty="0" smtClean="0">
                          <a:solidFill>
                            <a:schemeClr val="tx1"/>
                          </a:solidFill>
                          <a:latin typeface="Arial" panose="020B0604020202020204" pitchFamily="34" charset="0"/>
                          <a:cs typeface="Arial" panose="020B0604020202020204" pitchFamily="34" charset="0"/>
                        </a:rPr>
                        <a:t>B</a:t>
                      </a:r>
                      <a:endParaRPr lang="de-DE"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de-DE" sz="1200" b="0" dirty="0" smtClean="0">
                          <a:solidFill>
                            <a:schemeClr val="tx1"/>
                          </a:solidFill>
                          <a:latin typeface="Arial" panose="020B0604020202020204" pitchFamily="34" charset="0"/>
                          <a:cs typeface="Arial" panose="020B0604020202020204" pitchFamily="34" charset="0"/>
                        </a:rPr>
                        <a:t>Ich lese sowohl vormittags</a:t>
                      </a:r>
                      <a:r>
                        <a:rPr lang="de-DE" sz="1200" b="0" baseline="0" dirty="0" smtClean="0">
                          <a:solidFill>
                            <a:schemeClr val="tx1"/>
                          </a:solidFill>
                          <a:latin typeface="Arial" panose="020B0604020202020204" pitchFamily="34" charset="0"/>
                          <a:cs typeface="Arial" panose="020B0604020202020204" pitchFamily="34" charset="0"/>
                        </a:rPr>
                        <a:t> als auch abends.</a:t>
                      </a:r>
                      <a:endParaRPr lang="de-DE"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de-DE" sz="1200" b="0" dirty="0" smtClean="0">
                          <a:solidFill>
                            <a:schemeClr val="tx1"/>
                          </a:solidFill>
                          <a:latin typeface="Arial" panose="020B0604020202020204" pitchFamily="34" charset="0"/>
                          <a:cs typeface="Arial" panose="020B0604020202020204" pitchFamily="34" charset="0"/>
                        </a:rPr>
                        <a:t>I read</a:t>
                      </a:r>
                      <a:r>
                        <a:rPr lang="de-DE" sz="1200" b="0" baseline="0" dirty="0" smtClean="0">
                          <a:solidFill>
                            <a:schemeClr val="tx1"/>
                          </a:solidFill>
                          <a:latin typeface="Arial" panose="020B0604020202020204" pitchFamily="34" charset="0"/>
                          <a:cs typeface="Arial" panose="020B0604020202020204" pitchFamily="34" charset="0"/>
                        </a:rPr>
                        <a:t> both mornings as well as evenings.</a:t>
                      </a:r>
                      <a:endParaRPr lang="de-DE"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52005094"/>
                  </a:ext>
                </a:extLst>
              </a:tr>
              <a:tr h="516785">
                <a:tc>
                  <a:txBody>
                    <a:bodyPr/>
                    <a:lstStyle/>
                    <a:p>
                      <a:r>
                        <a:rPr lang="de-DE" b="0" dirty="0" smtClean="0">
                          <a:solidFill>
                            <a:schemeClr val="tx1"/>
                          </a:solidFill>
                          <a:latin typeface="Arial" panose="020B0604020202020204" pitchFamily="34" charset="0"/>
                          <a:cs typeface="Arial" panose="020B0604020202020204" pitchFamily="34" charset="0"/>
                        </a:rPr>
                        <a:t>C</a:t>
                      </a:r>
                      <a:endParaRPr lang="de-DE"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de-DE" sz="1200" b="0" dirty="0" smtClean="0">
                          <a:solidFill>
                            <a:schemeClr val="tx1"/>
                          </a:solidFill>
                          <a:latin typeface="Arial" panose="020B0604020202020204" pitchFamily="34" charset="0"/>
                          <a:cs typeface="Arial" panose="020B0604020202020204" pitchFamily="34" charset="0"/>
                        </a:rPr>
                        <a:t>Ich höre gern Rap, weil es echt modern ist.</a:t>
                      </a:r>
                      <a:endParaRPr lang="de-DE"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de-DE" sz="1200" b="0" dirty="0" smtClean="0">
                          <a:solidFill>
                            <a:schemeClr val="tx1"/>
                          </a:solidFill>
                          <a:latin typeface="Arial" panose="020B0604020202020204" pitchFamily="34" charset="0"/>
                          <a:cs typeface="Arial" panose="020B0604020202020204" pitchFamily="34" charset="0"/>
                        </a:rPr>
                        <a:t>I</a:t>
                      </a:r>
                      <a:r>
                        <a:rPr lang="de-DE" sz="1200" b="0" baseline="0" dirty="0" smtClean="0">
                          <a:solidFill>
                            <a:schemeClr val="tx1"/>
                          </a:solidFill>
                          <a:latin typeface="Arial" panose="020B0604020202020204" pitchFamily="34" charset="0"/>
                          <a:cs typeface="Arial" panose="020B0604020202020204" pitchFamily="34" charset="0"/>
                        </a:rPr>
                        <a:t> listen like Rap, because it really modern is.</a:t>
                      </a:r>
                      <a:endParaRPr lang="de-DE"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03126839"/>
                  </a:ext>
                </a:extLst>
              </a:tr>
              <a:tr h="516785">
                <a:tc>
                  <a:txBody>
                    <a:bodyPr/>
                    <a:lstStyle/>
                    <a:p>
                      <a:r>
                        <a:rPr lang="de-DE" b="0" dirty="0" smtClean="0">
                          <a:solidFill>
                            <a:schemeClr val="tx1"/>
                          </a:solidFill>
                          <a:latin typeface="Arial" panose="020B0604020202020204" pitchFamily="34" charset="0"/>
                          <a:cs typeface="Arial" panose="020B0604020202020204" pitchFamily="34" charset="0"/>
                        </a:rPr>
                        <a:t>D</a:t>
                      </a:r>
                      <a:endParaRPr lang="de-DE"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de-DE" sz="1200" b="0" dirty="0" smtClean="0">
                          <a:solidFill>
                            <a:schemeClr val="tx1"/>
                          </a:solidFill>
                          <a:latin typeface="Arial" panose="020B0604020202020204" pitchFamily="34" charset="0"/>
                          <a:cs typeface="Arial" panose="020B0604020202020204" pitchFamily="34" charset="0"/>
                        </a:rPr>
                        <a:t>Im Moment spiele ich kein Instrument.</a:t>
                      </a:r>
                      <a:endParaRPr lang="de-DE"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de-DE" sz="1200" b="0" dirty="0" smtClean="0">
                          <a:solidFill>
                            <a:schemeClr val="tx1"/>
                          </a:solidFill>
                          <a:latin typeface="Arial" panose="020B0604020202020204" pitchFamily="34" charset="0"/>
                          <a:cs typeface="Arial" panose="020B0604020202020204" pitchFamily="34" charset="0"/>
                        </a:rPr>
                        <a:t>In the moment play I no instrument.</a:t>
                      </a:r>
                      <a:endParaRPr lang="de-DE"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70567740"/>
                  </a:ext>
                </a:extLst>
              </a:tr>
              <a:tr h="516785">
                <a:tc>
                  <a:txBody>
                    <a:bodyPr/>
                    <a:lstStyle/>
                    <a:p>
                      <a:r>
                        <a:rPr lang="de-DE" b="0" dirty="0" smtClean="0">
                          <a:solidFill>
                            <a:schemeClr val="tx1"/>
                          </a:solidFill>
                          <a:latin typeface="Arial" panose="020B0604020202020204" pitchFamily="34" charset="0"/>
                          <a:cs typeface="Arial" panose="020B0604020202020204" pitchFamily="34" charset="0"/>
                        </a:rPr>
                        <a:t>E</a:t>
                      </a:r>
                      <a:endParaRPr lang="de-DE"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de-DE" sz="1200" b="0" dirty="0" smtClean="0">
                          <a:solidFill>
                            <a:schemeClr val="tx1"/>
                          </a:solidFill>
                          <a:latin typeface="Arial" panose="020B0604020202020204" pitchFamily="34" charset="0"/>
                          <a:cs typeface="Arial" panose="020B0604020202020204" pitchFamily="34" charset="0"/>
                        </a:rPr>
                        <a:t>Als ich jünger war, habe ich Blockflöte gespielt.</a:t>
                      </a:r>
                      <a:endParaRPr lang="de-DE"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de-DE" sz="1200" b="0" dirty="0" smtClean="0">
                          <a:solidFill>
                            <a:schemeClr val="tx1"/>
                          </a:solidFill>
                          <a:latin typeface="Arial" panose="020B0604020202020204" pitchFamily="34" charset="0"/>
                          <a:cs typeface="Arial" panose="020B0604020202020204" pitchFamily="34" charset="0"/>
                        </a:rPr>
                        <a:t>When I younger was, have I recorder played.</a:t>
                      </a:r>
                      <a:endParaRPr lang="de-DE"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40979657"/>
                  </a:ext>
                </a:extLst>
              </a:tr>
              <a:tr h="516785">
                <a:tc>
                  <a:txBody>
                    <a:bodyPr/>
                    <a:lstStyle/>
                    <a:p>
                      <a:r>
                        <a:rPr lang="de-DE" b="0" dirty="0" smtClean="0">
                          <a:solidFill>
                            <a:schemeClr val="tx1"/>
                          </a:solidFill>
                          <a:latin typeface="Arial" panose="020B0604020202020204" pitchFamily="34" charset="0"/>
                          <a:cs typeface="Arial" panose="020B0604020202020204" pitchFamily="34" charset="0"/>
                        </a:rPr>
                        <a:t>F</a:t>
                      </a:r>
                      <a:endParaRPr lang="de-DE"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de-DE" sz="1200" b="0" dirty="0" smtClean="0">
                          <a:solidFill>
                            <a:schemeClr val="tx1"/>
                          </a:solidFill>
                          <a:latin typeface="Arial" panose="020B0604020202020204" pitchFamily="34" charset="0"/>
                          <a:cs typeface="Arial" panose="020B0604020202020204" pitchFamily="34" charset="0"/>
                        </a:rPr>
                        <a:t>Meine Lieblingssendung ist Eastenders, obwohl es deprimierend ist.</a:t>
                      </a:r>
                      <a:endParaRPr lang="de-DE"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de-DE" sz="1200" b="0" dirty="0" smtClean="0">
                          <a:solidFill>
                            <a:schemeClr val="tx1"/>
                          </a:solidFill>
                          <a:latin typeface="Arial" panose="020B0604020202020204" pitchFamily="34" charset="0"/>
                          <a:cs typeface="Arial" panose="020B0604020202020204" pitchFamily="34" charset="0"/>
                        </a:rPr>
                        <a:t>My favourite programme is Eastenders, although it depressing is.</a:t>
                      </a:r>
                      <a:endParaRPr lang="de-DE"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12630902"/>
                  </a:ext>
                </a:extLst>
              </a:tr>
              <a:tr h="516785">
                <a:tc>
                  <a:txBody>
                    <a:bodyPr/>
                    <a:lstStyle/>
                    <a:p>
                      <a:r>
                        <a:rPr lang="de-DE" b="0" dirty="0" smtClean="0">
                          <a:solidFill>
                            <a:schemeClr val="tx1"/>
                          </a:solidFill>
                          <a:latin typeface="Arial" panose="020B0604020202020204" pitchFamily="34" charset="0"/>
                          <a:cs typeface="Arial" panose="020B0604020202020204" pitchFamily="34" charset="0"/>
                        </a:rPr>
                        <a:t>G</a:t>
                      </a:r>
                      <a:endParaRPr lang="de-DE"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de-DE" sz="1200" b="0" dirty="0" smtClean="0">
                          <a:solidFill>
                            <a:schemeClr val="tx1"/>
                          </a:solidFill>
                          <a:latin typeface="Arial" panose="020B0604020202020204" pitchFamily="34" charset="0"/>
                          <a:cs typeface="Arial" panose="020B0604020202020204" pitchFamily="34" charset="0"/>
                        </a:rPr>
                        <a:t>Ich gehe weder ins Kino noch ins Theater.</a:t>
                      </a:r>
                      <a:endParaRPr lang="de-DE"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de-DE" sz="1200" b="0" dirty="0" smtClean="0">
                          <a:solidFill>
                            <a:schemeClr val="tx1"/>
                          </a:solidFill>
                          <a:latin typeface="Arial" panose="020B0604020202020204" pitchFamily="34" charset="0"/>
                          <a:cs typeface="Arial" panose="020B0604020202020204" pitchFamily="34" charset="0"/>
                        </a:rPr>
                        <a:t>I go neither in the cinema</a:t>
                      </a:r>
                      <a:r>
                        <a:rPr lang="de-DE" sz="1200" b="0" baseline="0" dirty="0" smtClean="0">
                          <a:solidFill>
                            <a:schemeClr val="tx1"/>
                          </a:solidFill>
                          <a:latin typeface="Arial" panose="020B0604020202020204" pitchFamily="34" charset="0"/>
                          <a:cs typeface="Arial" panose="020B0604020202020204" pitchFamily="34" charset="0"/>
                        </a:rPr>
                        <a:t> nor in the theatre.</a:t>
                      </a:r>
                      <a:endParaRPr lang="de-DE"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30131900"/>
                  </a:ext>
                </a:extLst>
              </a:tr>
              <a:tr h="516785">
                <a:tc>
                  <a:txBody>
                    <a:bodyPr/>
                    <a:lstStyle/>
                    <a:p>
                      <a:r>
                        <a:rPr lang="de-DE" b="0" dirty="0" smtClean="0">
                          <a:solidFill>
                            <a:schemeClr val="tx1"/>
                          </a:solidFill>
                          <a:latin typeface="Arial" panose="020B0604020202020204" pitchFamily="34" charset="0"/>
                          <a:cs typeface="Arial" panose="020B0604020202020204" pitchFamily="34" charset="0"/>
                        </a:rPr>
                        <a:t>H</a:t>
                      </a:r>
                      <a:endParaRPr lang="de-DE"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de-DE" sz="1200" b="0" dirty="0" smtClean="0">
                          <a:solidFill>
                            <a:schemeClr val="tx1"/>
                          </a:solidFill>
                          <a:latin typeface="Arial" panose="020B0604020202020204" pitchFamily="34" charset="0"/>
                          <a:cs typeface="Arial" panose="020B0604020202020204" pitchFamily="34" charset="0"/>
                        </a:rPr>
                        <a:t>Gestern habe ich einen guten Film gesehen.</a:t>
                      </a:r>
                      <a:endParaRPr lang="de-DE"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de-DE" sz="1200" b="0" dirty="0" smtClean="0">
                          <a:solidFill>
                            <a:schemeClr val="tx1"/>
                          </a:solidFill>
                          <a:latin typeface="Arial" panose="020B0604020202020204" pitchFamily="34" charset="0"/>
                          <a:cs typeface="Arial" panose="020B0604020202020204" pitchFamily="34" charset="0"/>
                        </a:rPr>
                        <a:t>Yesterday have I a good film watched.</a:t>
                      </a:r>
                      <a:endParaRPr lang="de-DE"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21506745"/>
                  </a:ext>
                </a:extLst>
              </a:tr>
              <a:tr h="449243">
                <a:tc>
                  <a:txBody>
                    <a:bodyPr/>
                    <a:lstStyle/>
                    <a:p>
                      <a:r>
                        <a:rPr lang="de-DE" b="0" dirty="0" smtClean="0">
                          <a:solidFill>
                            <a:schemeClr val="tx1"/>
                          </a:solidFill>
                          <a:latin typeface="Arial" panose="020B0604020202020204" pitchFamily="34" charset="0"/>
                          <a:cs typeface="Arial" panose="020B0604020202020204" pitchFamily="34" charset="0"/>
                        </a:rPr>
                        <a:t>I</a:t>
                      </a:r>
                      <a:endParaRPr lang="de-DE"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b="0" dirty="0" smtClean="0">
                          <a:solidFill>
                            <a:schemeClr val="tx1"/>
                          </a:solidFill>
                          <a:latin typeface="Arial" panose="020B0604020202020204" pitchFamily="34" charset="0"/>
                          <a:cs typeface="Arial" panose="020B0604020202020204" pitchFamily="34" charset="0"/>
                        </a:rPr>
                        <a:t>Es war weder</a:t>
                      </a:r>
                      <a:r>
                        <a:rPr lang="de-DE" sz="1200" b="0" baseline="0" dirty="0" smtClean="0">
                          <a:solidFill>
                            <a:schemeClr val="tx1"/>
                          </a:solidFill>
                          <a:latin typeface="Arial" panose="020B0604020202020204" pitchFamily="34" charset="0"/>
                          <a:cs typeface="Arial" panose="020B0604020202020204" pitchFamily="34" charset="0"/>
                        </a:rPr>
                        <a:t> zu kurz noch zu lang. </a:t>
                      </a:r>
                      <a:endParaRPr lang="de-DE"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de-DE" sz="1200" b="0" dirty="0" smtClean="0">
                          <a:solidFill>
                            <a:schemeClr val="tx1"/>
                          </a:solidFill>
                          <a:latin typeface="Arial" panose="020B0604020202020204" pitchFamily="34" charset="0"/>
                          <a:cs typeface="Arial" panose="020B0604020202020204" pitchFamily="34" charset="0"/>
                        </a:rPr>
                        <a:t>It was neither neither too short nor too long.</a:t>
                      </a:r>
                      <a:endParaRPr lang="de-DE"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31069537"/>
                  </a:ext>
                </a:extLst>
              </a:tr>
              <a:tr h="516785">
                <a:tc>
                  <a:txBody>
                    <a:bodyPr/>
                    <a:lstStyle/>
                    <a:p>
                      <a:r>
                        <a:rPr lang="de-DE" b="0" dirty="0" smtClean="0">
                          <a:solidFill>
                            <a:schemeClr val="tx1"/>
                          </a:solidFill>
                          <a:latin typeface="Arial" panose="020B0604020202020204" pitchFamily="34" charset="0"/>
                          <a:cs typeface="Arial" panose="020B0604020202020204" pitchFamily="34" charset="0"/>
                        </a:rPr>
                        <a:t>J</a:t>
                      </a:r>
                      <a:endParaRPr lang="de-DE"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de-DE" sz="1200" b="0" dirty="0" smtClean="0">
                          <a:solidFill>
                            <a:schemeClr val="tx1"/>
                          </a:solidFill>
                          <a:latin typeface="Arial" panose="020B0604020202020204" pitchFamily="34" charset="0"/>
                          <a:cs typeface="Arial" panose="020B0604020202020204" pitchFamily="34" charset="0"/>
                        </a:rPr>
                        <a:t>Ich sehe abends</a:t>
                      </a:r>
                      <a:r>
                        <a:rPr lang="de-DE" sz="1200" b="0" baseline="0" dirty="0" smtClean="0">
                          <a:solidFill>
                            <a:schemeClr val="tx1"/>
                          </a:solidFill>
                          <a:latin typeface="Arial" panose="020B0604020202020204" pitchFamily="34" charset="0"/>
                          <a:cs typeface="Arial" panose="020B0604020202020204" pitchFamily="34" charset="0"/>
                        </a:rPr>
                        <a:t> in meinem Schlafzimmer fern.</a:t>
                      </a:r>
                      <a:endParaRPr lang="de-DE"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de-DE" sz="1200" b="0" dirty="0" smtClean="0">
                          <a:solidFill>
                            <a:schemeClr val="tx1"/>
                          </a:solidFill>
                          <a:latin typeface="Arial" panose="020B0604020202020204" pitchFamily="34" charset="0"/>
                          <a:cs typeface="Arial" panose="020B0604020202020204" pitchFamily="34" charset="0"/>
                        </a:rPr>
                        <a:t>I watch evenings in my bedroom TV.</a:t>
                      </a:r>
                      <a:endParaRPr lang="de-DE"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38988803"/>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910603348"/>
              </p:ext>
            </p:extLst>
          </p:nvPr>
        </p:nvGraphicFramePr>
        <p:xfrm>
          <a:off x="3563321" y="72522"/>
          <a:ext cx="5416042" cy="565658"/>
        </p:xfrm>
        <a:graphic>
          <a:graphicData uri="http://schemas.openxmlformats.org/drawingml/2006/table">
            <a:tbl>
              <a:tblPr firstRow="1" firstCol="1" bandRow="1">
                <a:tableStyleId>{5C22544A-7EE6-4342-B048-85BDC9FD1C3A}</a:tableStyleId>
              </a:tblPr>
              <a:tblGrid>
                <a:gridCol w="388143">
                  <a:extLst>
                    <a:ext uri="{9D8B030D-6E8A-4147-A177-3AD203B41FA5}">
                      <a16:colId xmlns:a16="http://schemas.microsoft.com/office/drawing/2014/main" val="696131689"/>
                    </a:ext>
                  </a:extLst>
                </a:gridCol>
                <a:gridCol w="1275629">
                  <a:extLst>
                    <a:ext uri="{9D8B030D-6E8A-4147-A177-3AD203B41FA5}">
                      <a16:colId xmlns:a16="http://schemas.microsoft.com/office/drawing/2014/main" val="1748547855"/>
                    </a:ext>
                  </a:extLst>
                </a:gridCol>
                <a:gridCol w="382137">
                  <a:extLst>
                    <a:ext uri="{9D8B030D-6E8A-4147-A177-3AD203B41FA5}">
                      <a16:colId xmlns:a16="http://schemas.microsoft.com/office/drawing/2014/main" val="3305862784"/>
                    </a:ext>
                  </a:extLst>
                </a:gridCol>
                <a:gridCol w="1564785">
                  <a:extLst>
                    <a:ext uri="{9D8B030D-6E8A-4147-A177-3AD203B41FA5}">
                      <a16:colId xmlns:a16="http://schemas.microsoft.com/office/drawing/2014/main" val="4211014006"/>
                    </a:ext>
                  </a:extLst>
                </a:gridCol>
                <a:gridCol w="332254">
                  <a:extLst>
                    <a:ext uri="{9D8B030D-6E8A-4147-A177-3AD203B41FA5}">
                      <a16:colId xmlns:a16="http://schemas.microsoft.com/office/drawing/2014/main" val="2271350065"/>
                    </a:ext>
                  </a:extLst>
                </a:gridCol>
                <a:gridCol w="1473094">
                  <a:extLst>
                    <a:ext uri="{9D8B030D-6E8A-4147-A177-3AD203B41FA5}">
                      <a16:colId xmlns:a16="http://schemas.microsoft.com/office/drawing/2014/main" val="2667200118"/>
                    </a:ext>
                  </a:extLst>
                </a:gridCol>
              </a:tblGrid>
              <a:tr h="0">
                <a:tc>
                  <a:txBody>
                    <a:bodyPr/>
                    <a:lstStyle/>
                    <a:p>
                      <a:pPr>
                        <a:lnSpc>
                          <a:spcPct val="107000"/>
                        </a:lnSpc>
                        <a:spcAft>
                          <a:spcPts val="0"/>
                        </a:spcAft>
                      </a:pPr>
                      <a:r>
                        <a:rPr lang="de-DE" sz="1800" b="1" u="sng">
                          <a:solidFill>
                            <a:schemeClr val="tx1"/>
                          </a:solidFill>
                          <a:effectLst/>
                          <a:latin typeface="Arial" panose="020B0604020202020204" pitchFamily="34" charset="0"/>
                          <a:cs typeface="Arial" panose="020B0604020202020204" pitchFamily="34" charset="0"/>
                        </a:rPr>
                        <a:t>C</a:t>
                      </a:r>
                      <a:endParaRPr lang="en-GB" sz="1050" b="1">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de-DE" sz="900" b="1">
                          <a:solidFill>
                            <a:schemeClr val="tx1"/>
                          </a:solidFill>
                          <a:effectLst/>
                          <a:latin typeface="Arial" panose="020B0604020202020204" pitchFamily="34" charset="0"/>
                          <a:cs typeface="Arial" panose="020B0604020202020204" pitchFamily="34" charset="0"/>
                        </a:rPr>
                        <a:t>COUNT LETTERS</a:t>
                      </a:r>
                      <a:endParaRPr lang="en-GB" sz="1050" b="1">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de-DE" sz="1800" b="1" u="sng">
                          <a:solidFill>
                            <a:schemeClr val="tx1"/>
                          </a:solidFill>
                          <a:effectLst/>
                          <a:latin typeface="Arial" panose="020B0604020202020204" pitchFamily="34" charset="0"/>
                          <a:cs typeface="Arial" panose="020B0604020202020204" pitchFamily="34" charset="0"/>
                        </a:rPr>
                        <a:t>U</a:t>
                      </a:r>
                      <a:endParaRPr lang="en-GB" sz="1050" b="1">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de-DE" sz="900" b="1">
                          <a:solidFill>
                            <a:schemeClr val="tx1"/>
                          </a:solidFill>
                          <a:effectLst/>
                          <a:latin typeface="Arial" panose="020B0604020202020204" pitchFamily="34" charset="0"/>
                          <a:cs typeface="Arial" panose="020B0604020202020204" pitchFamily="34" charset="0"/>
                        </a:rPr>
                        <a:t>UNDERLINE VOWEL </a:t>
                      </a:r>
                      <a:r>
                        <a:rPr lang="en-GB" sz="900" b="1">
                          <a:solidFill>
                            <a:schemeClr val="tx1"/>
                          </a:solidFill>
                          <a:effectLst/>
                          <a:latin typeface="Arial" panose="020B0604020202020204" pitchFamily="34" charset="0"/>
                          <a:cs typeface="Arial" panose="020B0604020202020204" pitchFamily="34" charset="0"/>
                        </a:rPr>
                        <a:t>COMBOS</a:t>
                      </a:r>
                      <a:endParaRPr lang="en-GB" sz="1050" b="1">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800" b="1" u="sng">
                          <a:solidFill>
                            <a:schemeClr val="tx1"/>
                          </a:solidFill>
                          <a:effectLst/>
                          <a:latin typeface="Arial" panose="020B0604020202020204" pitchFamily="34" charset="0"/>
                          <a:cs typeface="Arial" panose="020B0604020202020204" pitchFamily="34" charset="0"/>
                        </a:rPr>
                        <a:t>D</a:t>
                      </a:r>
                      <a:endParaRPr lang="en-GB" sz="1050" b="1">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900" b="1">
                          <a:solidFill>
                            <a:schemeClr val="tx1"/>
                          </a:solidFill>
                          <a:effectLst/>
                          <a:latin typeface="Arial" panose="020B0604020202020204" pitchFamily="34" charset="0"/>
                          <a:cs typeface="Arial" panose="020B0604020202020204" pitchFamily="34" charset="0"/>
                        </a:rPr>
                        <a:t>DOPPELBUCHSTABEN HIGHLIGHT</a:t>
                      </a:r>
                      <a:endParaRPr lang="en-GB" sz="1050" b="1">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84192015"/>
                  </a:ext>
                </a:extLst>
              </a:tr>
              <a:tr h="0">
                <a:tc>
                  <a:txBody>
                    <a:bodyPr/>
                    <a:lstStyle/>
                    <a:p>
                      <a:pPr>
                        <a:lnSpc>
                          <a:spcPct val="107000"/>
                        </a:lnSpc>
                        <a:spcAft>
                          <a:spcPts val="0"/>
                        </a:spcAft>
                      </a:pPr>
                      <a:r>
                        <a:rPr lang="en-GB" sz="1800" b="1" u="sng" dirty="0">
                          <a:solidFill>
                            <a:schemeClr val="tx1"/>
                          </a:solidFill>
                          <a:effectLst/>
                          <a:latin typeface="Arial" panose="020B0604020202020204" pitchFamily="34" charset="0"/>
                          <a:cs typeface="Arial" panose="020B0604020202020204" pitchFamily="34" charset="0"/>
                        </a:rPr>
                        <a:t>D</a:t>
                      </a:r>
                      <a:endParaRPr lang="en-GB" sz="105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900" b="1" dirty="0">
                          <a:solidFill>
                            <a:schemeClr val="tx1"/>
                          </a:solidFill>
                          <a:effectLst/>
                          <a:latin typeface="Arial" panose="020B0604020202020204" pitchFamily="34" charset="0"/>
                          <a:cs typeface="Arial" panose="020B0604020202020204" pitchFamily="34" charset="0"/>
                        </a:rPr>
                        <a:t>DOT FINAL </a:t>
                      </a:r>
                      <a:r>
                        <a:rPr lang="en-GB" sz="900" b="1" dirty="0" err="1">
                          <a:solidFill>
                            <a:schemeClr val="tx1"/>
                          </a:solidFill>
                          <a:effectLst/>
                          <a:latin typeface="Arial" panose="020B0604020202020204" pitchFamily="34" charset="0"/>
                          <a:cs typeface="Arial" panose="020B0604020202020204" pitchFamily="34" charset="0"/>
                        </a:rPr>
                        <a:t>Es</a:t>
                      </a:r>
                      <a:endParaRPr lang="en-GB" sz="105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800" b="1" u="sng" dirty="0">
                          <a:solidFill>
                            <a:schemeClr val="tx1"/>
                          </a:solidFill>
                          <a:effectLst/>
                          <a:latin typeface="Arial" panose="020B0604020202020204" pitchFamily="34" charset="0"/>
                          <a:cs typeface="Arial" panose="020B0604020202020204" pitchFamily="34" charset="0"/>
                        </a:rPr>
                        <a:t>L</a:t>
                      </a:r>
                      <a:endParaRPr lang="en-GB" sz="105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900" b="1" dirty="0">
                          <a:solidFill>
                            <a:schemeClr val="tx1"/>
                          </a:solidFill>
                          <a:effectLst/>
                          <a:latin typeface="Arial" panose="020B0604020202020204" pitchFamily="34" charset="0"/>
                          <a:cs typeface="Arial" panose="020B0604020202020204" pitchFamily="34" charset="0"/>
                        </a:rPr>
                        <a:t>LET’’S CIRCLE CAPITALS</a:t>
                      </a:r>
                      <a:endParaRPr lang="en-GB" sz="105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800" b="1" u="sng" dirty="0">
                          <a:solidFill>
                            <a:schemeClr val="tx1"/>
                          </a:solidFill>
                          <a:effectLst/>
                          <a:latin typeface="Arial" panose="020B0604020202020204" pitchFamily="34" charset="0"/>
                          <a:cs typeface="Arial" panose="020B0604020202020204" pitchFamily="34" charset="0"/>
                        </a:rPr>
                        <a:t>E</a:t>
                      </a:r>
                      <a:endParaRPr lang="en-GB" sz="105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900" b="1" dirty="0">
                          <a:solidFill>
                            <a:schemeClr val="tx1"/>
                          </a:solidFill>
                          <a:effectLst/>
                          <a:latin typeface="Arial" panose="020B0604020202020204" pitchFamily="34" charset="0"/>
                          <a:cs typeface="Arial" panose="020B0604020202020204" pitchFamily="34" charset="0"/>
                        </a:rPr>
                        <a:t>EXAGGERATE UMLAUTS</a:t>
                      </a:r>
                      <a:endParaRPr lang="en-GB" sz="105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86707251"/>
                  </a:ext>
                </a:extLst>
              </a:tr>
            </a:tbl>
          </a:graphicData>
        </a:graphic>
      </p:graphicFrame>
      <p:sp>
        <p:nvSpPr>
          <p:cNvPr id="6" name="TextBox 5"/>
          <p:cNvSpPr txBox="1"/>
          <p:nvPr/>
        </p:nvSpPr>
        <p:spPr>
          <a:xfrm>
            <a:off x="3054718" y="6475012"/>
            <a:ext cx="5404513" cy="369332"/>
          </a:xfrm>
          <a:prstGeom prst="rect">
            <a:avLst/>
          </a:prstGeom>
          <a:solidFill>
            <a:schemeClr val="bg2"/>
          </a:solidFill>
          <a:ln>
            <a:solidFill>
              <a:schemeClr val="tx1">
                <a:lumMod val="95000"/>
                <a:lumOff val="5000"/>
              </a:schemeClr>
            </a:solidFill>
          </a:ln>
        </p:spPr>
        <p:txBody>
          <a:bodyPr wrap="square" rtlCol="0">
            <a:spAutoFit/>
          </a:bodyPr>
          <a:lstStyle/>
          <a:p>
            <a:pPr algn="ctr"/>
            <a:r>
              <a:rPr lang="de-DE" dirty="0" smtClean="0">
                <a:latin typeface="Arial" panose="020B0604020202020204" pitchFamily="34" charset="0"/>
                <a:cs typeface="Arial" panose="020B0604020202020204" pitchFamily="34" charset="0"/>
              </a:rPr>
              <a:t>MUSIC, CINEMA AND TV</a:t>
            </a:r>
            <a:endParaRPr lang="de-DE" dirty="0">
              <a:latin typeface="Arial" panose="020B0604020202020204" pitchFamily="34" charset="0"/>
              <a:cs typeface="Arial" panose="020B0604020202020204" pitchFamily="34" charset="0"/>
            </a:endParaRPr>
          </a:p>
        </p:txBody>
      </p:sp>
      <p:pic>
        <p:nvPicPr>
          <p:cNvPr id="7" name="Picture 6"/>
          <p:cNvPicPr>
            <a:picLocks noChangeAspect="1"/>
          </p:cNvPicPr>
          <p:nvPr/>
        </p:nvPicPr>
        <p:blipFill>
          <a:blip r:embed="rId3"/>
          <a:stretch>
            <a:fillRect/>
          </a:stretch>
        </p:blipFill>
        <p:spPr>
          <a:xfrm>
            <a:off x="2968456" y="131290"/>
            <a:ext cx="552425" cy="580172"/>
          </a:xfrm>
          <a:prstGeom prst="rect">
            <a:avLst/>
          </a:prstGeom>
        </p:spPr>
      </p:pic>
      <p:graphicFrame>
        <p:nvGraphicFramePr>
          <p:cNvPr id="15" name="Table 14"/>
          <p:cNvGraphicFramePr>
            <a:graphicFrameLocks noGrp="1"/>
          </p:cNvGraphicFramePr>
          <p:nvPr>
            <p:extLst>
              <p:ext uri="{D42A27DB-BD31-4B8C-83A1-F6EECF244321}">
                <p14:modId xmlns:p14="http://schemas.microsoft.com/office/powerpoint/2010/main" val="2252621582"/>
              </p:ext>
            </p:extLst>
          </p:nvPr>
        </p:nvGraphicFramePr>
        <p:xfrm>
          <a:off x="5511362" y="892070"/>
          <a:ext cx="3998645" cy="4236720"/>
        </p:xfrm>
        <a:graphic>
          <a:graphicData uri="http://schemas.openxmlformats.org/drawingml/2006/table">
            <a:tbl>
              <a:tblPr firstRow="1" bandRow="1">
                <a:tableStyleId>{5C22544A-7EE6-4342-B048-85BDC9FD1C3A}</a:tableStyleId>
              </a:tblPr>
              <a:tblGrid>
                <a:gridCol w="992095">
                  <a:extLst>
                    <a:ext uri="{9D8B030D-6E8A-4147-A177-3AD203B41FA5}">
                      <a16:colId xmlns:a16="http://schemas.microsoft.com/office/drawing/2014/main" val="3555561087"/>
                    </a:ext>
                  </a:extLst>
                </a:gridCol>
                <a:gridCol w="992095">
                  <a:extLst>
                    <a:ext uri="{9D8B030D-6E8A-4147-A177-3AD203B41FA5}">
                      <a16:colId xmlns:a16="http://schemas.microsoft.com/office/drawing/2014/main" val="2071911496"/>
                    </a:ext>
                  </a:extLst>
                </a:gridCol>
                <a:gridCol w="116840">
                  <a:extLst>
                    <a:ext uri="{9D8B030D-6E8A-4147-A177-3AD203B41FA5}">
                      <a16:colId xmlns:a16="http://schemas.microsoft.com/office/drawing/2014/main" val="1540338336"/>
                    </a:ext>
                  </a:extLst>
                </a:gridCol>
                <a:gridCol w="905520">
                  <a:extLst>
                    <a:ext uri="{9D8B030D-6E8A-4147-A177-3AD203B41FA5}">
                      <a16:colId xmlns:a16="http://schemas.microsoft.com/office/drawing/2014/main" val="1877207758"/>
                    </a:ext>
                  </a:extLst>
                </a:gridCol>
                <a:gridCol w="992095">
                  <a:extLst>
                    <a:ext uri="{9D8B030D-6E8A-4147-A177-3AD203B41FA5}">
                      <a16:colId xmlns:a16="http://schemas.microsoft.com/office/drawing/2014/main" val="2712889171"/>
                    </a:ext>
                  </a:extLst>
                </a:gridCol>
              </a:tblGrid>
              <a:tr h="226253">
                <a:tc gridSpan="5">
                  <a:txBody>
                    <a:bodyPr/>
                    <a:lstStyle/>
                    <a:p>
                      <a:r>
                        <a:rPr lang="de-DE" sz="1100" u="sng" dirty="0" smtClean="0">
                          <a:solidFill>
                            <a:schemeClr val="tx1"/>
                          </a:solidFill>
                          <a:latin typeface="Arial" panose="020B0604020202020204" pitchFamily="34" charset="0"/>
                          <a:cs typeface="Arial" panose="020B0604020202020204" pitchFamily="34" charset="0"/>
                        </a:rPr>
                        <a:t>PERECT TENSE </a:t>
                      </a:r>
                      <a:r>
                        <a:rPr lang="de-DE" sz="900" b="0" dirty="0" smtClean="0">
                          <a:solidFill>
                            <a:schemeClr val="tx1"/>
                          </a:solidFill>
                          <a:latin typeface="Arial" panose="020B0604020202020204" pitchFamily="34" charset="0"/>
                          <a:cs typeface="Arial" panose="020B0604020202020204" pitchFamily="34" charset="0"/>
                        </a:rPr>
                        <a:t>is</a:t>
                      </a:r>
                      <a:r>
                        <a:rPr lang="de-DE" sz="900" b="0" baseline="0" dirty="0" smtClean="0">
                          <a:solidFill>
                            <a:schemeClr val="tx1"/>
                          </a:solidFill>
                          <a:latin typeface="Arial" panose="020B0604020202020204" pitchFamily="34" charset="0"/>
                          <a:cs typeface="Arial" panose="020B0604020202020204" pitchFamily="34" charset="0"/>
                        </a:rPr>
                        <a:t> the main past tense in German. You always need two verbs. The first verb is either part of ‚HABEN‘ or part of ‚SEIN‘. It is usually HABEN unless there is movement from one place to another.</a:t>
                      </a:r>
                      <a:endParaRPr lang="de-DE" sz="9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a:p>
                  </a:txBody>
                  <a:tcPr/>
                </a:tc>
                <a:tc hMerge="1">
                  <a:txBody>
                    <a:bodyPr/>
                    <a:lstStyle/>
                    <a:p>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624802474"/>
                  </a:ext>
                </a:extLst>
              </a:tr>
              <a:tr h="226253">
                <a:tc>
                  <a:txBody>
                    <a:bodyPr/>
                    <a:lstStyle/>
                    <a:p>
                      <a:r>
                        <a:rPr lang="de-DE" sz="1100" dirty="0" smtClean="0">
                          <a:solidFill>
                            <a:schemeClr val="tx1"/>
                          </a:solidFill>
                          <a:latin typeface="Arial" panose="020B0604020202020204" pitchFamily="34" charset="0"/>
                          <a:cs typeface="Arial" panose="020B0604020202020204" pitchFamily="34" charset="0"/>
                        </a:rPr>
                        <a:t>HABEN</a:t>
                      </a:r>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de-DE" sz="1100" dirty="0" smtClean="0">
                          <a:solidFill>
                            <a:schemeClr val="tx1"/>
                          </a:solidFill>
                          <a:latin typeface="Arial" panose="020B0604020202020204" pitchFamily="34" charset="0"/>
                          <a:cs typeface="Arial" panose="020B0604020202020204" pitchFamily="34" charset="0"/>
                        </a:rPr>
                        <a:t>To have</a:t>
                      </a:r>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a:p>
                  </a:txBody>
                  <a:tcPr/>
                </a:tc>
                <a:tc>
                  <a:txBody>
                    <a:bodyPr/>
                    <a:lstStyle/>
                    <a:p>
                      <a:r>
                        <a:rPr lang="de-DE" sz="1100" dirty="0" smtClean="0">
                          <a:solidFill>
                            <a:schemeClr val="tx1"/>
                          </a:solidFill>
                          <a:latin typeface="Arial" panose="020B0604020202020204" pitchFamily="34" charset="0"/>
                          <a:cs typeface="Arial" panose="020B0604020202020204" pitchFamily="34" charset="0"/>
                        </a:rPr>
                        <a:t>SEIN*</a:t>
                      </a:r>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100" dirty="0" smtClean="0">
                          <a:solidFill>
                            <a:schemeClr val="tx1"/>
                          </a:solidFill>
                          <a:latin typeface="Arial" panose="020B0604020202020204" pitchFamily="34" charset="0"/>
                          <a:cs typeface="Arial" panose="020B0604020202020204" pitchFamily="34" charset="0"/>
                        </a:rPr>
                        <a:t>To be*</a:t>
                      </a:r>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064945466"/>
                  </a:ext>
                </a:extLst>
              </a:tr>
              <a:tr h="226253">
                <a:tc>
                  <a:txBody>
                    <a:bodyPr/>
                    <a:lstStyle/>
                    <a:p>
                      <a:r>
                        <a:rPr lang="de-DE" sz="1100" dirty="0" smtClean="0">
                          <a:solidFill>
                            <a:schemeClr val="tx1"/>
                          </a:solidFill>
                          <a:latin typeface="Arial" panose="020B0604020202020204" pitchFamily="34" charset="0"/>
                          <a:cs typeface="Arial" panose="020B0604020202020204" pitchFamily="34" charset="0"/>
                        </a:rPr>
                        <a:t>ich habe</a:t>
                      </a:r>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de-DE" sz="1100" dirty="0" smtClean="0">
                          <a:solidFill>
                            <a:schemeClr val="tx1"/>
                          </a:solidFill>
                          <a:latin typeface="Arial" panose="020B0604020202020204" pitchFamily="34" charset="0"/>
                          <a:cs typeface="Arial" panose="020B0604020202020204" pitchFamily="34" charset="0"/>
                        </a:rPr>
                        <a:t>I have</a:t>
                      </a:r>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a:p>
                  </a:txBody>
                  <a:tcPr/>
                </a:tc>
                <a:tc>
                  <a:txBody>
                    <a:bodyPr/>
                    <a:lstStyle/>
                    <a:p>
                      <a:r>
                        <a:rPr lang="de-DE" sz="1100" dirty="0" smtClean="0">
                          <a:solidFill>
                            <a:schemeClr val="tx1"/>
                          </a:solidFill>
                          <a:latin typeface="Arial" panose="020B0604020202020204" pitchFamily="34" charset="0"/>
                          <a:cs typeface="Arial" panose="020B0604020202020204" pitchFamily="34" charset="0"/>
                        </a:rPr>
                        <a:t>ich bin</a:t>
                      </a:r>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100" dirty="0" smtClean="0">
                          <a:solidFill>
                            <a:schemeClr val="tx1"/>
                          </a:solidFill>
                          <a:latin typeface="Arial" panose="020B0604020202020204" pitchFamily="34" charset="0"/>
                          <a:cs typeface="Arial" panose="020B0604020202020204" pitchFamily="34" charset="0"/>
                        </a:rPr>
                        <a:t>I am</a:t>
                      </a:r>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941825766"/>
                  </a:ext>
                </a:extLst>
              </a:tr>
              <a:tr h="226253">
                <a:tc>
                  <a:txBody>
                    <a:bodyPr/>
                    <a:lstStyle/>
                    <a:p>
                      <a:r>
                        <a:rPr lang="de-DE" sz="1100" dirty="0" smtClean="0">
                          <a:solidFill>
                            <a:schemeClr val="tx1"/>
                          </a:solidFill>
                          <a:latin typeface="Arial" panose="020B0604020202020204" pitchFamily="34" charset="0"/>
                          <a:cs typeface="Arial" panose="020B0604020202020204" pitchFamily="34" charset="0"/>
                        </a:rPr>
                        <a:t>du hast</a:t>
                      </a:r>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de-DE" sz="1100" dirty="0" smtClean="0">
                          <a:solidFill>
                            <a:schemeClr val="tx1"/>
                          </a:solidFill>
                          <a:latin typeface="Arial" panose="020B0604020202020204" pitchFamily="34" charset="0"/>
                          <a:cs typeface="Arial" panose="020B0604020202020204" pitchFamily="34" charset="0"/>
                        </a:rPr>
                        <a:t>you have</a:t>
                      </a:r>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a:p>
                  </a:txBody>
                  <a:tcPr/>
                </a:tc>
                <a:tc>
                  <a:txBody>
                    <a:bodyPr/>
                    <a:lstStyle/>
                    <a:p>
                      <a:r>
                        <a:rPr lang="de-DE" sz="1100" dirty="0" smtClean="0">
                          <a:solidFill>
                            <a:schemeClr val="tx1"/>
                          </a:solidFill>
                          <a:latin typeface="Arial" panose="020B0604020202020204" pitchFamily="34" charset="0"/>
                          <a:cs typeface="Arial" panose="020B0604020202020204" pitchFamily="34" charset="0"/>
                        </a:rPr>
                        <a:t>du bist</a:t>
                      </a:r>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100" dirty="0" smtClean="0">
                          <a:solidFill>
                            <a:schemeClr val="tx1"/>
                          </a:solidFill>
                          <a:latin typeface="Arial" panose="020B0604020202020204" pitchFamily="34" charset="0"/>
                          <a:cs typeface="Arial" panose="020B0604020202020204" pitchFamily="34" charset="0"/>
                        </a:rPr>
                        <a:t>you are</a:t>
                      </a:r>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797147658"/>
                  </a:ext>
                </a:extLst>
              </a:tr>
              <a:tr h="226253">
                <a:tc>
                  <a:txBody>
                    <a:bodyPr/>
                    <a:lstStyle/>
                    <a:p>
                      <a:r>
                        <a:rPr lang="de-DE" sz="1100" dirty="0" smtClean="0">
                          <a:solidFill>
                            <a:schemeClr val="tx1"/>
                          </a:solidFill>
                          <a:latin typeface="Arial" panose="020B0604020202020204" pitchFamily="34" charset="0"/>
                          <a:cs typeface="Arial" panose="020B0604020202020204" pitchFamily="34" charset="0"/>
                        </a:rPr>
                        <a:t>er/sie hat</a:t>
                      </a:r>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de-DE" sz="1100" dirty="0" smtClean="0">
                          <a:solidFill>
                            <a:schemeClr val="tx1"/>
                          </a:solidFill>
                          <a:latin typeface="Arial" panose="020B0604020202020204" pitchFamily="34" charset="0"/>
                          <a:cs typeface="Arial" panose="020B0604020202020204" pitchFamily="34" charset="0"/>
                        </a:rPr>
                        <a:t>he/she has</a:t>
                      </a:r>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a:p>
                  </a:txBody>
                  <a:tcPr/>
                </a:tc>
                <a:tc>
                  <a:txBody>
                    <a:bodyPr/>
                    <a:lstStyle/>
                    <a:p>
                      <a:r>
                        <a:rPr lang="de-DE" sz="1100" dirty="0" smtClean="0">
                          <a:solidFill>
                            <a:schemeClr val="tx1"/>
                          </a:solidFill>
                          <a:latin typeface="Arial" panose="020B0604020202020204" pitchFamily="34" charset="0"/>
                          <a:cs typeface="Arial" panose="020B0604020202020204" pitchFamily="34" charset="0"/>
                        </a:rPr>
                        <a:t>er/sie ist</a:t>
                      </a:r>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100" dirty="0" smtClean="0">
                          <a:solidFill>
                            <a:schemeClr val="tx1"/>
                          </a:solidFill>
                          <a:latin typeface="Arial" panose="020B0604020202020204" pitchFamily="34" charset="0"/>
                          <a:cs typeface="Arial" panose="020B0604020202020204" pitchFamily="34" charset="0"/>
                        </a:rPr>
                        <a:t>he/she is</a:t>
                      </a:r>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43094203"/>
                  </a:ext>
                </a:extLst>
              </a:tr>
              <a:tr h="226253">
                <a:tc>
                  <a:txBody>
                    <a:bodyPr/>
                    <a:lstStyle/>
                    <a:p>
                      <a:r>
                        <a:rPr lang="de-DE" sz="1100" dirty="0" smtClean="0">
                          <a:solidFill>
                            <a:schemeClr val="tx1"/>
                          </a:solidFill>
                          <a:latin typeface="Arial" panose="020B0604020202020204" pitchFamily="34" charset="0"/>
                          <a:cs typeface="Arial" panose="020B0604020202020204" pitchFamily="34" charset="0"/>
                        </a:rPr>
                        <a:t>wir haben</a:t>
                      </a:r>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de-DE" sz="1100" dirty="0" smtClean="0">
                          <a:solidFill>
                            <a:schemeClr val="tx1"/>
                          </a:solidFill>
                          <a:latin typeface="Arial" panose="020B0604020202020204" pitchFamily="34" charset="0"/>
                          <a:cs typeface="Arial" panose="020B0604020202020204" pitchFamily="34" charset="0"/>
                        </a:rPr>
                        <a:t>we have</a:t>
                      </a:r>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a:p>
                  </a:txBody>
                  <a:tcPr/>
                </a:tc>
                <a:tc>
                  <a:txBody>
                    <a:bodyPr/>
                    <a:lstStyle/>
                    <a:p>
                      <a:r>
                        <a:rPr lang="de-DE" sz="1100" dirty="0" smtClean="0">
                          <a:solidFill>
                            <a:schemeClr val="tx1"/>
                          </a:solidFill>
                          <a:latin typeface="Arial" panose="020B0604020202020204" pitchFamily="34" charset="0"/>
                          <a:cs typeface="Arial" panose="020B0604020202020204" pitchFamily="34" charset="0"/>
                        </a:rPr>
                        <a:t>wir sind</a:t>
                      </a:r>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100" dirty="0" smtClean="0">
                          <a:solidFill>
                            <a:schemeClr val="tx1"/>
                          </a:solidFill>
                          <a:latin typeface="Arial" panose="020B0604020202020204" pitchFamily="34" charset="0"/>
                          <a:cs typeface="Arial" panose="020B0604020202020204" pitchFamily="34" charset="0"/>
                        </a:rPr>
                        <a:t>we are</a:t>
                      </a:r>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102496191"/>
                  </a:ext>
                </a:extLst>
              </a:tr>
              <a:tr h="226253">
                <a:tc>
                  <a:txBody>
                    <a:bodyPr/>
                    <a:lstStyle/>
                    <a:p>
                      <a:r>
                        <a:rPr lang="de-DE" sz="1100" dirty="0" smtClean="0">
                          <a:solidFill>
                            <a:schemeClr val="tx1"/>
                          </a:solidFill>
                          <a:latin typeface="Arial" panose="020B0604020202020204" pitchFamily="34" charset="0"/>
                          <a:cs typeface="Arial" panose="020B0604020202020204" pitchFamily="34" charset="0"/>
                        </a:rPr>
                        <a:t>Sie haben</a:t>
                      </a:r>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de-DE" sz="1100" dirty="0" smtClean="0">
                          <a:solidFill>
                            <a:schemeClr val="tx1"/>
                          </a:solidFill>
                          <a:latin typeface="Arial" panose="020B0604020202020204" pitchFamily="34" charset="0"/>
                          <a:cs typeface="Arial" panose="020B0604020202020204" pitchFamily="34" charset="0"/>
                        </a:rPr>
                        <a:t>you have</a:t>
                      </a:r>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a:p>
                  </a:txBody>
                  <a:tcPr/>
                </a:tc>
                <a:tc>
                  <a:txBody>
                    <a:bodyPr/>
                    <a:lstStyle/>
                    <a:p>
                      <a:r>
                        <a:rPr lang="de-DE" sz="1100" dirty="0" smtClean="0">
                          <a:solidFill>
                            <a:schemeClr val="tx1"/>
                          </a:solidFill>
                          <a:latin typeface="Arial" panose="020B0604020202020204" pitchFamily="34" charset="0"/>
                          <a:cs typeface="Arial" panose="020B0604020202020204" pitchFamily="34" charset="0"/>
                        </a:rPr>
                        <a:t>Sie sind</a:t>
                      </a:r>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100" dirty="0" smtClean="0">
                          <a:solidFill>
                            <a:schemeClr val="tx1"/>
                          </a:solidFill>
                          <a:latin typeface="Arial" panose="020B0604020202020204" pitchFamily="34" charset="0"/>
                          <a:cs typeface="Arial" panose="020B0604020202020204" pitchFamily="34" charset="0"/>
                        </a:rPr>
                        <a:t>you are</a:t>
                      </a:r>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624256670"/>
                  </a:ext>
                </a:extLst>
              </a:tr>
              <a:tr h="226253">
                <a:tc>
                  <a:txBody>
                    <a:bodyPr/>
                    <a:lstStyle/>
                    <a:p>
                      <a:r>
                        <a:rPr lang="de-DE" sz="1100" dirty="0" smtClean="0">
                          <a:solidFill>
                            <a:schemeClr val="tx1"/>
                          </a:solidFill>
                          <a:latin typeface="Arial" panose="020B0604020202020204" pitchFamily="34" charset="0"/>
                          <a:cs typeface="Arial" panose="020B0604020202020204" pitchFamily="34" charset="0"/>
                        </a:rPr>
                        <a:t>sie</a:t>
                      </a:r>
                      <a:r>
                        <a:rPr lang="de-DE" sz="1100" baseline="0" dirty="0" smtClean="0">
                          <a:solidFill>
                            <a:schemeClr val="tx1"/>
                          </a:solidFill>
                          <a:latin typeface="Arial" panose="020B0604020202020204" pitchFamily="34" charset="0"/>
                          <a:cs typeface="Arial" panose="020B0604020202020204" pitchFamily="34" charset="0"/>
                        </a:rPr>
                        <a:t> haben</a:t>
                      </a:r>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de-DE" sz="1100" dirty="0" smtClean="0">
                          <a:solidFill>
                            <a:schemeClr val="tx1"/>
                          </a:solidFill>
                          <a:latin typeface="Arial" panose="020B0604020202020204" pitchFamily="34" charset="0"/>
                          <a:cs typeface="Arial" panose="020B0604020202020204" pitchFamily="34" charset="0"/>
                        </a:rPr>
                        <a:t>they have</a:t>
                      </a:r>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a:p>
                  </a:txBody>
                  <a:tcPr/>
                </a:tc>
                <a:tc>
                  <a:txBody>
                    <a:bodyPr/>
                    <a:lstStyle/>
                    <a:p>
                      <a:r>
                        <a:rPr lang="de-DE" sz="1100" dirty="0" smtClean="0">
                          <a:solidFill>
                            <a:schemeClr val="tx1"/>
                          </a:solidFill>
                          <a:latin typeface="Arial" panose="020B0604020202020204" pitchFamily="34" charset="0"/>
                          <a:cs typeface="Arial" panose="020B0604020202020204" pitchFamily="34" charset="0"/>
                        </a:rPr>
                        <a:t>sie sind</a:t>
                      </a:r>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100" dirty="0" smtClean="0">
                          <a:solidFill>
                            <a:schemeClr val="tx1"/>
                          </a:solidFill>
                          <a:latin typeface="Arial" panose="020B0604020202020204" pitchFamily="34" charset="0"/>
                          <a:cs typeface="Arial" panose="020B0604020202020204" pitchFamily="34" charset="0"/>
                        </a:rPr>
                        <a:t>they are</a:t>
                      </a:r>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812821513"/>
                  </a:ext>
                </a:extLst>
              </a:tr>
              <a:tr h="226253">
                <a:tc gridSpan="5">
                  <a:txBody>
                    <a:bodyPr/>
                    <a:lstStyle/>
                    <a:p>
                      <a:r>
                        <a:rPr lang="de-DE" sz="1100" dirty="0" smtClean="0">
                          <a:solidFill>
                            <a:schemeClr val="tx1"/>
                          </a:solidFill>
                          <a:latin typeface="Arial" panose="020B0604020202020204" pitchFamily="34" charset="0"/>
                          <a:cs typeface="Arial" panose="020B0604020202020204" pitchFamily="34" charset="0"/>
                        </a:rPr>
                        <a:t>- Then the second verb (the action</a:t>
                      </a:r>
                      <a:r>
                        <a:rPr lang="de-DE" sz="1100" baseline="0" dirty="0" smtClean="0">
                          <a:solidFill>
                            <a:schemeClr val="tx1"/>
                          </a:solidFill>
                          <a:latin typeface="Arial" panose="020B0604020202020204" pitchFamily="34" charset="0"/>
                          <a:cs typeface="Arial" panose="020B0604020202020204" pitchFamily="34" charset="0"/>
                        </a:rPr>
                        <a:t>) goes to the end of the phrase. This verb often starts with [ge] and ends in either [t] or [en]</a:t>
                      </a:r>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a:p>
                  </a:txBody>
                  <a:tcPr/>
                </a:tc>
                <a:tc hMerge="1">
                  <a:txBody>
                    <a:bodyPr/>
                    <a:lstStyle/>
                    <a:p>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141293130"/>
                  </a:ext>
                </a:extLst>
              </a:tr>
              <a:tr h="226253">
                <a:tc>
                  <a:txBody>
                    <a:bodyPr/>
                    <a:lstStyle/>
                    <a:p>
                      <a:r>
                        <a:rPr lang="de-DE" sz="1100" dirty="0" smtClean="0">
                          <a:solidFill>
                            <a:schemeClr val="tx1"/>
                          </a:solidFill>
                          <a:latin typeface="Arial" panose="020B0604020202020204" pitchFamily="34" charset="0"/>
                          <a:cs typeface="Arial" panose="020B0604020202020204" pitchFamily="34" charset="0"/>
                        </a:rPr>
                        <a:t>gespielt</a:t>
                      </a:r>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de-DE" sz="1100" dirty="0" smtClean="0">
                          <a:solidFill>
                            <a:schemeClr val="tx1"/>
                          </a:solidFill>
                          <a:latin typeface="Arial" panose="020B0604020202020204" pitchFamily="34" charset="0"/>
                          <a:cs typeface="Arial" panose="020B0604020202020204" pitchFamily="34" charset="0"/>
                        </a:rPr>
                        <a:t>played</a:t>
                      </a:r>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de-DE" sz="1100" dirty="0" smtClean="0">
                          <a:solidFill>
                            <a:schemeClr val="tx1"/>
                          </a:solidFill>
                          <a:latin typeface="Arial" panose="020B0604020202020204" pitchFamily="34" charset="0"/>
                          <a:cs typeface="Arial" panose="020B0604020202020204" pitchFamily="34" charset="0"/>
                        </a:rPr>
                        <a:t>gelesen</a:t>
                      </a:r>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a:p>
                  </a:txBody>
                  <a:tcPr/>
                </a:tc>
                <a:tc>
                  <a:txBody>
                    <a:bodyPr/>
                    <a:lstStyle/>
                    <a:p>
                      <a:r>
                        <a:rPr lang="de-DE" sz="1100" dirty="0" smtClean="0">
                          <a:solidFill>
                            <a:schemeClr val="tx1"/>
                          </a:solidFill>
                          <a:latin typeface="Arial" panose="020B0604020202020204" pitchFamily="34" charset="0"/>
                          <a:cs typeface="Arial" panose="020B0604020202020204" pitchFamily="34" charset="0"/>
                        </a:rPr>
                        <a:t>read</a:t>
                      </a:r>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56609581"/>
                  </a:ext>
                </a:extLst>
              </a:tr>
              <a:tr h="226253">
                <a:tc>
                  <a:txBody>
                    <a:bodyPr/>
                    <a:lstStyle/>
                    <a:p>
                      <a:r>
                        <a:rPr lang="de-DE" sz="1100" dirty="0" smtClean="0">
                          <a:solidFill>
                            <a:schemeClr val="tx1"/>
                          </a:solidFill>
                          <a:latin typeface="Arial" panose="020B0604020202020204" pitchFamily="34" charset="0"/>
                          <a:cs typeface="Arial" panose="020B0604020202020204" pitchFamily="34" charset="0"/>
                        </a:rPr>
                        <a:t>gesehen</a:t>
                      </a:r>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de-DE" sz="1100" dirty="0" smtClean="0">
                          <a:solidFill>
                            <a:schemeClr val="tx1"/>
                          </a:solidFill>
                          <a:latin typeface="Arial" panose="020B0604020202020204" pitchFamily="34" charset="0"/>
                          <a:cs typeface="Arial" panose="020B0604020202020204" pitchFamily="34" charset="0"/>
                        </a:rPr>
                        <a:t>watched</a:t>
                      </a:r>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de-DE" sz="1100" dirty="0" smtClean="0">
                          <a:solidFill>
                            <a:schemeClr val="tx1"/>
                          </a:solidFill>
                          <a:latin typeface="Arial" panose="020B0604020202020204" pitchFamily="34" charset="0"/>
                          <a:cs typeface="Arial" panose="020B0604020202020204" pitchFamily="34" charset="0"/>
                        </a:rPr>
                        <a:t>gegangen*</a:t>
                      </a:r>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de-DE"/>
                    </a:p>
                  </a:txBody>
                  <a:tcPr/>
                </a:tc>
                <a:tc>
                  <a:txBody>
                    <a:bodyPr/>
                    <a:lstStyle/>
                    <a:p>
                      <a:r>
                        <a:rPr lang="de-DE" sz="1100" dirty="0" smtClean="0">
                          <a:solidFill>
                            <a:schemeClr val="tx1"/>
                          </a:solidFill>
                          <a:latin typeface="Arial" panose="020B0604020202020204" pitchFamily="34" charset="0"/>
                          <a:cs typeface="Arial" panose="020B0604020202020204" pitchFamily="34" charset="0"/>
                        </a:rPr>
                        <a:t>went</a:t>
                      </a:r>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60164968"/>
                  </a:ext>
                </a:extLst>
              </a:tr>
              <a:tr h="226253">
                <a:tc>
                  <a:txBody>
                    <a:bodyPr/>
                    <a:lstStyle/>
                    <a:p>
                      <a:r>
                        <a:rPr lang="de-DE" sz="1100" dirty="0" smtClean="0">
                          <a:solidFill>
                            <a:schemeClr val="tx1"/>
                          </a:solidFill>
                          <a:latin typeface="Arial" panose="020B0604020202020204" pitchFamily="34" charset="0"/>
                          <a:cs typeface="Arial" panose="020B0604020202020204" pitchFamily="34" charset="0"/>
                        </a:rPr>
                        <a:t>genossen</a:t>
                      </a:r>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de-DE" sz="1100" dirty="0" smtClean="0">
                          <a:solidFill>
                            <a:schemeClr val="tx1"/>
                          </a:solidFill>
                          <a:latin typeface="Arial" panose="020B0604020202020204" pitchFamily="34" charset="0"/>
                          <a:cs typeface="Arial" panose="020B0604020202020204" pitchFamily="34" charset="0"/>
                        </a:rPr>
                        <a:t>enjoyed</a:t>
                      </a:r>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de-DE" sz="1100" dirty="0" smtClean="0">
                          <a:solidFill>
                            <a:schemeClr val="tx1"/>
                          </a:solidFill>
                          <a:latin typeface="Arial" panose="020B0604020202020204" pitchFamily="34" charset="0"/>
                          <a:cs typeface="Arial" panose="020B0604020202020204" pitchFamily="34" charset="0"/>
                        </a:rPr>
                        <a:t>gelernt</a:t>
                      </a:r>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a:p>
                  </a:txBody>
                  <a:tcPr/>
                </a:tc>
                <a:tc>
                  <a:txBody>
                    <a:bodyPr/>
                    <a:lstStyle/>
                    <a:p>
                      <a:r>
                        <a:rPr lang="de-DE" sz="1100" dirty="0" smtClean="0">
                          <a:solidFill>
                            <a:schemeClr val="tx1"/>
                          </a:solidFill>
                          <a:latin typeface="Arial" panose="020B0604020202020204" pitchFamily="34" charset="0"/>
                          <a:cs typeface="Arial" panose="020B0604020202020204" pitchFamily="34" charset="0"/>
                        </a:rPr>
                        <a:t>learnt</a:t>
                      </a:r>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1663263"/>
                  </a:ext>
                </a:extLst>
              </a:tr>
              <a:tr h="226253">
                <a:tc>
                  <a:txBody>
                    <a:bodyPr/>
                    <a:lstStyle/>
                    <a:p>
                      <a:r>
                        <a:rPr lang="de-DE" sz="1100" dirty="0" smtClean="0">
                          <a:solidFill>
                            <a:schemeClr val="tx1"/>
                          </a:solidFill>
                          <a:latin typeface="Arial" panose="020B0604020202020204" pitchFamily="34" charset="0"/>
                          <a:cs typeface="Arial" panose="020B0604020202020204" pitchFamily="34" charset="0"/>
                        </a:rPr>
                        <a:t>gefahren*</a:t>
                      </a:r>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100" dirty="0" smtClean="0">
                          <a:solidFill>
                            <a:schemeClr val="tx1"/>
                          </a:solidFill>
                          <a:latin typeface="Arial" panose="020B0604020202020204" pitchFamily="34" charset="0"/>
                          <a:cs typeface="Arial" panose="020B0604020202020204" pitchFamily="34" charset="0"/>
                        </a:rPr>
                        <a:t>travelled</a:t>
                      </a:r>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2">
                  <a:txBody>
                    <a:bodyPr/>
                    <a:lstStyle/>
                    <a:p>
                      <a:r>
                        <a:rPr lang="de-DE" sz="1100" dirty="0" smtClean="0">
                          <a:solidFill>
                            <a:schemeClr val="tx1"/>
                          </a:solidFill>
                          <a:latin typeface="Arial" panose="020B0604020202020204" pitchFamily="34" charset="0"/>
                          <a:cs typeface="Arial" panose="020B0604020202020204" pitchFamily="34" charset="0"/>
                        </a:rPr>
                        <a:t>gekauft</a:t>
                      </a:r>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a:p>
                  </a:txBody>
                  <a:tcPr/>
                </a:tc>
                <a:tc>
                  <a:txBody>
                    <a:bodyPr/>
                    <a:lstStyle/>
                    <a:p>
                      <a:r>
                        <a:rPr lang="de-DE" sz="1100" dirty="0" smtClean="0">
                          <a:solidFill>
                            <a:schemeClr val="tx1"/>
                          </a:solidFill>
                          <a:latin typeface="Arial" panose="020B0604020202020204" pitchFamily="34" charset="0"/>
                          <a:cs typeface="Arial" panose="020B0604020202020204" pitchFamily="34" charset="0"/>
                        </a:rPr>
                        <a:t>bought</a:t>
                      </a:r>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6304532"/>
                  </a:ext>
                </a:extLst>
              </a:tr>
              <a:tr h="226253">
                <a:tc>
                  <a:txBody>
                    <a:bodyPr/>
                    <a:lstStyle/>
                    <a:p>
                      <a:r>
                        <a:rPr lang="de-DE" sz="1100" dirty="0" smtClean="0">
                          <a:solidFill>
                            <a:schemeClr val="tx1"/>
                          </a:solidFill>
                          <a:latin typeface="Arial" panose="020B0604020202020204" pitchFamily="34" charset="0"/>
                          <a:cs typeface="Arial" panose="020B0604020202020204" pitchFamily="34" charset="0"/>
                        </a:rPr>
                        <a:t>gefunden</a:t>
                      </a:r>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de-DE" sz="1100" dirty="0" smtClean="0">
                          <a:solidFill>
                            <a:schemeClr val="tx1"/>
                          </a:solidFill>
                          <a:latin typeface="Arial" panose="020B0604020202020204" pitchFamily="34" charset="0"/>
                          <a:cs typeface="Arial" panose="020B0604020202020204" pitchFamily="34" charset="0"/>
                        </a:rPr>
                        <a:t>found</a:t>
                      </a:r>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de-DE" sz="1100" dirty="0" smtClean="0">
                          <a:solidFill>
                            <a:schemeClr val="tx1"/>
                          </a:solidFill>
                          <a:latin typeface="Arial" panose="020B0604020202020204" pitchFamily="34" charset="0"/>
                          <a:cs typeface="Arial" panose="020B0604020202020204" pitchFamily="34" charset="0"/>
                        </a:rPr>
                        <a:t>gemacht</a:t>
                      </a:r>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a:p>
                  </a:txBody>
                  <a:tcPr/>
                </a:tc>
                <a:tc>
                  <a:txBody>
                    <a:bodyPr/>
                    <a:lstStyle/>
                    <a:p>
                      <a:r>
                        <a:rPr lang="de-DE" sz="1100" dirty="0" smtClean="0">
                          <a:solidFill>
                            <a:schemeClr val="tx1"/>
                          </a:solidFill>
                          <a:latin typeface="Arial" panose="020B0604020202020204" pitchFamily="34" charset="0"/>
                          <a:cs typeface="Arial" panose="020B0604020202020204" pitchFamily="34" charset="0"/>
                        </a:rPr>
                        <a:t>made / did</a:t>
                      </a:r>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9761829"/>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944192482"/>
              </p:ext>
            </p:extLst>
          </p:nvPr>
        </p:nvGraphicFramePr>
        <p:xfrm>
          <a:off x="5527343" y="5229136"/>
          <a:ext cx="3998794" cy="1219200"/>
        </p:xfrm>
        <a:graphic>
          <a:graphicData uri="http://schemas.openxmlformats.org/drawingml/2006/table">
            <a:tbl>
              <a:tblPr/>
              <a:tblGrid>
                <a:gridCol w="1569493">
                  <a:extLst>
                    <a:ext uri="{9D8B030D-6E8A-4147-A177-3AD203B41FA5}">
                      <a16:colId xmlns:a16="http://schemas.microsoft.com/office/drawing/2014/main" val="2470771631"/>
                    </a:ext>
                  </a:extLst>
                </a:gridCol>
                <a:gridCol w="2429301">
                  <a:extLst>
                    <a:ext uri="{9D8B030D-6E8A-4147-A177-3AD203B41FA5}">
                      <a16:colId xmlns:a16="http://schemas.microsoft.com/office/drawing/2014/main" val="2847645347"/>
                    </a:ext>
                  </a:extLst>
                </a:gridCol>
              </a:tblGrid>
              <a:tr h="234741">
                <a:tc gridSpan="2">
                  <a:txBody>
                    <a:bodyPr/>
                    <a:lstStyle/>
                    <a:p>
                      <a:r>
                        <a:rPr lang="de-DE" sz="1000" b="1" u="sng" dirty="0" smtClean="0">
                          <a:latin typeface="Arial" panose="020B0604020202020204" pitchFamily="34" charset="0"/>
                          <a:cs typeface="Arial" panose="020B0604020202020204" pitchFamily="34" charset="0"/>
                        </a:rPr>
                        <a:t>SEPARABLE VERBS </a:t>
                      </a:r>
                      <a:r>
                        <a:rPr lang="de-DE" sz="800" dirty="0" smtClean="0">
                          <a:latin typeface="Arial" panose="020B0604020202020204" pitchFamily="34" charset="0"/>
                          <a:cs typeface="Arial" panose="020B0604020202020204" pitchFamily="34" charset="0"/>
                        </a:rPr>
                        <a:t>separate when you use them. The prefix goes to end.</a:t>
                      </a:r>
                      <a:endParaRPr lang="de-DE" sz="1000" dirty="0">
                        <a:latin typeface="Arial" panose="020B0604020202020204" pitchFamily="34" charset="0"/>
                        <a:cs typeface="Arial" panose="020B0604020202020204" pitchFamily="34" charset="0"/>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hMerge="1">
                  <a:txBody>
                    <a:bodyPr/>
                    <a:lstStyle/>
                    <a:p>
                      <a:endParaRPr lang="de-DE" sz="1000" dirty="0"/>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52259261"/>
                  </a:ext>
                </a:extLst>
              </a:tr>
              <a:tr h="234742">
                <a:tc>
                  <a:txBody>
                    <a:bodyPr/>
                    <a:lstStyle/>
                    <a:p>
                      <a:r>
                        <a:rPr lang="de-DE" sz="1000" b="1" u="sng" dirty="0" smtClean="0">
                          <a:latin typeface="Arial" panose="020B0604020202020204" pitchFamily="34" charset="0"/>
                          <a:cs typeface="Arial" panose="020B0604020202020204" pitchFamily="34" charset="0"/>
                        </a:rPr>
                        <a:t>fern</a:t>
                      </a:r>
                      <a:r>
                        <a:rPr lang="de-DE" sz="1000" dirty="0" smtClean="0">
                          <a:latin typeface="Arial" panose="020B0604020202020204" pitchFamily="34" charset="0"/>
                          <a:cs typeface="Arial" panose="020B0604020202020204" pitchFamily="34" charset="0"/>
                        </a:rPr>
                        <a:t>/sehen (watch</a:t>
                      </a:r>
                      <a:r>
                        <a:rPr lang="de-DE" sz="1000" baseline="0" dirty="0" smtClean="0">
                          <a:latin typeface="Arial" panose="020B0604020202020204" pitchFamily="34" charset="0"/>
                          <a:cs typeface="Arial" panose="020B0604020202020204" pitchFamily="34" charset="0"/>
                        </a:rPr>
                        <a:t> tv)</a:t>
                      </a:r>
                      <a:endParaRPr lang="de-DE"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1000" dirty="0" smtClean="0">
                          <a:latin typeface="Arial" panose="020B0604020202020204" pitchFamily="34" charset="0"/>
                          <a:cs typeface="Arial" panose="020B0604020202020204" pitchFamily="34" charset="0"/>
                        </a:rPr>
                        <a:t>Ich sehe</a:t>
                      </a:r>
                      <a:r>
                        <a:rPr lang="de-DE" sz="1000" baseline="0" dirty="0" smtClean="0">
                          <a:latin typeface="Arial" panose="020B0604020202020204" pitchFamily="34" charset="0"/>
                          <a:cs typeface="Arial" panose="020B0604020202020204" pitchFamily="34" charset="0"/>
                        </a:rPr>
                        <a:t> mit meiner Familie fern.</a:t>
                      </a:r>
                      <a:endParaRPr lang="de-DE"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1824321"/>
                  </a:ext>
                </a:extLst>
              </a:tr>
              <a:tr h="234741">
                <a:tc>
                  <a:txBody>
                    <a:bodyPr/>
                    <a:lstStyle/>
                    <a:p>
                      <a:r>
                        <a:rPr lang="de-DE" sz="1000" b="1" u="sng" dirty="0" smtClean="0">
                          <a:latin typeface="Arial" panose="020B0604020202020204" pitchFamily="34" charset="0"/>
                          <a:cs typeface="Arial" panose="020B0604020202020204" pitchFamily="34" charset="0"/>
                        </a:rPr>
                        <a:t>an</a:t>
                      </a:r>
                      <a:r>
                        <a:rPr lang="de-DE" sz="1000" dirty="0" smtClean="0">
                          <a:latin typeface="Arial" panose="020B0604020202020204" pitchFamily="34" charset="0"/>
                          <a:cs typeface="Arial" panose="020B0604020202020204" pitchFamily="34" charset="0"/>
                        </a:rPr>
                        <a:t>/rufen (telephone)</a:t>
                      </a:r>
                      <a:endParaRPr lang="de-DE"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1000" dirty="0" smtClean="0">
                          <a:latin typeface="Arial" panose="020B0604020202020204" pitchFamily="34" charset="0"/>
                          <a:cs typeface="Arial" panose="020B0604020202020204" pitchFamily="34" charset="0"/>
                        </a:rPr>
                        <a:t>Ich rufe jeden Tag Erik an.</a:t>
                      </a:r>
                      <a:endParaRPr lang="de-DE"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2113904"/>
                  </a:ext>
                </a:extLst>
              </a:tr>
              <a:tr h="234742">
                <a:tc>
                  <a:txBody>
                    <a:bodyPr/>
                    <a:lstStyle/>
                    <a:p>
                      <a:r>
                        <a:rPr lang="de-DE" sz="1000" b="1" u="sng" dirty="0" smtClean="0">
                          <a:latin typeface="Arial" panose="020B0604020202020204" pitchFamily="34" charset="0"/>
                          <a:cs typeface="Arial" panose="020B0604020202020204" pitchFamily="34" charset="0"/>
                        </a:rPr>
                        <a:t>auf</a:t>
                      </a:r>
                      <a:r>
                        <a:rPr lang="de-DE" sz="1000" dirty="0" smtClean="0">
                          <a:latin typeface="Arial" panose="020B0604020202020204" pitchFamily="34" charset="0"/>
                          <a:cs typeface="Arial" panose="020B0604020202020204" pitchFamily="34" charset="0"/>
                        </a:rPr>
                        <a:t>/stehen (get up)</a:t>
                      </a:r>
                      <a:endParaRPr lang="de-DE"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1000" dirty="0" smtClean="0">
                          <a:latin typeface="Arial" panose="020B0604020202020204" pitchFamily="34" charset="0"/>
                          <a:cs typeface="Arial" panose="020B0604020202020204" pitchFamily="34" charset="0"/>
                        </a:rPr>
                        <a:t>Ich stehe um halb</a:t>
                      </a:r>
                      <a:r>
                        <a:rPr lang="de-DE" sz="1000" baseline="0" dirty="0" smtClean="0">
                          <a:latin typeface="Arial" panose="020B0604020202020204" pitchFamily="34" charset="0"/>
                          <a:cs typeface="Arial" panose="020B0604020202020204" pitchFamily="34" charset="0"/>
                        </a:rPr>
                        <a:t> acht auf.</a:t>
                      </a:r>
                      <a:endParaRPr lang="de-DE"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3277532"/>
                  </a:ext>
                </a:extLst>
              </a:tr>
              <a:tr h="234741">
                <a:tc>
                  <a:txBody>
                    <a:bodyPr/>
                    <a:lstStyle/>
                    <a:p>
                      <a:r>
                        <a:rPr lang="de-DE" sz="1000" b="1" u="sng" dirty="0" smtClean="0">
                          <a:latin typeface="Arial" panose="020B0604020202020204" pitchFamily="34" charset="0"/>
                          <a:cs typeface="Arial" panose="020B0604020202020204" pitchFamily="34" charset="0"/>
                        </a:rPr>
                        <a:t>an</a:t>
                      </a:r>
                      <a:r>
                        <a:rPr lang="de-DE" sz="1000" dirty="0" smtClean="0">
                          <a:latin typeface="Arial" panose="020B0604020202020204" pitchFamily="34" charset="0"/>
                          <a:cs typeface="Arial" panose="020B0604020202020204" pitchFamily="34" charset="0"/>
                        </a:rPr>
                        <a:t>/kommen (arrive)</a:t>
                      </a:r>
                      <a:endParaRPr lang="de-DE"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r>
                        <a:rPr lang="de-DE" sz="1000" dirty="0" smtClean="0">
                          <a:latin typeface="Arial" panose="020B0604020202020204" pitchFamily="34" charset="0"/>
                          <a:cs typeface="Arial" panose="020B0604020202020204" pitchFamily="34" charset="0"/>
                        </a:rPr>
                        <a:t>Er kommt immer spät an.</a:t>
                      </a:r>
                      <a:endParaRPr lang="de-DE"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15951792"/>
                  </a:ext>
                </a:extLst>
              </a:tr>
            </a:tbl>
          </a:graphicData>
        </a:graphic>
      </p:graphicFrame>
    </p:spTree>
    <p:extLst>
      <p:ext uri="{BB962C8B-B14F-4D97-AF65-F5344CB8AC3E}">
        <p14:creationId xmlns:p14="http://schemas.microsoft.com/office/powerpoint/2010/main" val="17300019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7501D70-27FF-B842-99FB-D84315F18565}"/>
              </a:ext>
            </a:extLst>
          </p:cNvPr>
          <p:cNvPicPr>
            <a:picLocks noChangeAspect="1"/>
          </p:cNvPicPr>
          <p:nvPr/>
        </p:nvPicPr>
        <p:blipFill>
          <a:blip r:embed="rId2"/>
          <a:stretch>
            <a:fillRect/>
          </a:stretch>
        </p:blipFill>
        <p:spPr>
          <a:xfrm>
            <a:off x="9150901" y="0"/>
            <a:ext cx="755099" cy="755099"/>
          </a:xfrm>
          <a:prstGeom prst="rect">
            <a:avLst/>
          </a:prstGeom>
        </p:spPr>
      </p:pic>
      <p:sp>
        <p:nvSpPr>
          <p:cNvPr id="10" name="TextBox 9"/>
          <p:cNvSpPr txBox="1"/>
          <p:nvPr/>
        </p:nvSpPr>
        <p:spPr>
          <a:xfrm>
            <a:off x="3054718" y="6475012"/>
            <a:ext cx="6096183" cy="369332"/>
          </a:xfrm>
          <a:prstGeom prst="rect">
            <a:avLst/>
          </a:prstGeom>
          <a:solidFill>
            <a:schemeClr val="bg2"/>
          </a:solidFill>
          <a:ln>
            <a:solidFill>
              <a:schemeClr val="tx1">
                <a:lumMod val="95000"/>
                <a:lumOff val="5000"/>
              </a:schemeClr>
            </a:solidFill>
          </a:ln>
        </p:spPr>
        <p:txBody>
          <a:bodyPr wrap="square" rtlCol="0">
            <a:spAutoFit/>
          </a:bodyPr>
          <a:lstStyle/>
          <a:p>
            <a:pPr algn="ctr"/>
            <a:r>
              <a:rPr lang="de-DE" dirty="0" smtClean="0">
                <a:latin typeface="Arial" panose="020B0604020202020204" pitchFamily="34" charset="0"/>
                <a:cs typeface="Arial" panose="020B0604020202020204" pitchFamily="34" charset="0"/>
              </a:rPr>
              <a:t>UNIT </a:t>
            </a:r>
            <a:r>
              <a:rPr lang="de-DE" dirty="0" smtClean="0">
                <a:latin typeface="Arial" panose="020B0604020202020204" pitchFamily="34" charset="0"/>
                <a:cs typeface="Arial" panose="020B0604020202020204" pitchFamily="34" charset="0"/>
              </a:rPr>
              <a:t>2 </a:t>
            </a:r>
            <a:r>
              <a:rPr lang="de-DE" dirty="0" smtClean="0">
                <a:latin typeface="Arial" panose="020B0604020202020204" pitchFamily="34" charset="0"/>
                <a:cs typeface="Arial" panose="020B0604020202020204" pitchFamily="34" charset="0"/>
              </a:rPr>
              <a:t>VOCAB: MUSIC, CINEMA AND TV [1]</a:t>
            </a:r>
            <a:endParaRPr lang="de-DE" dirty="0">
              <a:latin typeface="Arial" panose="020B0604020202020204" pitchFamily="34" charset="0"/>
              <a:cs typeface="Arial" panose="020B0604020202020204" pitchFamily="34"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179861411"/>
              </p:ext>
            </p:extLst>
          </p:nvPr>
        </p:nvGraphicFramePr>
        <p:xfrm>
          <a:off x="0" y="27915"/>
          <a:ext cx="2825086" cy="6827520"/>
        </p:xfrm>
        <a:graphic>
          <a:graphicData uri="http://schemas.openxmlformats.org/drawingml/2006/table">
            <a:tbl>
              <a:tblPr/>
              <a:tblGrid>
                <a:gridCol w="1412543">
                  <a:extLst>
                    <a:ext uri="{9D8B030D-6E8A-4147-A177-3AD203B41FA5}">
                      <a16:colId xmlns:a16="http://schemas.microsoft.com/office/drawing/2014/main" val="3367474682"/>
                    </a:ext>
                  </a:extLst>
                </a:gridCol>
                <a:gridCol w="1412543">
                  <a:extLst>
                    <a:ext uri="{9D8B030D-6E8A-4147-A177-3AD203B41FA5}">
                      <a16:colId xmlns:a16="http://schemas.microsoft.com/office/drawing/2014/main" val="1689579544"/>
                    </a:ext>
                  </a:extLst>
                </a:gridCol>
              </a:tblGrid>
              <a:tr h="232114">
                <a:tc>
                  <a:txBody>
                    <a:bodyPr/>
                    <a:lstStyle/>
                    <a:p>
                      <a:r>
                        <a:rPr lang="de-DE" sz="1000" dirty="0" smtClean="0">
                          <a:solidFill>
                            <a:schemeClr val="tx1"/>
                          </a:solidFill>
                          <a:latin typeface="Arial" panose="020B0604020202020204" pitchFamily="34" charset="0"/>
                          <a:cs typeface="Arial" panose="020B0604020202020204" pitchFamily="34" charset="0"/>
                        </a:rPr>
                        <a:t>Abenteuerfilm (m)</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Adventure film</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88416675"/>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Actionfilm (m)</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Action film</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5472470"/>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Dokumentarfilm (m)</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Documemtary</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68855473"/>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Gruselfilm (m)</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Horror film</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97515466"/>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Horrorfilm (m)</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Horror</a:t>
                      </a:r>
                      <a:r>
                        <a:rPr lang="de-DE" sz="1000" baseline="0" dirty="0" smtClean="0">
                          <a:solidFill>
                            <a:schemeClr val="tx1"/>
                          </a:solidFill>
                          <a:latin typeface="Arial" panose="020B0604020202020204" pitchFamily="34" charset="0"/>
                          <a:cs typeface="Arial" panose="020B0604020202020204" pitchFamily="34" charset="0"/>
                        </a:rPr>
                        <a:t> film</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49780642"/>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Komödie (f)</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Comedy</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31769668"/>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Krimi</a:t>
                      </a:r>
                      <a:r>
                        <a:rPr lang="de-DE" sz="1000" baseline="0" dirty="0" smtClean="0">
                          <a:solidFill>
                            <a:schemeClr val="tx1"/>
                          </a:solidFill>
                          <a:latin typeface="Arial" panose="020B0604020202020204" pitchFamily="34" charset="0"/>
                          <a:cs typeface="Arial" panose="020B0604020202020204" pitchFamily="34" charset="0"/>
                        </a:rPr>
                        <a:t> (m)</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Detective film</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3627374"/>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Liebesfilm (m)</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Love film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16716239"/>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Nachrichten (pl)</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News</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42209119"/>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Sciencefictionfilm (m)</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Sci-fi film</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07074604"/>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Seifenoper (f)</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Soap opera</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85364095"/>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Sendung (f)</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TV programme</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17005505"/>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Serie (f)</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series</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36100396"/>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Werbung (f)</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Advert</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48047673"/>
                  </a:ext>
                </a:extLst>
              </a:tr>
              <a:tr h="232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000" dirty="0" smtClean="0">
                          <a:solidFill>
                            <a:schemeClr val="tx1"/>
                          </a:solidFill>
                          <a:latin typeface="Arial" panose="020B0604020202020204" pitchFamily="34" charset="0"/>
                          <a:cs typeface="Arial" panose="020B0604020202020204" pitchFamily="34" charset="0"/>
                        </a:rPr>
                        <a:t>Zeichentrickfilm (m)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Animation / cartoon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1467410"/>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fernsehen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watch TV</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888266067"/>
                  </a:ext>
                </a:extLst>
              </a:tr>
              <a:tr h="232114">
                <a:tc>
                  <a:txBody>
                    <a:bodyPr/>
                    <a:lstStyle/>
                    <a:p>
                      <a:r>
                        <a:rPr lang="de-DE" sz="1000" dirty="0" smtClean="0">
                          <a:latin typeface="Arial" panose="020B0604020202020204" pitchFamily="34" charset="0"/>
                          <a:cs typeface="Arial" panose="020B0604020202020204" pitchFamily="34" charset="0"/>
                        </a:rPr>
                        <a:t>funktionieren</a:t>
                      </a:r>
                      <a:endParaRPr lang="de-DE"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work / function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706658245"/>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informativ</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Informative</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704350456"/>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Kino ( nt)</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Cinema</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045582164"/>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lachen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laugh</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571177198"/>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Mitglied (nt)</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Member</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76079366"/>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Programm (nt)</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Programme</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10964852"/>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Qualität (f)</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Quality</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15066009"/>
                  </a:ext>
                </a:extLst>
              </a:tr>
              <a:tr h="232114">
                <a:tc>
                  <a:txBody>
                    <a:bodyPr/>
                    <a:lstStyle/>
                    <a:p>
                      <a:r>
                        <a:rPr lang="de-DE" sz="900" dirty="0" smtClean="0">
                          <a:solidFill>
                            <a:schemeClr val="tx1"/>
                          </a:solidFill>
                          <a:latin typeface="Arial" panose="020B0604020202020204" pitchFamily="34" charset="0"/>
                          <a:cs typeface="Arial" panose="020B0604020202020204" pitchFamily="34" charset="0"/>
                        </a:rPr>
                        <a:t>Satellitenfernsehen (nt)</a:t>
                      </a:r>
                      <a:endParaRPr lang="de-DE" sz="9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Satellite TV</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963600483"/>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Schauspiel (nt)</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Play</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82650403"/>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Schauspieler [in] </a:t>
                      </a:r>
                      <a:r>
                        <a:rPr lang="de-DE" sz="900" dirty="0" smtClean="0">
                          <a:solidFill>
                            <a:schemeClr val="tx1"/>
                          </a:solidFill>
                          <a:latin typeface="Arial" panose="020B0604020202020204" pitchFamily="34" charset="0"/>
                          <a:cs typeface="Arial" panose="020B0604020202020204" pitchFamily="34" charset="0"/>
                        </a:rPr>
                        <a:t>(m/f)</a:t>
                      </a:r>
                      <a:endParaRPr lang="de-DE" sz="9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Actor / Actress</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493747048"/>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Schlange (f)</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Queue</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975002955"/>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Theaterstück (nt)</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Play</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579842206"/>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979244934"/>
              </p:ext>
            </p:extLst>
          </p:nvPr>
        </p:nvGraphicFramePr>
        <p:xfrm>
          <a:off x="3108316" y="30480"/>
          <a:ext cx="2825086" cy="6339840"/>
        </p:xfrm>
        <a:graphic>
          <a:graphicData uri="http://schemas.openxmlformats.org/drawingml/2006/table">
            <a:tbl>
              <a:tblPr/>
              <a:tblGrid>
                <a:gridCol w="1490980">
                  <a:extLst>
                    <a:ext uri="{9D8B030D-6E8A-4147-A177-3AD203B41FA5}">
                      <a16:colId xmlns:a16="http://schemas.microsoft.com/office/drawing/2014/main" val="3367474682"/>
                    </a:ext>
                  </a:extLst>
                </a:gridCol>
                <a:gridCol w="1334106">
                  <a:extLst>
                    <a:ext uri="{9D8B030D-6E8A-4147-A177-3AD203B41FA5}">
                      <a16:colId xmlns:a16="http://schemas.microsoft.com/office/drawing/2014/main" val="1689579544"/>
                    </a:ext>
                  </a:extLst>
                </a:gridCol>
              </a:tblGrid>
              <a:tr h="232114">
                <a:tc>
                  <a:txBody>
                    <a:bodyPr/>
                    <a:lstStyle/>
                    <a:p>
                      <a:r>
                        <a:rPr lang="de-DE" sz="1000" dirty="0" smtClean="0">
                          <a:solidFill>
                            <a:schemeClr val="tx1"/>
                          </a:solidFill>
                          <a:latin typeface="Arial" panose="020B0604020202020204" pitchFamily="34" charset="0"/>
                          <a:cs typeface="Arial" panose="020B0604020202020204" pitchFamily="34" charset="0"/>
                        </a:rPr>
                        <a:t>Unterhaltung (f)</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Entertainment</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988416675"/>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Untertitel (pl)</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Subtitles</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15472470"/>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Zuschauer (pl)</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Viewers</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268855473"/>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Blockflöte (f)</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Recorder</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97515466"/>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(Quer)Flöte (f)</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Flute</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49780642"/>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Geige (f)</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Violin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31769668"/>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Gitarre (f)</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Guitar</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3627374"/>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Instrument (nt)</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Instrument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16716239"/>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Klarinette</a:t>
                      </a:r>
                      <a:r>
                        <a:rPr lang="de-DE" sz="1000" baseline="0" dirty="0" smtClean="0">
                          <a:solidFill>
                            <a:schemeClr val="tx1"/>
                          </a:solidFill>
                          <a:latin typeface="Arial" panose="020B0604020202020204" pitchFamily="34" charset="0"/>
                          <a:cs typeface="Arial" panose="020B0604020202020204" pitchFamily="34" charset="0"/>
                        </a:rPr>
                        <a:t> (f)</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Clarinet</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42209119"/>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Klavier (nt)</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Piano</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07074604"/>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Schlagzeug (nt)</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Drums</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85364095"/>
                  </a:ext>
                </a:extLst>
              </a:tr>
              <a:tr h="232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000" dirty="0" smtClean="0">
                          <a:solidFill>
                            <a:schemeClr val="tx1"/>
                          </a:solidFill>
                          <a:latin typeface="Arial" panose="020B0604020202020204" pitchFamily="34" charset="0"/>
                          <a:cs typeface="Arial" panose="020B0604020202020204" pitchFamily="34" charset="0"/>
                        </a:rPr>
                        <a:t>Trompete (f)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Trumpet</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17005505"/>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Diskothek (f)</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Disco</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536100396"/>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Eingang (m)</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Entrance</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748047673"/>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Eintrittskarte (f)</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Entrance ticket</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21467410"/>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Eintrittsgeld (nt)</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Entrance fee</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888266067"/>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Gruppe (f)</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Group / Band</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706658245"/>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herunterladen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download</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704350456"/>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hören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listen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045582164"/>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Kassette (f)</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Cassette</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571177198"/>
                  </a:ext>
                </a:extLst>
              </a:tr>
              <a:tr h="232114">
                <a:tc>
                  <a:txBody>
                    <a:bodyPr/>
                    <a:lstStyle/>
                    <a:p>
                      <a:r>
                        <a:rPr lang="de-DE" sz="1000" dirty="0" smtClean="0">
                          <a:latin typeface="Arial" panose="020B0604020202020204" pitchFamily="34" charset="0"/>
                          <a:cs typeface="Arial" panose="020B0604020202020204" pitchFamily="34" charset="0"/>
                        </a:rPr>
                        <a:t>klassisch</a:t>
                      </a:r>
                      <a:endParaRPr lang="de-DE"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Classic / classical</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76079366"/>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Konzert</a:t>
                      </a:r>
                      <a:r>
                        <a:rPr lang="de-DE" sz="1000" baseline="0" dirty="0" smtClean="0">
                          <a:solidFill>
                            <a:schemeClr val="tx1"/>
                          </a:solidFill>
                          <a:latin typeface="Arial" panose="020B0604020202020204" pitchFamily="34" charset="0"/>
                          <a:cs typeface="Arial" panose="020B0604020202020204" pitchFamily="34" charset="0"/>
                        </a:rPr>
                        <a:t> (nt)</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Concert</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10964852"/>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Lied (nt)</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Song</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15066009"/>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Melodie (f)</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Melody</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963600483"/>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Notausgang (f)</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Emergency exit</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82650403"/>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Popmusik (f)</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Pop music</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493747048"/>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956153156"/>
              </p:ext>
            </p:extLst>
          </p:nvPr>
        </p:nvGraphicFramePr>
        <p:xfrm>
          <a:off x="6216633" y="30480"/>
          <a:ext cx="2825086" cy="6096000"/>
        </p:xfrm>
        <a:graphic>
          <a:graphicData uri="http://schemas.openxmlformats.org/drawingml/2006/table">
            <a:tbl>
              <a:tblPr/>
              <a:tblGrid>
                <a:gridCol w="1412543">
                  <a:extLst>
                    <a:ext uri="{9D8B030D-6E8A-4147-A177-3AD203B41FA5}">
                      <a16:colId xmlns:a16="http://schemas.microsoft.com/office/drawing/2014/main" val="3367474682"/>
                    </a:ext>
                  </a:extLst>
                </a:gridCol>
                <a:gridCol w="1412543">
                  <a:extLst>
                    <a:ext uri="{9D8B030D-6E8A-4147-A177-3AD203B41FA5}">
                      <a16:colId xmlns:a16="http://schemas.microsoft.com/office/drawing/2014/main" val="1689579544"/>
                    </a:ext>
                  </a:extLst>
                </a:gridCol>
              </a:tblGrid>
              <a:tr h="232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000" dirty="0" smtClean="0">
                          <a:solidFill>
                            <a:schemeClr val="tx1"/>
                          </a:solidFill>
                          <a:latin typeface="Arial" panose="020B0604020202020204" pitchFamily="34" charset="0"/>
                          <a:cs typeface="Arial" panose="020B0604020202020204" pitchFamily="34" charset="0"/>
                        </a:rPr>
                        <a:t>Rabatt (m)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Discount</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988416675"/>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Rockmusik (f)</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Rock music</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15472470"/>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Sänger [-in]</a:t>
                      </a:r>
                      <a:r>
                        <a:rPr lang="de-DE" sz="1000" baseline="0" dirty="0" smtClean="0">
                          <a:solidFill>
                            <a:schemeClr val="tx1"/>
                          </a:solidFill>
                          <a:latin typeface="Arial" panose="020B0604020202020204" pitchFamily="34" charset="0"/>
                          <a:cs typeface="Arial" panose="020B0604020202020204" pitchFamily="34" charset="0"/>
                        </a:rPr>
                        <a:t> </a:t>
                      </a:r>
                      <a:r>
                        <a:rPr lang="de-DE" sz="1000" dirty="0" smtClean="0">
                          <a:solidFill>
                            <a:schemeClr val="tx1"/>
                          </a:solidFill>
                          <a:latin typeface="Arial" panose="020B0604020202020204" pitchFamily="34" charset="0"/>
                          <a:cs typeface="Arial" panose="020B0604020202020204" pitchFamily="34" charset="0"/>
                        </a:rPr>
                        <a:t> (m) (f)</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Singer</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268855473"/>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Star (m)</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Star</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897515466"/>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Ton (m)</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Sound</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749780642"/>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Volksmusik (f)</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Folk music</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931769668"/>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Buch (nt)</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Book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16716239"/>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Buchhandlung (f)</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Book shop</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42209119"/>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Geschichte (f)</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story</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07074604"/>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Komikheft (nt)</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Comic</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85364095"/>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Krimi (m)</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Detective story</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17005505"/>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Roman (m)</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Novel</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36100396"/>
                  </a:ext>
                </a:extLst>
              </a:tr>
              <a:tr h="232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000" dirty="0" smtClean="0">
                          <a:solidFill>
                            <a:schemeClr val="tx1"/>
                          </a:solidFill>
                          <a:latin typeface="Arial" panose="020B0604020202020204" pitchFamily="34" charset="0"/>
                          <a:cs typeface="Arial" panose="020B0604020202020204" pitchFamily="34" charset="0"/>
                        </a:rPr>
                        <a:t>Zeitschrift (f)</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Magazine</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48047673"/>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Zeitung (f)</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Newspaper</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1467410"/>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billig</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cheap</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888266067"/>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erzählen </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tell</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706658245"/>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lesen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read</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704350456"/>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teuer</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expensive</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045582164"/>
                  </a:ext>
                </a:extLst>
              </a:tr>
              <a:tr h="232114">
                <a:tc>
                  <a:txBody>
                    <a:bodyPr/>
                    <a:lstStyle/>
                    <a:p>
                      <a:r>
                        <a:rPr lang="de-DE" sz="1000" dirty="0" smtClean="0">
                          <a:latin typeface="Arial" panose="020B0604020202020204" pitchFamily="34" charset="0"/>
                          <a:cs typeface="Arial" panose="020B0604020202020204" pitchFamily="34" charset="0"/>
                        </a:rPr>
                        <a:t>Zeitungskiosk (m)</a:t>
                      </a:r>
                      <a:endParaRPr lang="de-DE"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Newsagents</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571177198"/>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Bildschirm (m)</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TV screen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76079366"/>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Leinwand (f)</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Cinema screen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0964852"/>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Vorsetllung (f)</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performance</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5066009"/>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Dirigent (m)</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Conductor</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600483"/>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Flachbildschirm (m)</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Flat screen TV</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82650403"/>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Flimmerkiste (f)</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Telly</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93747048"/>
                  </a:ext>
                </a:extLst>
              </a:tr>
            </a:tbl>
          </a:graphicData>
        </a:graphic>
      </p:graphicFrame>
    </p:spTree>
    <p:extLst>
      <p:ext uri="{BB962C8B-B14F-4D97-AF65-F5344CB8AC3E}">
        <p14:creationId xmlns:p14="http://schemas.microsoft.com/office/powerpoint/2010/main" val="28376794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7501D70-27FF-B842-99FB-D84315F18565}"/>
              </a:ext>
            </a:extLst>
          </p:cNvPr>
          <p:cNvPicPr>
            <a:picLocks noChangeAspect="1"/>
          </p:cNvPicPr>
          <p:nvPr/>
        </p:nvPicPr>
        <p:blipFill>
          <a:blip r:embed="rId2"/>
          <a:stretch>
            <a:fillRect/>
          </a:stretch>
        </p:blipFill>
        <p:spPr>
          <a:xfrm>
            <a:off x="9150901" y="0"/>
            <a:ext cx="755099" cy="755099"/>
          </a:xfrm>
          <a:prstGeom prst="rect">
            <a:avLst/>
          </a:prstGeom>
        </p:spPr>
      </p:pic>
      <p:sp>
        <p:nvSpPr>
          <p:cNvPr id="10" name="TextBox 9"/>
          <p:cNvSpPr txBox="1"/>
          <p:nvPr/>
        </p:nvSpPr>
        <p:spPr>
          <a:xfrm>
            <a:off x="3054718" y="6475012"/>
            <a:ext cx="6253055" cy="369332"/>
          </a:xfrm>
          <a:prstGeom prst="rect">
            <a:avLst/>
          </a:prstGeom>
          <a:solidFill>
            <a:schemeClr val="bg2"/>
          </a:solidFill>
          <a:ln>
            <a:solidFill>
              <a:schemeClr val="tx1">
                <a:lumMod val="95000"/>
                <a:lumOff val="5000"/>
              </a:schemeClr>
            </a:solidFill>
          </a:ln>
        </p:spPr>
        <p:txBody>
          <a:bodyPr wrap="square" rtlCol="0">
            <a:spAutoFit/>
          </a:bodyPr>
          <a:lstStyle/>
          <a:p>
            <a:pPr algn="ctr"/>
            <a:r>
              <a:rPr lang="de-DE" dirty="0">
                <a:latin typeface="Arial" panose="020B0604020202020204" pitchFamily="34" charset="0"/>
                <a:cs typeface="Arial" panose="020B0604020202020204" pitchFamily="34" charset="0"/>
              </a:rPr>
              <a:t>UNIT </a:t>
            </a:r>
            <a:r>
              <a:rPr lang="de-DE" dirty="0" smtClean="0">
                <a:latin typeface="Arial" panose="020B0604020202020204" pitchFamily="34" charset="0"/>
                <a:cs typeface="Arial" panose="020B0604020202020204" pitchFamily="34" charset="0"/>
              </a:rPr>
              <a:t>2 </a:t>
            </a:r>
            <a:r>
              <a:rPr lang="de-DE" dirty="0">
                <a:latin typeface="Arial" panose="020B0604020202020204" pitchFamily="34" charset="0"/>
                <a:cs typeface="Arial" panose="020B0604020202020204" pitchFamily="34" charset="0"/>
              </a:rPr>
              <a:t>VOCAB: MUSIC, CINEMA AND </a:t>
            </a:r>
            <a:r>
              <a:rPr lang="de-DE" dirty="0" smtClean="0">
                <a:latin typeface="Arial" panose="020B0604020202020204" pitchFamily="34" charset="0"/>
                <a:cs typeface="Arial" panose="020B0604020202020204" pitchFamily="34" charset="0"/>
              </a:rPr>
              <a:t>TV [</a:t>
            </a:r>
            <a:r>
              <a:rPr lang="de-DE" dirty="0">
                <a:latin typeface="Arial" panose="020B0604020202020204" pitchFamily="34" charset="0"/>
                <a:cs typeface="Arial" panose="020B0604020202020204" pitchFamily="34" charset="0"/>
              </a:rPr>
              <a:t>2</a:t>
            </a:r>
            <a:r>
              <a:rPr lang="de-DE" dirty="0" smtClean="0">
                <a:latin typeface="Arial" panose="020B0604020202020204" pitchFamily="34" charset="0"/>
                <a:cs typeface="Arial" panose="020B0604020202020204" pitchFamily="34" charset="0"/>
              </a:rPr>
              <a:t>]</a:t>
            </a:r>
            <a:endParaRPr lang="de-DE" dirty="0">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380353502"/>
              </p:ext>
            </p:extLst>
          </p:nvPr>
        </p:nvGraphicFramePr>
        <p:xfrm>
          <a:off x="0" y="27915"/>
          <a:ext cx="2825086" cy="6827520"/>
        </p:xfrm>
        <a:graphic>
          <a:graphicData uri="http://schemas.openxmlformats.org/drawingml/2006/table">
            <a:tbl>
              <a:tblPr/>
              <a:tblGrid>
                <a:gridCol w="1412543">
                  <a:extLst>
                    <a:ext uri="{9D8B030D-6E8A-4147-A177-3AD203B41FA5}">
                      <a16:colId xmlns:a16="http://schemas.microsoft.com/office/drawing/2014/main" val="3367474682"/>
                    </a:ext>
                  </a:extLst>
                </a:gridCol>
                <a:gridCol w="1412543">
                  <a:extLst>
                    <a:ext uri="{9D8B030D-6E8A-4147-A177-3AD203B41FA5}">
                      <a16:colId xmlns:a16="http://schemas.microsoft.com/office/drawing/2014/main" val="1689579544"/>
                    </a:ext>
                  </a:extLst>
                </a:gridCol>
              </a:tblGrid>
              <a:tr h="232114">
                <a:tc>
                  <a:txBody>
                    <a:bodyPr/>
                    <a:lstStyle/>
                    <a:p>
                      <a:r>
                        <a:rPr lang="de-DE" sz="1000" dirty="0" smtClean="0">
                          <a:solidFill>
                            <a:schemeClr val="tx1"/>
                          </a:solidFill>
                          <a:latin typeface="Arial" panose="020B0604020202020204" pitchFamily="34" charset="0"/>
                          <a:cs typeface="Arial" panose="020B0604020202020204" pitchFamily="34" charset="0"/>
                        </a:rPr>
                        <a:t>ausgezeichnet</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Excellent</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88416675"/>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berühmt</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Famous</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5472470"/>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besser</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Better</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68855473"/>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blöd</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Stupid</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97515466"/>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eindrucksvoll</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Impressive</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49780642"/>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entsetzlich</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Appalling</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31769668"/>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fantastisch</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Fantastic</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3627374"/>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furchtbar</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Terrible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16716239"/>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herrlich</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Marvellous</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42209119"/>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hervorragend</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Outstanding</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07074604"/>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klasse</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Brilliant</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85364095"/>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kompliziert</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Complicated</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17005505"/>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langweilig</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Boring</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36100396"/>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lustig</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Funny</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48047673"/>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mies</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Rotten / Lousy</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1467410"/>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prima</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Ace</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88266067"/>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schlecht</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Bad</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06658245"/>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schlimm</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Bad</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04350456"/>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schrecklich</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Horrible</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45582164"/>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schwach</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Weak</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71177198"/>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spannend</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Exciting</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76079366"/>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Spass</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Fun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0964852"/>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Spitze!</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Great</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5066009"/>
                  </a:ext>
                </a:extLst>
              </a:tr>
              <a:tr h="232114">
                <a:tc>
                  <a:txBody>
                    <a:bodyPr/>
                    <a:lstStyle/>
                    <a:p>
                      <a:r>
                        <a:rPr lang="de-DE" sz="1000" dirty="0" smtClean="0">
                          <a:latin typeface="Arial" panose="020B0604020202020204" pitchFamily="34" charset="0"/>
                          <a:cs typeface="Arial" panose="020B0604020202020204" pitchFamily="34" charset="0"/>
                        </a:rPr>
                        <a:t>toll</a:t>
                      </a:r>
                      <a:endParaRPr lang="de-DE"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Great</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600483"/>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überraschend</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Surprising</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82650403"/>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unterhaltsam</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Entertaining</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93747048"/>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witzig</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Funny</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75002955"/>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wunderbar</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wonderful</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79842206"/>
                  </a:ext>
                </a:extLst>
              </a:tr>
            </a:tbl>
          </a:graphicData>
        </a:graphic>
      </p:graphicFrame>
    </p:spTree>
    <p:extLst>
      <p:ext uri="{BB962C8B-B14F-4D97-AF65-F5344CB8AC3E}">
        <p14:creationId xmlns:p14="http://schemas.microsoft.com/office/powerpoint/2010/main" val="11530950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7501D70-27FF-B842-99FB-D84315F18565}"/>
              </a:ext>
            </a:extLst>
          </p:cNvPr>
          <p:cNvPicPr>
            <a:picLocks noChangeAspect="1"/>
          </p:cNvPicPr>
          <p:nvPr/>
        </p:nvPicPr>
        <p:blipFill>
          <a:blip r:embed="rId2"/>
          <a:stretch>
            <a:fillRect/>
          </a:stretch>
        </p:blipFill>
        <p:spPr>
          <a:xfrm>
            <a:off x="8979363" y="106452"/>
            <a:ext cx="755099" cy="755099"/>
          </a:xfrm>
          <a:prstGeom prst="rect">
            <a:avLst/>
          </a:prstGeom>
        </p:spPr>
      </p:pic>
      <p:sp>
        <p:nvSpPr>
          <p:cNvPr id="5" name="TextBox 4">
            <a:extLst>
              <a:ext uri="{FF2B5EF4-FFF2-40B4-BE49-F238E27FC236}">
                <a16:creationId xmlns:a16="http://schemas.microsoft.com/office/drawing/2014/main" id="{71D8049A-182E-884B-965F-8F49DEF69A7C}"/>
              </a:ext>
            </a:extLst>
          </p:cNvPr>
          <p:cNvSpPr txBox="1"/>
          <p:nvPr/>
        </p:nvSpPr>
        <p:spPr>
          <a:xfrm>
            <a:off x="278296" y="256184"/>
            <a:ext cx="2690160" cy="461665"/>
          </a:xfrm>
          <a:prstGeom prst="rect">
            <a:avLst/>
          </a:prstGeom>
          <a:noFill/>
        </p:spPr>
        <p:txBody>
          <a:bodyPr wrap="none" rtlCol="0">
            <a:spAutoFit/>
          </a:bodyPr>
          <a:lstStyle/>
          <a:p>
            <a:r>
              <a:rPr lang="en-GB" sz="2400" dirty="0" smtClean="0">
                <a:solidFill>
                  <a:schemeClr val="tx1">
                    <a:lumMod val="65000"/>
                    <a:lumOff val="35000"/>
                  </a:schemeClr>
                </a:solidFill>
                <a:latin typeface="Arial" panose="020B0604020202020204" pitchFamily="34" charset="0"/>
                <a:cs typeface="Arial" panose="020B0604020202020204" pitchFamily="34" charset="0"/>
              </a:rPr>
              <a:t>Unit </a:t>
            </a:r>
            <a:r>
              <a:rPr lang="en-GB" sz="2400" dirty="0">
                <a:solidFill>
                  <a:schemeClr val="tx1">
                    <a:lumMod val="65000"/>
                    <a:lumOff val="35000"/>
                  </a:schemeClr>
                </a:solidFill>
                <a:latin typeface="Arial" panose="020B0604020202020204" pitchFamily="34" charset="0"/>
                <a:cs typeface="Arial" panose="020B0604020202020204" pitchFamily="34" charset="0"/>
              </a:rPr>
              <a:t>2</a:t>
            </a:r>
            <a:r>
              <a:rPr lang="en-GB" sz="2400" dirty="0" smtClean="0">
                <a:solidFill>
                  <a:schemeClr val="tx1">
                    <a:lumMod val="65000"/>
                    <a:lumOff val="35000"/>
                  </a:schemeClr>
                </a:solidFill>
                <a:latin typeface="Arial" panose="020B0604020202020204" pitchFamily="34" charset="0"/>
                <a:cs typeface="Arial" panose="020B0604020202020204" pitchFamily="34" charset="0"/>
              </a:rPr>
              <a:t> </a:t>
            </a:r>
            <a:r>
              <a:rPr lang="en-GB" dirty="0" smtClean="0">
                <a:solidFill>
                  <a:schemeClr val="tx1">
                    <a:lumMod val="65000"/>
                    <a:lumOff val="35000"/>
                  </a:schemeClr>
                </a:solidFill>
                <a:latin typeface="Arial" panose="020B0604020202020204" pitchFamily="34" charset="0"/>
                <a:cs typeface="Arial" panose="020B0604020202020204" pitchFamily="34" charset="0"/>
              </a:rPr>
              <a:t>Core Structures</a:t>
            </a:r>
            <a:endParaRPr lang="en-GB" b="1" dirty="0">
              <a:solidFill>
                <a:schemeClr val="tx1">
                  <a:lumMod val="65000"/>
                  <a:lumOff val="35000"/>
                </a:schemeClr>
              </a:solidFill>
              <a:latin typeface="Arial Black" panose="020B0604020202020204" pitchFamily="34" charset="0"/>
              <a:cs typeface="Arial Black" panose="020B0604020202020204" pitchFamily="34" charset="0"/>
            </a:endParaRPr>
          </a:p>
        </p:txBody>
      </p:sp>
      <p:sp>
        <p:nvSpPr>
          <p:cNvPr id="35" name="TextBox 34">
            <a:extLst>
              <a:ext uri="{FF2B5EF4-FFF2-40B4-BE49-F238E27FC236}">
                <a16:creationId xmlns:a16="http://schemas.microsoft.com/office/drawing/2014/main" id="{39E2057E-A74C-8D47-85DD-1E16530BDDF0}"/>
              </a:ext>
            </a:extLst>
          </p:cNvPr>
          <p:cNvSpPr txBox="1"/>
          <p:nvPr/>
        </p:nvSpPr>
        <p:spPr>
          <a:xfrm>
            <a:off x="8633442" y="6551956"/>
            <a:ext cx="1069524" cy="215444"/>
          </a:xfrm>
          <a:prstGeom prst="rect">
            <a:avLst/>
          </a:prstGeom>
          <a:noFill/>
        </p:spPr>
        <p:txBody>
          <a:bodyPr wrap="none" rtlCol="0">
            <a:spAutoFit/>
          </a:bodyPr>
          <a:lstStyle/>
          <a:p>
            <a:r>
              <a:rPr lang="en-GB" sz="800" dirty="0">
                <a:solidFill>
                  <a:schemeClr val="tx1">
                    <a:lumMod val="65000"/>
                    <a:lumOff val="35000"/>
                  </a:schemeClr>
                </a:solidFill>
                <a:latin typeface="Arial" panose="020B0604020202020204" pitchFamily="34" charset="0"/>
                <a:cs typeface="Arial" panose="020B0604020202020204" pitchFamily="34" charset="0"/>
              </a:rPr>
              <a:t>Endon High School</a:t>
            </a:r>
            <a:endParaRPr lang="en-GB" sz="8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7" name="Rectangle 36">
            <a:extLst>
              <a:ext uri="{FF2B5EF4-FFF2-40B4-BE49-F238E27FC236}">
                <a16:creationId xmlns:a16="http://schemas.microsoft.com/office/drawing/2014/main" id="{1EBBC851-580B-514C-A615-EFD54AC8551B}"/>
              </a:ext>
            </a:extLst>
          </p:cNvPr>
          <p:cNvSpPr/>
          <p:nvPr/>
        </p:nvSpPr>
        <p:spPr>
          <a:xfrm>
            <a:off x="278296" y="727650"/>
            <a:ext cx="4939747" cy="5643333"/>
          </a:xfrm>
          <a:prstGeom prst="rect">
            <a:avLst/>
          </a:prstGeom>
          <a:solidFill>
            <a:schemeClr val="bg1"/>
          </a:solidFill>
          <a:ln>
            <a:solidFill>
              <a:schemeClr val="tx1">
                <a:lumMod val="95000"/>
                <a:lumOff val="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TextBox 40">
            <a:extLst>
              <a:ext uri="{FF2B5EF4-FFF2-40B4-BE49-F238E27FC236}">
                <a16:creationId xmlns:a16="http://schemas.microsoft.com/office/drawing/2014/main" id="{3BE55EEB-5436-8749-B739-CA82BC41A10D}"/>
              </a:ext>
            </a:extLst>
          </p:cNvPr>
          <p:cNvSpPr txBox="1"/>
          <p:nvPr/>
        </p:nvSpPr>
        <p:spPr>
          <a:xfrm>
            <a:off x="225566" y="833794"/>
            <a:ext cx="1287532" cy="369332"/>
          </a:xfrm>
          <a:prstGeom prst="rect">
            <a:avLst/>
          </a:prstGeom>
          <a:noFill/>
        </p:spPr>
        <p:txBody>
          <a:bodyPr wrap="none" rtlCol="0">
            <a:spAutoFit/>
          </a:bodyPr>
          <a:lstStyle/>
          <a:p>
            <a:r>
              <a:rPr lang="en-GB" b="1" dirty="0" smtClean="0">
                <a:solidFill>
                  <a:schemeClr val="tx1">
                    <a:lumMod val="65000"/>
                    <a:lumOff val="35000"/>
                  </a:schemeClr>
                </a:solidFill>
                <a:latin typeface="Arial" panose="020B0604020202020204" pitchFamily="34" charset="0"/>
                <a:cs typeface="Arial" panose="020B0604020202020204" pitchFamily="34" charset="0"/>
              </a:rPr>
              <a:t>9 to Learn</a:t>
            </a:r>
            <a:endParaRPr lang="en-GB"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86A5A5B0-880C-7941-A468-03B941EB0551}"/>
              </a:ext>
            </a:extLst>
          </p:cNvPr>
          <p:cNvSpPr txBox="1"/>
          <p:nvPr/>
        </p:nvSpPr>
        <p:spPr>
          <a:xfrm>
            <a:off x="284118" y="6543146"/>
            <a:ext cx="1376030" cy="214296"/>
          </a:xfrm>
          <a:prstGeom prst="rect">
            <a:avLst/>
          </a:prstGeom>
          <a:noFill/>
        </p:spPr>
        <p:txBody>
          <a:bodyPr wrap="square" rtlCol="0">
            <a:spAutoFit/>
          </a:bodyPr>
          <a:lstStyle/>
          <a:p>
            <a:r>
              <a:rPr lang="en-GB" sz="800" b="1" dirty="0" smtClean="0">
                <a:solidFill>
                  <a:schemeClr val="tx1">
                    <a:lumMod val="65000"/>
                    <a:lumOff val="35000"/>
                  </a:schemeClr>
                </a:solidFill>
                <a:latin typeface="Arial" panose="020B0604020202020204" pitchFamily="34" charset="0"/>
                <a:cs typeface="Arial" panose="020B0604020202020204" pitchFamily="34" charset="0"/>
              </a:rPr>
              <a:t>German</a:t>
            </a:r>
            <a:endParaRPr lang="en-GB" sz="8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17" name="TextBox 16">
            <a:extLst>
              <a:ext uri="{FF2B5EF4-FFF2-40B4-BE49-F238E27FC236}">
                <a16:creationId xmlns:a16="http://schemas.microsoft.com/office/drawing/2014/main" id="{B86E8F63-5506-0E40-9C2D-3FFA82E816BA}"/>
              </a:ext>
            </a:extLst>
          </p:cNvPr>
          <p:cNvSpPr txBox="1"/>
          <p:nvPr/>
        </p:nvSpPr>
        <p:spPr>
          <a:xfrm>
            <a:off x="1291375" y="6543146"/>
            <a:ext cx="756086" cy="215444"/>
          </a:xfrm>
          <a:prstGeom prst="rect">
            <a:avLst/>
          </a:prstGeom>
          <a:noFill/>
        </p:spPr>
        <p:txBody>
          <a:bodyPr wrap="square" rtlCol="0">
            <a:spAutoFit/>
          </a:bodyPr>
          <a:lstStyle/>
          <a:p>
            <a:r>
              <a:rPr lang="en-GB" sz="800" dirty="0">
                <a:solidFill>
                  <a:schemeClr val="tx1">
                    <a:lumMod val="65000"/>
                    <a:lumOff val="35000"/>
                  </a:schemeClr>
                </a:solidFill>
                <a:latin typeface="Arial" panose="020B0604020202020204" pitchFamily="34" charset="0"/>
                <a:cs typeface="Arial" panose="020B0604020202020204" pitchFamily="34" charset="0"/>
              </a:rPr>
              <a:t>Year 9</a:t>
            </a:r>
            <a:endParaRPr lang="en-GB" sz="8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18" name="TextBox 17">
            <a:extLst>
              <a:ext uri="{FF2B5EF4-FFF2-40B4-BE49-F238E27FC236}">
                <a16:creationId xmlns:a16="http://schemas.microsoft.com/office/drawing/2014/main" id="{27AACEA5-A367-3043-8956-CE05C3173B41}"/>
              </a:ext>
            </a:extLst>
          </p:cNvPr>
          <p:cNvSpPr txBox="1"/>
          <p:nvPr/>
        </p:nvSpPr>
        <p:spPr>
          <a:xfrm>
            <a:off x="2047461" y="6543146"/>
            <a:ext cx="1239715" cy="214296"/>
          </a:xfrm>
          <a:prstGeom prst="rect">
            <a:avLst/>
          </a:prstGeom>
          <a:noFill/>
        </p:spPr>
        <p:txBody>
          <a:bodyPr wrap="square" rtlCol="0">
            <a:spAutoFit/>
          </a:bodyPr>
          <a:lstStyle/>
          <a:p>
            <a:r>
              <a:rPr lang="en-GB" sz="800" dirty="0" smtClean="0">
                <a:solidFill>
                  <a:schemeClr val="tx1">
                    <a:lumMod val="65000"/>
                    <a:lumOff val="35000"/>
                  </a:schemeClr>
                </a:solidFill>
                <a:latin typeface="Arial" panose="020B0604020202020204" pitchFamily="34" charset="0"/>
                <a:cs typeface="Arial" panose="020B0604020202020204" pitchFamily="34" charset="0"/>
              </a:rPr>
              <a:t>Term 3</a:t>
            </a:r>
            <a:endParaRPr lang="en-GB" sz="800" b="1" dirty="0">
              <a:solidFill>
                <a:schemeClr val="tx1">
                  <a:lumMod val="65000"/>
                  <a:lumOff val="35000"/>
                </a:schemeClr>
              </a:solidFill>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nvPr>
        </p:nvGraphicFramePr>
        <p:xfrm>
          <a:off x="340426" y="1203128"/>
          <a:ext cx="4877617" cy="4714775"/>
        </p:xfrm>
        <a:graphic>
          <a:graphicData uri="http://schemas.openxmlformats.org/drawingml/2006/table">
            <a:tbl>
              <a:tblPr firstRow="1" bandRow="1">
                <a:tableStyleId>{5C22544A-7EE6-4342-B048-85BDC9FD1C3A}</a:tableStyleId>
              </a:tblPr>
              <a:tblGrid>
                <a:gridCol w="292601">
                  <a:extLst>
                    <a:ext uri="{9D8B030D-6E8A-4147-A177-3AD203B41FA5}">
                      <a16:colId xmlns:a16="http://schemas.microsoft.com/office/drawing/2014/main" val="735001509"/>
                    </a:ext>
                  </a:extLst>
                </a:gridCol>
                <a:gridCol w="2348649">
                  <a:extLst>
                    <a:ext uri="{9D8B030D-6E8A-4147-A177-3AD203B41FA5}">
                      <a16:colId xmlns:a16="http://schemas.microsoft.com/office/drawing/2014/main" val="1791773941"/>
                    </a:ext>
                  </a:extLst>
                </a:gridCol>
                <a:gridCol w="2236367">
                  <a:extLst>
                    <a:ext uri="{9D8B030D-6E8A-4147-A177-3AD203B41FA5}">
                      <a16:colId xmlns:a16="http://schemas.microsoft.com/office/drawing/2014/main" val="1951564880"/>
                    </a:ext>
                  </a:extLst>
                </a:gridCol>
              </a:tblGrid>
              <a:tr h="516785">
                <a:tc>
                  <a:txBody>
                    <a:bodyPr/>
                    <a:lstStyle/>
                    <a:p>
                      <a:r>
                        <a:rPr lang="de-DE" b="0" dirty="0" smtClean="0">
                          <a:solidFill>
                            <a:schemeClr val="tx1"/>
                          </a:solidFill>
                          <a:latin typeface="Arial" panose="020B0604020202020204" pitchFamily="34" charset="0"/>
                          <a:cs typeface="Arial" panose="020B0604020202020204" pitchFamily="34" charset="0"/>
                        </a:rPr>
                        <a:t>A</a:t>
                      </a:r>
                      <a:endParaRPr lang="de-DE"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de-DE" sz="1200" b="0" dirty="0" smtClean="0">
                          <a:solidFill>
                            <a:schemeClr val="tx1"/>
                          </a:solidFill>
                          <a:latin typeface="Arial" panose="020B0604020202020204" pitchFamily="34" charset="0"/>
                          <a:cs typeface="Arial" panose="020B0604020202020204" pitchFamily="34" charset="0"/>
                        </a:rPr>
                        <a:t>Ich gehe</a:t>
                      </a:r>
                      <a:r>
                        <a:rPr lang="de-DE" sz="1200" b="0" baseline="0" dirty="0" smtClean="0">
                          <a:solidFill>
                            <a:schemeClr val="tx1"/>
                          </a:solidFill>
                          <a:latin typeface="Arial" panose="020B0604020202020204" pitchFamily="34" charset="0"/>
                          <a:cs typeface="Arial" panose="020B0604020202020204" pitchFamily="34" charset="0"/>
                        </a:rPr>
                        <a:t> fünfmal pro Woche schwimmen.</a:t>
                      </a:r>
                      <a:endParaRPr lang="de-DE"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de-DE" sz="1200" b="0" dirty="0" smtClean="0">
                          <a:solidFill>
                            <a:schemeClr val="tx1"/>
                          </a:solidFill>
                          <a:latin typeface="Arial" panose="020B0604020202020204" pitchFamily="34" charset="0"/>
                          <a:cs typeface="Arial" panose="020B0604020202020204" pitchFamily="34" charset="0"/>
                        </a:rPr>
                        <a:t>I go five times per week swimming.</a:t>
                      </a:r>
                      <a:endParaRPr lang="de-DE"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83728477"/>
                  </a:ext>
                </a:extLst>
              </a:tr>
              <a:tr h="516785">
                <a:tc>
                  <a:txBody>
                    <a:bodyPr/>
                    <a:lstStyle/>
                    <a:p>
                      <a:r>
                        <a:rPr lang="de-DE" b="0" dirty="0" smtClean="0">
                          <a:solidFill>
                            <a:schemeClr val="tx1"/>
                          </a:solidFill>
                          <a:latin typeface="Arial" panose="020B0604020202020204" pitchFamily="34" charset="0"/>
                          <a:cs typeface="Arial" panose="020B0604020202020204" pitchFamily="34" charset="0"/>
                        </a:rPr>
                        <a:t>B</a:t>
                      </a:r>
                      <a:endParaRPr lang="de-DE"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de-DE" sz="1200" b="0" dirty="0" smtClean="0">
                          <a:solidFill>
                            <a:schemeClr val="tx1"/>
                          </a:solidFill>
                          <a:latin typeface="Arial" panose="020B0604020202020204" pitchFamily="34" charset="0"/>
                          <a:cs typeface="Arial" panose="020B0604020202020204" pitchFamily="34" charset="0"/>
                        </a:rPr>
                        <a:t>Fu</a:t>
                      </a:r>
                      <a:r>
                        <a:rPr lang="el-GR" sz="1200" b="0" dirty="0" smtClean="0">
                          <a:solidFill>
                            <a:schemeClr val="tx1"/>
                          </a:solidFill>
                          <a:latin typeface="Arial" panose="020B0604020202020204" pitchFamily="34" charset="0"/>
                          <a:cs typeface="Arial" panose="020B0604020202020204" pitchFamily="34" charset="0"/>
                        </a:rPr>
                        <a:t>β</a:t>
                      </a:r>
                      <a:r>
                        <a:rPr lang="en-GB" sz="1200" b="0" dirty="0" smtClean="0">
                          <a:solidFill>
                            <a:schemeClr val="tx1"/>
                          </a:solidFill>
                          <a:latin typeface="Arial" panose="020B0604020202020204" pitchFamily="34" charset="0"/>
                          <a:cs typeface="Arial" panose="020B0604020202020204" pitchFamily="34" charset="0"/>
                        </a:rPr>
                        <a:t>ball </a:t>
                      </a:r>
                      <a:r>
                        <a:rPr lang="en-GB" sz="1200" b="0" dirty="0" err="1" smtClean="0">
                          <a:solidFill>
                            <a:schemeClr val="tx1"/>
                          </a:solidFill>
                          <a:latin typeface="Arial" panose="020B0604020202020204" pitchFamily="34" charset="0"/>
                          <a:cs typeface="Arial" panose="020B0604020202020204" pitchFamily="34" charset="0"/>
                        </a:rPr>
                        <a:t>ist</a:t>
                      </a:r>
                      <a:r>
                        <a:rPr lang="en-GB" sz="1200" b="0" dirty="0" smtClean="0">
                          <a:solidFill>
                            <a:schemeClr val="tx1"/>
                          </a:solidFill>
                          <a:latin typeface="Arial" panose="020B0604020202020204" pitchFamily="34" charset="0"/>
                          <a:cs typeface="Arial" panose="020B0604020202020204" pitchFamily="34" charset="0"/>
                        </a:rPr>
                        <a:t> </a:t>
                      </a:r>
                      <a:r>
                        <a:rPr lang="en-GB" sz="1200" b="0" dirty="0" err="1" smtClean="0">
                          <a:solidFill>
                            <a:schemeClr val="tx1"/>
                          </a:solidFill>
                          <a:latin typeface="Arial" panose="020B0604020202020204" pitchFamily="34" charset="0"/>
                          <a:cs typeface="Arial" panose="020B0604020202020204" pitchFamily="34" charset="0"/>
                        </a:rPr>
                        <a:t>meine</a:t>
                      </a:r>
                      <a:r>
                        <a:rPr lang="en-GB" sz="1200" b="0" dirty="0" smtClean="0">
                          <a:solidFill>
                            <a:schemeClr val="tx1"/>
                          </a:solidFill>
                          <a:latin typeface="Arial" panose="020B0604020202020204" pitchFamily="34" charset="0"/>
                          <a:cs typeface="Arial" panose="020B0604020202020204" pitchFamily="34" charset="0"/>
                        </a:rPr>
                        <a:t> </a:t>
                      </a:r>
                      <a:r>
                        <a:rPr lang="en-GB" sz="1200" b="0" dirty="0" err="1" smtClean="0">
                          <a:solidFill>
                            <a:schemeClr val="tx1"/>
                          </a:solidFill>
                          <a:latin typeface="Arial" panose="020B0604020202020204" pitchFamily="34" charset="0"/>
                          <a:cs typeface="Arial" panose="020B0604020202020204" pitchFamily="34" charset="0"/>
                        </a:rPr>
                        <a:t>Leidenschaft</a:t>
                      </a:r>
                      <a:r>
                        <a:rPr lang="en-GB" sz="1200" b="0" dirty="0" smtClean="0">
                          <a:solidFill>
                            <a:schemeClr val="tx1"/>
                          </a:solidFill>
                          <a:latin typeface="Arial" panose="020B0604020202020204" pitchFamily="34" charset="0"/>
                          <a:cs typeface="Arial" panose="020B0604020202020204" pitchFamily="34" charset="0"/>
                        </a:rPr>
                        <a:t>.</a:t>
                      </a:r>
                      <a:endParaRPr lang="de-DE"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de-DE" sz="1200" b="0" dirty="0" smtClean="0">
                          <a:solidFill>
                            <a:schemeClr val="tx1"/>
                          </a:solidFill>
                          <a:latin typeface="Arial" panose="020B0604020202020204" pitchFamily="34" charset="0"/>
                          <a:cs typeface="Arial" panose="020B0604020202020204" pitchFamily="34" charset="0"/>
                        </a:rPr>
                        <a:t>Football is my passion.</a:t>
                      </a:r>
                      <a:endParaRPr lang="de-DE"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52005094"/>
                  </a:ext>
                </a:extLst>
              </a:tr>
              <a:tr h="516785">
                <a:tc>
                  <a:txBody>
                    <a:bodyPr/>
                    <a:lstStyle/>
                    <a:p>
                      <a:r>
                        <a:rPr lang="de-DE" b="0" dirty="0" smtClean="0">
                          <a:solidFill>
                            <a:schemeClr val="tx1"/>
                          </a:solidFill>
                          <a:latin typeface="Arial" panose="020B0604020202020204" pitchFamily="34" charset="0"/>
                          <a:cs typeface="Arial" panose="020B0604020202020204" pitchFamily="34" charset="0"/>
                        </a:rPr>
                        <a:t>C</a:t>
                      </a:r>
                      <a:endParaRPr lang="de-DE"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de-DE" sz="1200" b="0" dirty="0" smtClean="0">
                          <a:solidFill>
                            <a:schemeClr val="tx1"/>
                          </a:solidFill>
                          <a:latin typeface="Arial" panose="020B0604020202020204" pitchFamily="34" charset="0"/>
                          <a:cs typeface="Arial" panose="020B0604020202020204" pitchFamily="34" charset="0"/>
                        </a:rPr>
                        <a:t>Als ich jung war, habe ich Lego</a:t>
                      </a:r>
                      <a:r>
                        <a:rPr lang="de-DE" sz="1200" b="0" baseline="0" dirty="0" smtClean="0">
                          <a:solidFill>
                            <a:schemeClr val="tx1"/>
                          </a:solidFill>
                          <a:latin typeface="Arial" panose="020B0604020202020204" pitchFamily="34" charset="0"/>
                          <a:cs typeface="Arial" panose="020B0604020202020204" pitchFamily="34" charset="0"/>
                        </a:rPr>
                        <a:t> Mini-Figuren</a:t>
                      </a:r>
                      <a:r>
                        <a:rPr lang="de-DE" sz="1200" b="0" dirty="0" smtClean="0">
                          <a:solidFill>
                            <a:schemeClr val="tx1"/>
                          </a:solidFill>
                          <a:latin typeface="Arial" panose="020B0604020202020204" pitchFamily="34" charset="0"/>
                          <a:cs typeface="Arial" panose="020B0604020202020204" pitchFamily="34" charset="0"/>
                        </a:rPr>
                        <a:t> gesammelt.</a:t>
                      </a:r>
                      <a:endParaRPr lang="de-DE"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de-DE" sz="1200" b="0" dirty="0" smtClean="0">
                          <a:solidFill>
                            <a:schemeClr val="tx1"/>
                          </a:solidFill>
                          <a:latin typeface="Arial" panose="020B0604020202020204" pitchFamily="34" charset="0"/>
                          <a:cs typeface="Arial" panose="020B0604020202020204" pitchFamily="34" charset="0"/>
                        </a:rPr>
                        <a:t>When</a:t>
                      </a:r>
                      <a:r>
                        <a:rPr lang="de-DE" sz="1200" b="0" baseline="0" dirty="0" smtClean="0">
                          <a:solidFill>
                            <a:schemeClr val="tx1"/>
                          </a:solidFill>
                          <a:latin typeface="Arial" panose="020B0604020202020204" pitchFamily="34" charset="0"/>
                          <a:cs typeface="Arial" panose="020B0604020202020204" pitchFamily="34" charset="0"/>
                        </a:rPr>
                        <a:t> I young was, have I Lego mini figures collected.</a:t>
                      </a:r>
                      <a:endParaRPr lang="de-DE"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03126839"/>
                  </a:ext>
                </a:extLst>
              </a:tr>
              <a:tr h="516785">
                <a:tc>
                  <a:txBody>
                    <a:bodyPr/>
                    <a:lstStyle/>
                    <a:p>
                      <a:r>
                        <a:rPr lang="de-DE" b="0" dirty="0" smtClean="0">
                          <a:solidFill>
                            <a:schemeClr val="tx1"/>
                          </a:solidFill>
                          <a:latin typeface="Arial" panose="020B0604020202020204" pitchFamily="34" charset="0"/>
                          <a:cs typeface="Arial" panose="020B0604020202020204" pitchFamily="34" charset="0"/>
                        </a:rPr>
                        <a:t>D</a:t>
                      </a:r>
                      <a:endParaRPr lang="de-DE"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de-DE" sz="1200" b="0" dirty="0" smtClean="0">
                          <a:solidFill>
                            <a:schemeClr val="tx1"/>
                          </a:solidFill>
                          <a:latin typeface="Arial" panose="020B0604020202020204" pitchFamily="34" charset="0"/>
                          <a:cs typeface="Arial" panose="020B0604020202020204" pitchFamily="34" charset="0"/>
                        </a:rPr>
                        <a:t>In der Schule muss ich Turnen</a:t>
                      </a:r>
                      <a:r>
                        <a:rPr lang="de-DE" sz="1200" b="0" baseline="0" dirty="0" smtClean="0">
                          <a:solidFill>
                            <a:schemeClr val="tx1"/>
                          </a:solidFill>
                          <a:latin typeface="Arial" panose="020B0604020202020204" pitchFamily="34" charset="0"/>
                          <a:cs typeface="Arial" panose="020B0604020202020204" pitchFamily="34" charset="0"/>
                        </a:rPr>
                        <a:t> machen und ich hasse es!</a:t>
                      </a:r>
                      <a:endParaRPr lang="de-DE"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de-DE" sz="1200" b="0" dirty="0" smtClean="0">
                          <a:solidFill>
                            <a:schemeClr val="tx1"/>
                          </a:solidFill>
                          <a:latin typeface="Arial" panose="020B0604020202020204" pitchFamily="34" charset="0"/>
                          <a:cs typeface="Arial" panose="020B0604020202020204" pitchFamily="34" charset="0"/>
                        </a:rPr>
                        <a:t>In the school must I gymnastics do and I hate it!</a:t>
                      </a:r>
                      <a:endParaRPr lang="de-DE"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70567740"/>
                  </a:ext>
                </a:extLst>
              </a:tr>
              <a:tr h="516785">
                <a:tc>
                  <a:txBody>
                    <a:bodyPr/>
                    <a:lstStyle/>
                    <a:p>
                      <a:r>
                        <a:rPr lang="de-DE" b="0" dirty="0" smtClean="0">
                          <a:solidFill>
                            <a:schemeClr val="tx1"/>
                          </a:solidFill>
                          <a:latin typeface="Arial" panose="020B0604020202020204" pitchFamily="34" charset="0"/>
                          <a:cs typeface="Arial" panose="020B0604020202020204" pitchFamily="34" charset="0"/>
                        </a:rPr>
                        <a:t>E</a:t>
                      </a:r>
                      <a:endParaRPr lang="de-DE"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de-DE" sz="1200" b="0" dirty="0" smtClean="0">
                          <a:solidFill>
                            <a:schemeClr val="tx1"/>
                          </a:solidFill>
                          <a:latin typeface="Arial" panose="020B0604020202020204" pitchFamily="34" charset="0"/>
                          <a:cs typeface="Arial" panose="020B0604020202020204" pitchFamily="34" charset="0"/>
                        </a:rPr>
                        <a:t>Nächstes Jahr werde ich öfter spazieren gehen. </a:t>
                      </a:r>
                      <a:endParaRPr lang="de-DE"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de-DE" sz="1200" b="0" dirty="0" smtClean="0">
                          <a:solidFill>
                            <a:schemeClr val="tx1"/>
                          </a:solidFill>
                          <a:latin typeface="Arial" panose="020B0604020202020204" pitchFamily="34" charset="0"/>
                          <a:cs typeface="Arial" panose="020B0604020202020204" pitchFamily="34" charset="0"/>
                        </a:rPr>
                        <a:t>Next year will I oftener (more often) walking go.</a:t>
                      </a:r>
                      <a:endParaRPr lang="de-DE"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40979657"/>
                  </a:ext>
                </a:extLst>
              </a:tr>
              <a:tr h="516785">
                <a:tc>
                  <a:txBody>
                    <a:bodyPr/>
                    <a:lstStyle/>
                    <a:p>
                      <a:r>
                        <a:rPr lang="de-DE" b="0" dirty="0" smtClean="0">
                          <a:solidFill>
                            <a:schemeClr val="tx1"/>
                          </a:solidFill>
                          <a:latin typeface="Arial" panose="020B0604020202020204" pitchFamily="34" charset="0"/>
                          <a:cs typeface="Arial" panose="020B0604020202020204" pitchFamily="34" charset="0"/>
                        </a:rPr>
                        <a:t>F</a:t>
                      </a:r>
                      <a:endParaRPr lang="de-DE"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de-DE" sz="1200" b="0" dirty="0" smtClean="0">
                          <a:solidFill>
                            <a:schemeClr val="tx1"/>
                          </a:solidFill>
                          <a:latin typeface="Arial" panose="020B0604020202020204" pitchFamily="34" charset="0"/>
                          <a:cs typeface="Arial" panose="020B0604020202020204" pitchFamily="34" charset="0"/>
                        </a:rPr>
                        <a:t>Manchmal</a:t>
                      </a:r>
                      <a:r>
                        <a:rPr lang="de-DE" sz="1200" b="0" baseline="0" dirty="0" smtClean="0">
                          <a:solidFill>
                            <a:schemeClr val="tx1"/>
                          </a:solidFill>
                          <a:latin typeface="Arial" panose="020B0604020202020204" pitchFamily="34" charset="0"/>
                          <a:cs typeface="Arial" panose="020B0604020202020204" pitchFamily="34" charset="0"/>
                        </a:rPr>
                        <a:t> bin ich zu müde, wenn ich zuviel Sport treibe.</a:t>
                      </a:r>
                      <a:endParaRPr lang="de-DE"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de-DE" sz="1200" b="0" dirty="0" smtClean="0">
                          <a:solidFill>
                            <a:schemeClr val="tx1"/>
                          </a:solidFill>
                          <a:latin typeface="Arial" panose="020B0604020202020204" pitchFamily="34" charset="0"/>
                          <a:cs typeface="Arial" panose="020B0604020202020204" pitchFamily="34" charset="0"/>
                        </a:rPr>
                        <a:t>Sometimes am I too tired, if I too much sport do.</a:t>
                      </a:r>
                      <a:endParaRPr lang="de-DE"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12630902"/>
                  </a:ext>
                </a:extLst>
              </a:tr>
              <a:tr h="516785">
                <a:tc>
                  <a:txBody>
                    <a:bodyPr/>
                    <a:lstStyle/>
                    <a:p>
                      <a:r>
                        <a:rPr lang="de-DE" b="0" dirty="0" smtClean="0">
                          <a:solidFill>
                            <a:schemeClr val="tx1"/>
                          </a:solidFill>
                          <a:latin typeface="Arial" panose="020B0604020202020204" pitchFamily="34" charset="0"/>
                          <a:cs typeface="Arial" panose="020B0604020202020204" pitchFamily="34" charset="0"/>
                        </a:rPr>
                        <a:t>G</a:t>
                      </a:r>
                      <a:endParaRPr lang="de-DE"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de-DE" sz="1200" b="0" dirty="0" smtClean="0">
                          <a:solidFill>
                            <a:schemeClr val="tx1"/>
                          </a:solidFill>
                          <a:latin typeface="Arial" panose="020B0604020202020204" pitchFamily="34" charset="0"/>
                          <a:cs typeface="Arial" panose="020B0604020202020204" pitchFamily="34" charset="0"/>
                        </a:rPr>
                        <a:t>Gestern habe ich ferngesehen</a:t>
                      </a:r>
                      <a:r>
                        <a:rPr lang="de-DE" sz="1200" b="0" baseline="0" dirty="0" smtClean="0">
                          <a:solidFill>
                            <a:schemeClr val="tx1"/>
                          </a:solidFill>
                          <a:latin typeface="Arial" panose="020B0604020202020204" pitchFamily="34" charset="0"/>
                          <a:cs typeface="Arial" panose="020B0604020202020204" pitchFamily="34" charset="0"/>
                        </a:rPr>
                        <a:t> aber morgen werde ich aktiv sein.</a:t>
                      </a:r>
                      <a:endParaRPr lang="de-DE"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de-DE" sz="1200" b="0" dirty="0" smtClean="0">
                          <a:solidFill>
                            <a:schemeClr val="tx1"/>
                          </a:solidFill>
                          <a:latin typeface="Arial" panose="020B0604020202020204" pitchFamily="34" charset="0"/>
                          <a:cs typeface="Arial" panose="020B0604020202020204" pitchFamily="34" charset="0"/>
                        </a:rPr>
                        <a:t>Yesterday have I TV watched but tomorrow will I active be.</a:t>
                      </a:r>
                      <a:endParaRPr lang="de-DE"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30131900"/>
                  </a:ext>
                </a:extLst>
              </a:tr>
              <a:tr h="516785">
                <a:tc>
                  <a:txBody>
                    <a:bodyPr/>
                    <a:lstStyle/>
                    <a:p>
                      <a:r>
                        <a:rPr lang="de-DE" b="0" dirty="0" smtClean="0">
                          <a:solidFill>
                            <a:schemeClr val="tx1"/>
                          </a:solidFill>
                          <a:latin typeface="Arial" panose="020B0604020202020204" pitchFamily="34" charset="0"/>
                          <a:cs typeface="Arial" panose="020B0604020202020204" pitchFamily="34" charset="0"/>
                        </a:rPr>
                        <a:t>H</a:t>
                      </a:r>
                      <a:endParaRPr lang="de-DE"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de-DE" sz="1200" b="0" dirty="0" smtClean="0">
                          <a:solidFill>
                            <a:schemeClr val="tx1"/>
                          </a:solidFill>
                          <a:latin typeface="Arial" panose="020B0604020202020204" pitchFamily="34" charset="0"/>
                          <a:cs typeface="Arial" panose="020B0604020202020204" pitchFamily="34" charset="0"/>
                        </a:rPr>
                        <a:t>Ich fange am Wochenende an, ins Fitne</a:t>
                      </a:r>
                      <a:r>
                        <a:rPr lang="el-GR" sz="1200" b="0" dirty="0" smtClean="0">
                          <a:solidFill>
                            <a:schemeClr val="tx1"/>
                          </a:solidFill>
                          <a:latin typeface="Arial" panose="020B0604020202020204" pitchFamily="34" charset="0"/>
                          <a:cs typeface="Arial" panose="020B0604020202020204" pitchFamily="34" charset="0"/>
                        </a:rPr>
                        <a:t>β</a:t>
                      </a:r>
                      <a:r>
                        <a:rPr lang="en-GB" sz="1200" b="0" dirty="0" err="1" smtClean="0">
                          <a:solidFill>
                            <a:schemeClr val="tx1"/>
                          </a:solidFill>
                          <a:latin typeface="Arial" panose="020B0604020202020204" pitchFamily="34" charset="0"/>
                          <a:cs typeface="Arial" panose="020B0604020202020204" pitchFamily="34" charset="0"/>
                        </a:rPr>
                        <a:t>zentrum</a:t>
                      </a:r>
                      <a:r>
                        <a:rPr lang="en-GB" sz="1200" b="0" dirty="0" smtClean="0">
                          <a:solidFill>
                            <a:schemeClr val="tx1"/>
                          </a:solidFill>
                          <a:latin typeface="Arial" panose="020B0604020202020204" pitchFamily="34" charset="0"/>
                          <a:cs typeface="Arial" panose="020B0604020202020204" pitchFamily="34" charset="0"/>
                        </a:rPr>
                        <a:t> </a:t>
                      </a:r>
                      <a:r>
                        <a:rPr lang="en-GB" sz="1200" b="0" dirty="0" err="1" smtClean="0">
                          <a:solidFill>
                            <a:schemeClr val="tx1"/>
                          </a:solidFill>
                          <a:latin typeface="Arial" panose="020B0604020202020204" pitchFamily="34" charset="0"/>
                          <a:cs typeface="Arial" panose="020B0604020202020204" pitchFamily="34" charset="0"/>
                        </a:rPr>
                        <a:t>zu</a:t>
                      </a:r>
                      <a:r>
                        <a:rPr lang="en-GB" sz="1200" b="0" dirty="0" smtClean="0">
                          <a:solidFill>
                            <a:schemeClr val="tx1"/>
                          </a:solidFill>
                          <a:latin typeface="Arial" panose="020B0604020202020204" pitchFamily="34" charset="0"/>
                          <a:cs typeface="Arial" panose="020B0604020202020204" pitchFamily="34" charset="0"/>
                        </a:rPr>
                        <a:t> </a:t>
                      </a:r>
                      <a:r>
                        <a:rPr lang="en-GB" sz="1200" b="0" dirty="0" err="1" smtClean="0">
                          <a:solidFill>
                            <a:schemeClr val="tx1"/>
                          </a:solidFill>
                          <a:latin typeface="Arial" panose="020B0604020202020204" pitchFamily="34" charset="0"/>
                          <a:cs typeface="Arial" panose="020B0604020202020204" pitchFamily="34" charset="0"/>
                        </a:rPr>
                        <a:t>gehen</a:t>
                      </a:r>
                      <a:r>
                        <a:rPr lang="en-GB" sz="1200" b="0" dirty="0" smtClean="0">
                          <a:solidFill>
                            <a:schemeClr val="tx1"/>
                          </a:solidFill>
                          <a:latin typeface="Arial" panose="020B0604020202020204" pitchFamily="34" charset="0"/>
                          <a:cs typeface="Arial" panose="020B0604020202020204" pitchFamily="34" charset="0"/>
                        </a:rPr>
                        <a:t>.</a:t>
                      </a:r>
                      <a:endParaRPr lang="de-DE"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de-DE" sz="1200" b="0" dirty="0" smtClean="0">
                          <a:solidFill>
                            <a:schemeClr val="tx1"/>
                          </a:solidFill>
                          <a:latin typeface="Arial" panose="020B0604020202020204" pitchFamily="34" charset="0"/>
                          <a:cs typeface="Arial" panose="020B0604020202020204" pitchFamily="34" charset="0"/>
                        </a:rPr>
                        <a:t>I start on the weekend, in the gym to go.</a:t>
                      </a:r>
                      <a:endParaRPr lang="de-DE"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21506745"/>
                  </a:ext>
                </a:extLst>
              </a:tr>
              <a:tr h="449243">
                <a:tc>
                  <a:txBody>
                    <a:bodyPr/>
                    <a:lstStyle/>
                    <a:p>
                      <a:r>
                        <a:rPr lang="de-DE" b="0" dirty="0" smtClean="0">
                          <a:solidFill>
                            <a:schemeClr val="tx1"/>
                          </a:solidFill>
                          <a:latin typeface="Arial" panose="020B0604020202020204" pitchFamily="34" charset="0"/>
                          <a:cs typeface="Arial" panose="020B0604020202020204" pitchFamily="34" charset="0"/>
                        </a:rPr>
                        <a:t>I</a:t>
                      </a:r>
                      <a:endParaRPr lang="de-DE"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b="0" dirty="0" smtClean="0">
                          <a:solidFill>
                            <a:schemeClr val="tx1"/>
                          </a:solidFill>
                          <a:latin typeface="Arial" panose="020B0604020202020204" pitchFamily="34" charset="0"/>
                          <a:cs typeface="Arial" panose="020B0604020202020204" pitchFamily="34" charset="0"/>
                        </a:rPr>
                        <a:t>Ich bin Mitglied eines Korbballvereins.</a:t>
                      </a:r>
                      <a:endParaRPr lang="de-DE"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de-DE" sz="1200" b="0" dirty="0" smtClean="0">
                          <a:solidFill>
                            <a:schemeClr val="tx1"/>
                          </a:solidFill>
                          <a:latin typeface="Arial" panose="020B0604020202020204" pitchFamily="34" charset="0"/>
                          <a:cs typeface="Arial" panose="020B0604020202020204" pitchFamily="34" charset="0"/>
                        </a:rPr>
                        <a:t>I am member of a netball club.</a:t>
                      </a:r>
                      <a:endParaRPr lang="de-DE"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31069537"/>
                  </a:ext>
                </a:extLst>
              </a:tr>
            </a:tbl>
          </a:graphicData>
        </a:graphic>
      </p:graphicFrame>
      <p:graphicFrame>
        <p:nvGraphicFramePr>
          <p:cNvPr id="3" name="Table 2"/>
          <p:cNvGraphicFramePr>
            <a:graphicFrameLocks noGrp="1"/>
          </p:cNvGraphicFramePr>
          <p:nvPr>
            <p:extLst/>
          </p:nvPr>
        </p:nvGraphicFramePr>
        <p:xfrm>
          <a:off x="3563321" y="72522"/>
          <a:ext cx="5416042" cy="586994"/>
        </p:xfrm>
        <a:graphic>
          <a:graphicData uri="http://schemas.openxmlformats.org/drawingml/2006/table">
            <a:tbl>
              <a:tblPr firstRow="1" firstCol="1" bandRow="1">
                <a:tableStyleId>{5C22544A-7EE6-4342-B048-85BDC9FD1C3A}</a:tableStyleId>
              </a:tblPr>
              <a:tblGrid>
                <a:gridCol w="388143">
                  <a:extLst>
                    <a:ext uri="{9D8B030D-6E8A-4147-A177-3AD203B41FA5}">
                      <a16:colId xmlns:a16="http://schemas.microsoft.com/office/drawing/2014/main" val="696131689"/>
                    </a:ext>
                  </a:extLst>
                </a:gridCol>
                <a:gridCol w="1275629">
                  <a:extLst>
                    <a:ext uri="{9D8B030D-6E8A-4147-A177-3AD203B41FA5}">
                      <a16:colId xmlns:a16="http://schemas.microsoft.com/office/drawing/2014/main" val="1748547855"/>
                    </a:ext>
                  </a:extLst>
                </a:gridCol>
                <a:gridCol w="382137">
                  <a:extLst>
                    <a:ext uri="{9D8B030D-6E8A-4147-A177-3AD203B41FA5}">
                      <a16:colId xmlns:a16="http://schemas.microsoft.com/office/drawing/2014/main" val="3305862784"/>
                    </a:ext>
                  </a:extLst>
                </a:gridCol>
                <a:gridCol w="1564785">
                  <a:extLst>
                    <a:ext uri="{9D8B030D-6E8A-4147-A177-3AD203B41FA5}">
                      <a16:colId xmlns:a16="http://schemas.microsoft.com/office/drawing/2014/main" val="4211014006"/>
                    </a:ext>
                  </a:extLst>
                </a:gridCol>
                <a:gridCol w="332254">
                  <a:extLst>
                    <a:ext uri="{9D8B030D-6E8A-4147-A177-3AD203B41FA5}">
                      <a16:colId xmlns:a16="http://schemas.microsoft.com/office/drawing/2014/main" val="2271350065"/>
                    </a:ext>
                  </a:extLst>
                </a:gridCol>
                <a:gridCol w="1473094">
                  <a:extLst>
                    <a:ext uri="{9D8B030D-6E8A-4147-A177-3AD203B41FA5}">
                      <a16:colId xmlns:a16="http://schemas.microsoft.com/office/drawing/2014/main" val="2667200118"/>
                    </a:ext>
                  </a:extLst>
                </a:gridCol>
              </a:tblGrid>
              <a:tr h="0">
                <a:tc>
                  <a:txBody>
                    <a:bodyPr/>
                    <a:lstStyle/>
                    <a:p>
                      <a:pPr>
                        <a:lnSpc>
                          <a:spcPct val="107000"/>
                        </a:lnSpc>
                        <a:spcAft>
                          <a:spcPts val="0"/>
                        </a:spcAft>
                      </a:pPr>
                      <a:r>
                        <a:rPr lang="de-DE" sz="1800" b="1" u="sng">
                          <a:solidFill>
                            <a:schemeClr val="tx1"/>
                          </a:solidFill>
                          <a:effectLst/>
                          <a:latin typeface="Arial" panose="020B0604020202020204" pitchFamily="34" charset="0"/>
                          <a:cs typeface="Arial" panose="020B0604020202020204" pitchFamily="34" charset="0"/>
                        </a:rPr>
                        <a:t>C</a:t>
                      </a:r>
                      <a:endParaRPr lang="en-GB" sz="1050" b="1">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de-DE" sz="900" b="1">
                          <a:solidFill>
                            <a:schemeClr val="tx1"/>
                          </a:solidFill>
                          <a:effectLst/>
                          <a:latin typeface="Arial" panose="020B0604020202020204" pitchFamily="34" charset="0"/>
                          <a:cs typeface="Arial" panose="020B0604020202020204" pitchFamily="34" charset="0"/>
                        </a:rPr>
                        <a:t>COUNT LETTERS</a:t>
                      </a:r>
                      <a:endParaRPr lang="en-GB" sz="1050" b="1">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de-DE" sz="1800" b="1" u="sng">
                          <a:solidFill>
                            <a:schemeClr val="tx1"/>
                          </a:solidFill>
                          <a:effectLst/>
                          <a:latin typeface="Arial" panose="020B0604020202020204" pitchFamily="34" charset="0"/>
                          <a:cs typeface="Arial" panose="020B0604020202020204" pitchFamily="34" charset="0"/>
                        </a:rPr>
                        <a:t>U</a:t>
                      </a:r>
                      <a:endParaRPr lang="en-GB" sz="1050" b="1">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de-DE" sz="900" b="1">
                          <a:solidFill>
                            <a:schemeClr val="tx1"/>
                          </a:solidFill>
                          <a:effectLst/>
                          <a:latin typeface="Arial" panose="020B0604020202020204" pitchFamily="34" charset="0"/>
                          <a:cs typeface="Arial" panose="020B0604020202020204" pitchFamily="34" charset="0"/>
                        </a:rPr>
                        <a:t>UNDERLINE VOWEL </a:t>
                      </a:r>
                      <a:r>
                        <a:rPr lang="en-GB" sz="900" b="1">
                          <a:solidFill>
                            <a:schemeClr val="tx1"/>
                          </a:solidFill>
                          <a:effectLst/>
                          <a:latin typeface="Arial" panose="020B0604020202020204" pitchFamily="34" charset="0"/>
                          <a:cs typeface="Arial" panose="020B0604020202020204" pitchFamily="34" charset="0"/>
                        </a:rPr>
                        <a:t>COMBOS</a:t>
                      </a:r>
                      <a:endParaRPr lang="en-GB" sz="1050" b="1">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800" b="1" u="sng">
                          <a:solidFill>
                            <a:schemeClr val="tx1"/>
                          </a:solidFill>
                          <a:effectLst/>
                          <a:latin typeface="Arial" panose="020B0604020202020204" pitchFamily="34" charset="0"/>
                          <a:cs typeface="Arial" panose="020B0604020202020204" pitchFamily="34" charset="0"/>
                        </a:rPr>
                        <a:t>D</a:t>
                      </a:r>
                      <a:endParaRPr lang="en-GB" sz="1050" b="1">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900" b="1">
                          <a:solidFill>
                            <a:schemeClr val="tx1"/>
                          </a:solidFill>
                          <a:effectLst/>
                          <a:latin typeface="Arial" panose="020B0604020202020204" pitchFamily="34" charset="0"/>
                          <a:cs typeface="Arial" panose="020B0604020202020204" pitchFamily="34" charset="0"/>
                        </a:rPr>
                        <a:t>DOPPELBUCHSTABEN HIGHLIGHT</a:t>
                      </a:r>
                      <a:endParaRPr lang="en-GB" sz="1050" b="1">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84192015"/>
                  </a:ext>
                </a:extLst>
              </a:tr>
              <a:tr h="0">
                <a:tc>
                  <a:txBody>
                    <a:bodyPr/>
                    <a:lstStyle/>
                    <a:p>
                      <a:pPr>
                        <a:lnSpc>
                          <a:spcPct val="107000"/>
                        </a:lnSpc>
                        <a:spcAft>
                          <a:spcPts val="0"/>
                        </a:spcAft>
                      </a:pPr>
                      <a:r>
                        <a:rPr lang="en-GB" sz="1800" b="1" u="sng" dirty="0">
                          <a:solidFill>
                            <a:schemeClr val="tx1"/>
                          </a:solidFill>
                          <a:effectLst/>
                          <a:latin typeface="Arial" panose="020B0604020202020204" pitchFamily="34" charset="0"/>
                          <a:cs typeface="Arial" panose="020B0604020202020204" pitchFamily="34" charset="0"/>
                        </a:rPr>
                        <a:t>D</a:t>
                      </a:r>
                      <a:endParaRPr lang="en-GB" sz="105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900" b="1" dirty="0">
                          <a:solidFill>
                            <a:schemeClr val="tx1"/>
                          </a:solidFill>
                          <a:effectLst/>
                          <a:latin typeface="Arial" panose="020B0604020202020204" pitchFamily="34" charset="0"/>
                          <a:cs typeface="Arial" panose="020B0604020202020204" pitchFamily="34" charset="0"/>
                        </a:rPr>
                        <a:t>DOT FINAL </a:t>
                      </a:r>
                      <a:r>
                        <a:rPr lang="en-GB" sz="900" b="1" dirty="0" err="1">
                          <a:solidFill>
                            <a:schemeClr val="tx1"/>
                          </a:solidFill>
                          <a:effectLst/>
                          <a:latin typeface="Arial" panose="020B0604020202020204" pitchFamily="34" charset="0"/>
                          <a:cs typeface="Arial" panose="020B0604020202020204" pitchFamily="34" charset="0"/>
                        </a:rPr>
                        <a:t>Es</a:t>
                      </a:r>
                      <a:endParaRPr lang="en-GB" sz="105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800" b="1" u="sng" dirty="0">
                          <a:solidFill>
                            <a:schemeClr val="tx1"/>
                          </a:solidFill>
                          <a:effectLst/>
                          <a:latin typeface="Arial" panose="020B0604020202020204" pitchFamily="34" charset="0"/>
                          <a:cs typeface="Arial" panose="020B0604020202020204" pitchFamily="34" charset="0"/>
                        </a:rPr>
                        <a:t>L</a:t>
                      </a:r>
                      <a:endParaRPr lang="en-GB" sz="105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900" b="1" dirty="0">
                          <a:solidFill>
                            <a:schemeClr val="tx1"/>
                          </a:solidFill>
                          <a:effectLst/>
                          <a:latin typeface="Arial" panose="020B0604020202020204" pitchFamily="34" charset="0"/>
                          <a:cs typeface="Arial" panose="020B0604020202020204" pitchFamily="34" charset="0"/>
                        </a:rPr>
                        <a:t>LET’’S CIRCLE CAPITALS</a:t>
                      </a:r>
                      <a:endParaRPr lang="en-GB" sz="105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1800" b="1" u="sng" dirty="0">
                          <a:solidFill>
                            <a:schemeClr val="tx1"/>
                          </a:solidFill>
                          <a:effectLst/>
                          <a:latin typeface="Arial" panose="020B0604020202020204" pitchFamily="34" charset="0"/>
                          <a:cs typeface="Arial" panose="020B0604020202020204" pitchFamily="34" charset="0"/>
                        </a:rPr>
                        <a:t>E</a:t>
                      </a:r>
                      <a:endParaRPr lang="en-GB" sz="105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GB" sz="900" b="1" dirty="0">
                          <a:solidFill>
                            <a:schemeClr val="tx1"/>
                          </a:solidFill>
                          <a:effectLst/>
                          <a:latin typeface="Arial" panose="020B0604020202020204" pitchFamily="34" charset="0"/>
                          <a:cs typeface="Arial" panose="020B0604020202020204" pitchFamily="34" charset="0"/>
                        </a:rPr>
                        <a:t>EXAGGERATE UMLAUTS</a:t>
                      </a:r>
                      <a:endParaRPr lang="en-GB" sz="105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86707251"/>
                  </a:ext>
                </a:extLst>
              </a:tr>
            </a:tbl>
          </a:graphicData>
        </a:graphic>
      </p:graphicFrame>
      <p:sp>
        <p:nvSpPr>
          <p:cNvPr id="6" name="TextBox 5"/>
          <p:cNvSpPr txBox="1"/>
          <p:nvPr/>
        </p:nvSpPr>
        <p:spPr>
          <a:xfrm>
            <a:off x="3054718" y="6475012"/>
            <a:ext cx="5404513" cy="369332"/>
          </a:xfrm>
          <a:prstGeom prst="rect">
            <a:avLst/>
          </a:prstGeom>
          <a:solidFill>
            <a:schemeClr val="bg2"/>
          </a:solidFill>
          <a:ln>
            <a:solidFill>
              <a:schemeClr val="tx1">
                <a:lumMod val="95000"/>
                <a:lumOff val="5000"/>
              </a:schemeClr>
            </a:solidFill>
          </a:ln>
        </p:spPr>
        <p:txBody>
          <a:bodyPr wrap="square" rtlCol="0">
            <a:spAutoFit/>
          </a:bodyPr>
          <a:lstStyle/>
          <a:p>
            <a:pPr algn="ctr"/>
            <a:r>
              <a:rPr lang="de-DE" dirty="0" smtClean="0">
                <a:latin typeface="Arial" panose="020B0604020202020204" pitchFamily="34" charset="0"/>
                <a:cs typeface="Arial" panose="020B0604020202020204" pitchFamily="34" charset="0"/>
              </a:rPr>
              <a:t>SPORT AND LEISURE</a:t>
            </a:r>
            <a:endParaRPr lang="de-DE" dirty="0">
              <a:latin typeface="Arial" panose="020B0604020202020204" pitchFamily="34" charset="0"/>
              <a:cs typeface="Arial" panose="020B0604020202020204" pitchFamily="34" charset="0"/>
            </a:endParaRPr>
          </a:p>
        </p:txBody>
      </p:sp>
      <p:pic>
        <p:nvPicPr>
          <p:cNvPr id="7" name="Picture 6"/>
          <p:cNvPicPr>
            <a:picLocks noChangeAspect="1"/>
          </p:cNvPicPr>
          <p:nvPr/>
        </p:nvPicPr>
        <p:blipFill>
          <a:blip r:embed="rId3"/>
          <a:stretch>
            <a:fillRect/>
          </a:stretch>
        </p:blipFill>
        <p:spPr>
          <a:xfrm>
            <a:off x="2968456" y="137677"/>
            <a:ext cx="552425" cy="580172"/>
          </a:xfrm>
          <a:prstGeom prst="rect">
            <a:avLst/>
          </a:prstGeom>
        </p:spPr>
      </p:pic>
      <p:graphicFrame>
        <p:nvGraphicFramePr>
          <p:cNvPr id="8" name="Table 7"/>
          <p:cNvGraphicFramePr>
            <a:graphicFrameLocks noGrp="1"/>
          </p:cNvGraphicFramePr>
          <p:nvPr>
            <p:extLst/>
          </p:nvPr>
        </p:nvGraphicFramePr>
        <p:xfrm>
          <a:off x="5336275" y="2285505"/>
          <a:ext cx="4435524" cy="2688610"/>
        </p:xfrm>
        <a:graphic>
          <a:graphicData uri="http://schemas.openxmlformats.org/drawingml/2006/table">
            <a:tbl>
              <a:tblPr/>
              <a:tblGrid>
                <a:gridCol w="791570">
                  <a:extLst>
                    <a:ext uri="{9D8B030D-6E8A-4147-A177-3AD203B41FA5}">
                      <a16:colId xmlns:a16="http://schemas.microsoft.com/office/drawing/2014/main" val="3780443656"/>
                    </a:ext>
                  </a:extLst>
                </a:gridCol>
                <a:gridCol w="955343">
                  <a:extLst>
                    <a:ext uri="{9D8B030D-6E8A-4147-A177-3AD203B41FA5}">
                      <a16:colId xmlns:a16="http://schemas.microsoft.com/office/drawing/2014/main" val="2457978933"/>
                    </a:ext>
                  </a:extLst>
                </a:gridCol>
                <a:gridCol w="1351128">
                  <a:extLst>
                    <a:ext uri="{9D8B030D-6E8A-4147-A177-3AD203B41FA5}">
                      <a16:colId xmlns:a16="http://schemas.microsoft.com/office/drawing/2014/main" val="15061387"/>
                    </a:ext>
                  </a:extLst>
                </a:gridCol>
                <a:gridCol w="1337483">
                  <a:extLst>
                    <a:ext uri="{9D8B030D-6E8A-4147-A177-3AD203B41FA5}">
                      <a16:colId xmlns:a16="http://schemas.microsoft.com/office/drawing/2014/main" val="4179847225"/>
                    </a:ext>
                  </a:extLst>
                </a:gridCol>
              </a:tblGrid>
              <a:tr h="336076">
                <a:tc>
                  <a:txBody>
                    <a:bodyPr/>
                    <a:lstStyle/>
                    <a:p>
                      <a:r>
                        <a:rPr lang="de-DE" sz="1000" dirty="0" smtClean="0">
                          <a:latin typeface="Arial" panose="020B0604020202020204" pitchFamily="34" charset="0"/>
                          <a:cs typeface="Arial" panose="020B0604020202020204" pitchFamily="34" charset="0"/>
                        </a:rPr>
                        <a:t>VERB</a:t>
                      </a:r>
                      <a:endParaRPr lang="de-DE" sz="1000" dirty="0">
                        <a:latin typeface="Arial" panose="020B0604020202020204" pitchFamily="34" charset="0"/>
                        <a:cs typeface="Arial" panose="020B0604020202020204" pitchFamily="34" charset="0"/>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r>
                        <a:rPr lang="de-DE" sz="1000" dirty="0" smtClean="0">
                          <a:latin typeface="Arial" panose="020B0604020202020204" pitchFamily="34" charset="0"/>
                          <a:cs typeface="Arial" panose="020B0604020202020204" pitchFamily="34" charset="0"/>
                        </a:rPr>
                        <a:t>PRESENT</a:t>
                      </a:r>
                      <a:r>
                        <a:rPr lang="de-DE" sz="1000" baseline="0" dirty="0" smtClean="0">
                          <a:latin typeface="Arial" panose="020B0604020202020204" pitchFamily="34" charset="0"/>
                          <a:cs typeface="Arial" panose="020B0604020202020204" pitchFamily="34" charset="0"/>
                        </a:rPr>
                        <a:t> </a:t>
                      </a:r>
                      <a:endParaRPr lang="de-DE"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1000" dirty="0" smtClean="0">
                          <a:latin typeface="Arial" panose="020B0604020202020204" pitchFamily="34" charset="0"/>
                          <a:cs typeface="Arial" panose="020B0604020202020204" pitchFamily="34" charset="0"/>
                        </a:rPr>
                        <a:t>PAST</a:t>
                      </a:r>
                      <a:endParaRPr lang="de-DE"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1000" dirty="0" smtClean="0">
                          <a:latin typeface="Arial" panose="020B0604020202020204" pitchFamily="34" charset="0"/>
                          <a:cs typeface="Arial" panose="020B0604020202020204" pitchFamily="34" charset="0"/>
                        </a:rPr>
                        <a:t>FUTURE</a:t>
                      </a:r>
                      <a:endParaRPr lang="de-DE"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62943546"/>
                  </a:ext>
                </a:extLst>
              </a:tr>
              <a:tr h="336076">
                <a:tc>
                  <a:txBody>
                    <a:bodyPr/>
                    <a:lstStyle/>
                    <a:p>
                      <a:r>
                        <a:rPr lang="de-DE" sz="1000" dirty="0" smtClean="0">
                          <a:latin typeface="Arial" panose="020B0604020202020204" pitchFamily="34" charset="0"/>
                          <a:cs typeface="Arial" panose="020B0604020202020204" pitchFamily="34" charset="0"/>
                        </a:rPr>
                        <a:t>spielen</a:t>
                      </a:r>
                      <a:endParaRPr lang="de-DE"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1000" dirty="0" smtClean="0">
                          <a:latin typeface="Arial" panose="020B0604020202020204" pitchFamily="34" charset="0"/>
                          <a:cs typeface="Arial" panose="020B0604020202020204" pitchFamily="34" charset="0"/>
                        </a:rPr>
                        <a:t>Ich spiele</a:t>
                      </a:r>
                      <a:endParaRPr lang="de-DE"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1000" dirty="0" smtClean="0">
                          <a:latin typeface="Arial" panose="020B0604020202020204" pitchFamily="34" charset="0"/>
                          <a:cs typeface="Arial" panose="020B0604020202020204" pitchFamily="34" charset="0"/>
                        </a:rPr>
                        <a:t>Ich habe...gespielt</a:t>
                      </a:r>
                      <a:endParaRPr lang="de-DE"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1000" dirty="0" smtClean="0">
                          <a:latin typeface="Arial" panose="020B0604020202020204" pitchFamily="34" charset="0"/>
                          <a:cs typeface="Arial" panose="020B0604020202020204" pitchFamily="34" charset="0"/>
                        </a:rPr>
                        <a:t>Ich werde...spielen</a:t>
                      </a:r>
                      <a:endParaRPr lang="de-DE"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8687241"/>
                  </a:ext>
                </a:extLst>
              </a:tr>
              <a:tr h="336076">
                <a:tc>
                  <a:txBody>
                    <a:bodyPr/>
                    <a:lstStyle/>
                    <a:p>
                      <a:r>
                        <a:rPr lang="de-DE" sz="1000" dirty="0" smtClean="0">
                          <a:latin typeface="Arial" panose="020B0604020202020204" pitchFamily="34" charset="0"/>
                          <a:cs typeface="Arial" panose="020B0604020202020204" pitchFamily="34" charset="0"/>
                        </a:rPr>
                        <a:t>gehen</a:t>
                      </a:r>
                      <a:endParaRPr lang="de-DE"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1000" dirty="0" smtClean="0">
                          <a:latin typeface="Arial" panose="020B0604020202020204" pitchFamily="34" charset="0"/>
                          <a:cs typeface="Arial" panose="020B0604020202020204" pitchFamily="34" charset="0"/>
                        </a:rPr>
                        <a:t>Ich gehe</a:t>
                      </a:r>
                      <a:endParaRPr lang="de-DE"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1000" dirty="0" smtClean="0">
                          <a:latin typeface="Arial" panose="020B0604020202020204" pitchFamily="34" charset="0"/>
                          <a:cs typeface="Arial" panose="020B0604020202020204" pitchFamily="34" charset="0"/>
                        </a:rPr>
                        <a:t>Ich bin...gegangen</a:t>
                      </a:r>
                      <a:endParaRPr lang="de-DE"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1000" dirty="0" smtClean="0">
                          <a:latin typeface="Arial" panose="020B0604020202020204" pitchFamily="34" charset="0"/>
                          <a:cs typeface="Arial" panose="020B0604020202020204" pitchFamily="34" charset="0"/>
                        </a:rPr>
                        <a:t>Ich werde...gehen</a:t>
                      </a:r>
                      <a:endParaRPr lang="de-DE"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92869090"/>
                  </a:ext>
                </a:extLst>
              </a:tr>
              <a:tr h="336077">
                <a:tc>
                  <a:txBody>
                    <a:bodyPr/>
                    <a:lstStyle/>
                    <a:p>
                      <a:r>
                        <a:rPr lang="de-DE" sz="1000" dirty="0" smtClean="0">
                          <a:latin typeface="Arial" panose="020B0604020202020204" pitchFamily="34" charset="0"/>
                          <a:cs typeface="Arial" panose="020B0604020202020204" pitchFamily="34" charset="0"/>
                        </a:rPr>
                        <a:t>machen</a:t>
                      </a:r>
                      <a:endParaRPr lang="de-DE"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1000" dirty="0" smtClean="0">
                          <a:latin typeface="Arial" panose="020B0604020202020204" pitchFamily="34" charset="0"/>
                          <a:cs typeface="Arial" panose="020B0604020202020204" pitchFamily="34" charset="0"/>
                        </a:rPr>
                        <a:t>Ich mache</a:t>
                      </a:r>
                      <a:endParaRPr lang="de-DE"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1000" dirty="0" smtClean="0">
                          <a:latin typeface="Arial" panose="020B0604020202020204" pitchFamily="34" charset="0"/>
                          <a:cs typeface="Arial" panose="020B0604020202020204" pitchFamily="34" charset="0"/>
                        </a:rPr>
                        <a:t>Ich habe...gemacht</a:t>
                      </a:r>
                      <a:endParaRPr lang="de-DE"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1000" dirty="0" smtClean="0">
                          <a:latin typeface="Arial" panose="020B0604020202020204" pitchFamily="34" charset="0"/>
                          <a:cs typeface="Arial" panose="020B0604020202020204" pitchFamily="34" charset="0"/>
                        </a:rPr>
                        <a:t>Ich werde...machen</a:t>
                      </a:r>
                      <a:endParaRPr lang="de-DE"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1299302"/>
                  </a:ext>
                </a:extLst>
              </a:tr>
              <a:tr h="336077">
                <a:tc>
                  <a:txBody>
                    <a:bodyPr/>
                    <a:lstStyle/>
                    <a:p>
                      <a:r>
                        <a:rPr lang="de-DE" sz="1000" dirty="0" smtClean="0">
                          <a:latin typeface="Arial" panose="020B0604020202020204" pitchFamily="34" charset="0"/>
                          <a:cs typeface="Arial" panose="020B0604020202020204" pitchFamily="34" charset="0"/>
                        </a:rPr>
                        <a:t>fahren</a:t>
                      </a:r>
                      <a:endParaRPr lang="de-DE"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1000" dirty="0" smtClean="0">
                          <a:latin typeface="Arial" panose="020B0604020202020204" pitchFamily="34" charset="0"/>
                          <a:cs typeface="Arial" panose="020B0604020202020204" pitchFamily="34" charset="0"/>
                        </a:rPr>
                        <a:t>Ich fahre</a:t>
                      </a:r>
                      <a:endParaRPr lang="de-DE"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1000" dirty="0" smtClean="0">
                          <a:latin typeface="Arial" panose="020B0604020202020204" pitchFamily="34" charset="0"/>
                          <a:cs typeface="Arial" panose="020B0604020202020204" pitchFamily="34" charset="0"/>
                        </a:rPr>
                        <a:t>Ich bin...gefahren</a:t>
                      </a:r>
                      <a:endParaRPr lang="de-DE"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1000" dirty="0" smtClean="0">
                          <a:latin typeface="Arial" panose="020B0604020202020204" pitchFamily="34" charset="0"/>
                          <a:cs typeface="Arial" panose="020B0604020202020204" pitchFamily="34" charset="0"/>
                        </a:rPr>
                        <a:t>Ich werde...fahren</a:t>
                      </a:r>
                      <a:endParaRPr lang="de-DE"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49619010"/>
                  </a:ext>
                </a:extLst>
              </a:tr>
              <a:tr h="336076">
                <a:tc>
                  <a:txBody>
                    <a:bodyPr/>
                    <a:lstStyle/>
                    <a:p>
                      <a:r>
                        <a:rPr lang="de-DE" sz="1000" dirty="0" smtClean="0">
                          <a:latin typeface="Arial" panose="020B0604020202020204" pitchFamily="34" charset="0"/>
                          <a:cs typeface="Arial" panose="020B0604020202020204" pitchFamily="34" charset="0"/>
                        </a:rPr>
                        <a:t>sehen</a:t>
                      </a:r>
                      <a:endParaRPr lang="de-DE"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1000" dirty="0" smtClean="0">
                          <a:latin typeface="Arial" panose="020B0604020202020204" pitchFamily="34" charset="0"/>
                          <a:cs typeface="Arial" panose="020B0604020202020204" pitchFamily="34" charset="0"/>
                        </a:rPr>
                        <a:t>Ich sehe</a:t>
                      </a:r>
                      <a:endParaRPr lang="de-DE"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1000" dirty="0" smtClean="0">
                          <a:latin typeface="Arial" panose="020B0604020202020204" pitchFamily="34" charset="0"/>
                          <a:cs typeface="Arial" panose="020B0604020202020204" pitchFamily="34" charset="0"/>
                        </a:rPr>
                        <a:t>Ich habe...gesehen</a:t>
                      </a:r>
                      <a:endParaRPr lang="de-DE"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1000" dirty="0" smtClean="0">
                          <a:latin typeface="Arial" panose="020B0604020202020204" pitchFamily="34" charset="0"/>
                          <a:cs typeface="Arial" panose="020B0604020202020204" pitchFamily="34" charset="0"/>
                        </a:rPr>
                        <a:t>Ich werde...sehen</a:t>
                      </a:r>
                      <a:endParaRPr lang="de-DE"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7596971"/>
                  </a:ext>
                </a:extLst>
              </a:tr>
              <a:tr h="336076">
                <a:tc>
                  <a:txBody>
                    <a:bodyPr/>
                    <a:lstStyle/>
                    <a:p>
                      <a:r>
                        <a:rPr lang="de-DE" sz="1000" dirty="0" smtClean="0">
                          <a:latin typeface="Arial" panose="020B0604020202020204" pitchFamily="34" charset="0"/>
                          <a:cs typeface="Arial" panose="020B0604020202020204" pitchFamily="34" charset="0"/>
                        </a:rPr>
                        <a:t>gewinnen</a:t>
                      </a:r>
                      <a:endParaRPr lang="de-DE"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1000" dirty="0" smtClean="0">
                          <a:latin typeface="Arial" panose="020B0604020202020204" pitchFamily="34" charset="0"/>
                          <a:cs typeface="Arial" panose="020B0604020202020204" pitchFamily="34" charset="0"/>
                        </a:rPr>
                        <a:t>Ich gewinne</a:t>
                      </a:r>
                      <a:endParaRPr lang="de-DE"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900" dirty="0" smtClean="0">
                          <a:latin typeface="Arial" panose="020B0604020202020204" pitchFamily="34" charset="0"/>
                          <a:cs typeface="Arial" panose="020B0604020202020204" pitchFamily="34" charset="0"/>
                        </a:rPr>
                        <a:t>Ich habe...gewonnen</a:t>
                      </a:r>
                      <a:endParaRPr lang="de-DE"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900" dirty="0" smtClean="0">
                          <a:latin typeface="Arial" panose="020B0604020202020204" pitchFamily="34" charset="0"/>
                          <a:cs typeface="Arial" panose="020B0604020202020204" pitchFamily="34" charset="0"/>
                        </a:rPr>
                        <a:t>Ich werde...gewinnen</a:t>
                      </a:r>
                      <a:endParaRPr lang="de-DE"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39907375"/>
                  </a:ext>
                </a:extLst>
              </a:tr>
              <a:tr h="336076">
                <a:tc>
                  <a:txBody>
                    <a:bodyPr/>
                    <a:lstStyle/>
                    <a:p>
                      <a:r>
                        <a:rPr lang="de-DE" sz="1000" dirty="0" smtClean="0">
                          <a:latin typeface="Arial" panose="020B0604020202020204" pitchFamily="34" charset="0"/>
                          <a:cs typeface="Arial" panose="020B0604020202020204" pitchFamily="34" charset="0"/>
                        </a:rPr>
                        <a:t>lernen</a:t>
                      </a:r>
                      <a:endParaRPr lang="de-DE"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r>
                        <a:rPr lang="de-DE" sz="1000" dirty="0" smtClean="0">
                          <a:latin typeface="Arial" panose="020B0604020202020204" pitchFamily="34" charset="0"/>
                          <a:cs typeface="Arial" panose="020B0604020202020204" pitchFamily="34" charset="0"/>
                        </a:rPr>
                        <a:t>Ich lerne</a:t>
                      </a:r>
                      <a:endParaRPr lang="de-DE"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1000" dirty="0" smtClean="0">
                          <a:latin typeface="Arial" panose="020B0604020202020204" pitchFamily="34" charset="0"/>
                          <a:cs typeface="Arial" panose="020B0604020202020204" pitchFamily="34" charset="0"/>
                        </a:rPr>
                        <a:t>Ich habe...gelernt</a:t>
                      </a:r>
                      <a:endParaRPr lang="de-DE"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1000" dirty="0" smtClean="0">
                          <a:latin typeface="Arial" panose="020B0604020202020204" pitchFamily="34" charset="0"/>
                          <a:cs typeface="Arial" panose="020B0604020202020204" pitchFamily="34" charset="0"/>
                        </a:rPr>
                        <a:t>Ich werde...lernen</a:t>
                      </a:r>
                      <a:endParaRPr lang="de-DE"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39586487"/>
                  </a:ext>
                </a:extLst>
              </a:tr>
            </a:tbl>
          </a:graphicData>
        </a:graphic>
      </p:graphicFrame>
      <p:graphicFrame>
        <p:nvGraphicFramePr>
          <p:cNvPr id="10" name="Table 9"/>
          <p:cNvGraphicFramePr>
            <a:graphicFrameLocks noGrp="1"/>
          </p:cNvGraphicFramePr>
          <p:nvPr>
            <p:extLst/>
          </p:nvPr>
        </p:nvGraphicFramePr>
        <p:xfrm>
          <a:off x="5336275" y="794025"/>
          <a:ext cx="4569725" cy="1417320"/>
        </p:xfrm>
        <a:graphic>
          <a:graphicData uri="http://schemas.openxmlformats.org/drawingml/2006/table">
            <a:tbl>
              <a:tblPr firstRow="1" bandRow="1">
                <a:tableStyleId>{5C22544A-7EE6-4342-B048-85BDC9FD1C3A}</a:tableStyleId>
              </a:tblPr>
              <a:tblGrid>
                <a:gridCol w="791571">
                  <a:extLst>
                    <a:ext uri="{9D8B030D-6E8A-4147-A177-3AD203B41FA5}">
                      <a16:colId xmlns:a16="http://schemas.microsoft.com/office/drawing/2014/main" val="251465250"/>
                    </a:ext>
                  </a:extLst>
                </a:gridCol>
                <a:gridCol w="1500321">
                  <a:extLst>
                    <a:ext uri="{9D8B030D-6E8A-4147-A177-3AD203B41FA5}">
                      <a16:colId xmlns:a16="http://schemas.microsoft.com/office/drawing/2014/main" val="1639095342"/>
                    </a:ext>
                  </a:extLst>
                </a:gridCol>
                <a:gridCol w="899883">
                  <a:extLst>
                    <a:ext uri="{9D8B030D-6E8A-4147-A177-3AD203B41FA5}">
                      <a16:colId xmlns:a16="http://schemas.microsoft.com/office/drawing/2014/main" val="3790531090"/>
                    </a:ext>
                  </a:extLst>
                </a:gridCol>
                <a:gridCol w="1377950">
                  <a:extLst>
                    <a:ext uri="{9D8B030D-6E8A-4147-A177-3AD203B41FA5}">
                      <a16:colId xmlns:a16="http://schemas.microsoft.com/office/drawing/2014/main" val="83493520"/>
                    </a:ext>
                  </a:extLst>
                </a:gridCol>
              </a:tblGrid>
              <a:tr h="226253">
                <a:tc gridSpan="4">
                  <a:txBody>
                    <a:bodyPr/>
                    <a:lstStyle/>
                    <a:p>
                      <a:pPr algn="ctr"/>
                      <a:r>
                        <a:rPr lang="de-DE" sz="1100" dirty="0" smtClean="0">
                          <a:solidFill>
                            <a:schemeClr val="tx1"/>
                          </a:solidFill>
                          <a:latin typeface="Arial" panose="020B0604020202020204" pitchFamily="34" charset="0"/>
                          <a:cs typeface="Arial" panose="020B0604020202020204" pitchFamily="34" charset="0"/>
                        </a:rPr>
                        <a:t>FUTURE TENSE</a:t>
                      </a:r>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de-DE"/>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691299504"/>
                  </a:ext>
                </a:extLst>
              </a:tr>
              <a:tr h="226253">
                <a:tc gridSpan="4">
                  <a:txBody>
                    <a:bodyPr/>
                    <a:lstStyle/>
                    <a:p>
                      <a:r>
                        <a:rPr lang="de-DE" sz="1100" dirty="0" smtClean="0">
                          <a:solidFill>
                            <a:schemeClr val="tx1"/>
                          </a:solidFill>
                          <a:latin typeface="Arial" panose="020B0604020202020204" pitchFamily="34" charset="0"/>
                          <a:cs typeface="Arial" panose="020B0604020202020204" pitchFamily="34" charset="0"/>
                        </a:rPr>
                        <a:t>WERDEN</a:t>
                      </a:r>
                      <a:r>
                        <a:rPr lang="de-DE" sz="1100" baseline="0" dirty="0" smtClean="0">
                          <a:solidFill>
                            <a:schemeClr val="tx1"/>
                          </a:solidFill>
                          <a:latin typeface="Arial" panose="020B0604020202020204" pitchFamily="34" charset="0"/>
                          <a:cs typeface="Arial" panose="020B0604020202020204" pitchFamily="34" charset="0"/>
                        </a:rPr>
                        <a:t> (to become) is used to form the future tense. The second verb goes to end of phrase, in the infinitive form.</a:t>
                      </a:r>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21334886"/>
                  </a:ext>
                </a:extLst>
              </a:tr>
              <a:tr h="226253">
                <a:tc>
                  <a:txBody>
                    <a:bodyPr/>
                    <a:lstStyle/>
                    <a:p>
                      <a:r>
                        <a:rPr lang="de-DE" sz="1000" dirty="0" smtClean="0">
                          <a:solidFill>
                            <a:schemeClr val="tx1"/>
                          </a:solidFill>
                          <a:latin typeface="Arial" panose="020B0604020202020204" pitchFamily="34" charset="0"/>
                          <a:cs typeface="Arial" panose="020B0604020202020204" pitchFamily="34" charset="0"/>
                        </a:rPr>
                        <a:t>ich werde</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de-DE" sz="1000" dirty="0" smtClean="0">
                          <a:solidFill>
                            <a:schemeClr val="tx1"/>
                          </a:solidFill>
                          <a:latin typeface="Arial" panose="020B0604020202020204" pitchFamily="34" charset="0"/>
                          <a:cs typeface="Arial" panose="020B0604020202020204" pitchFamily="34" charset="0"/>
                        </a:rPr>
                        <a:t>I will / am going to</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de-DE" sz="1000" dirty="0" smtClean="0">
                          <a:solidFill>
                            <a:schemeClr val="tx1"/>
                          </a:solidFill>
                          <a:latin typeface="Arial" panose="020B0604020202020204" pitchFamily="34" charset="0"/>
                          <a:cs typeface="Arial" panose="020B0604020202020204" pitchFamily="34" charset="0"/>
                        </a:rPr>
                        <a:t>wir werden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de-DE" sz="1000" dirty="0" smtClean="0">
                          <a:solidFill>
                            <a:schemeClr val="tx1"/>
                          </a:solidFill>
                          <a:latin typeface="Arial" panose="020B0604020202020204" pitchFamily="34" charset="0"/>
                          <a:cs typeface="Arial" panose="020B0604020202020204" pitchFamily="34" charset="0"/>
                        </a:rPr>
                        <a:t>we will / are going to</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70622275"/>
                  </a:ext>
                </a:extLst>
              </a:tr>
              <a:tr h="226253">
                <a:tc>
                  <a:txBody>
                    <a:bodyPr/>
                    <a:lstStyle/>
                    <a:p>
                      <a:r>
                        <a:rPr lang="de-DE" sz="1000" dirty="0" smtClean="0">
                          <a:solidFill>
                            <a:schemeClr val="tx1"/>
                          </a:solidFill>
                          <a:latin typeface="Arial" panose="020B0604020202020204" pitchFamily="34" charset="0"/>
                          <a:cs typeface="Arial" panose="020B0604020202020204" pitchFamily="34" charset="0"/>
                        </a:rPr>
                        <a:t>du wirst</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de-DE" sz="1000" dirty="0" smtClean="0">
                          <a:solidFill>
                            <a:schemeClr val="tx1"/>
                          </a:solidFill>
                          <a:latin typeface="Arial" panose="020B0604020202020204" pitchFamily="34" charset="0"/>
                          <a:cs typeface="Arial" panose="020B0604020202020204" pitchFamily="34" charset="0"/>
                        </a:rPr>
                        <a:t>You</a:t>
                      </a:r>
                      <a:r>
                        <a:rPr lang="de-DE" sz="1000" baseline="0" dirty="0" smtClean="0">
                          <a:solidFill>
                            <a:schemeClr val="tx1"/>
                          </a:solidFill>
                          <a:latin typeface="Arial" panose="020B0604020202020204" pitchFamily="34" charset="0"/>
                          <a:cs typeface="Arial" panose="020B0604020202020204" pitchFamily="34" charset="0"/>
                        </a:rPr>
                        <a:t> will / are going to</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de-DE" sz="1000" dirty="0" smtClean="0">
                          <a:solidFill>
                            <a:schemeClr val="tx1"/>
                          </a:solidFill>
                          <a:latin typeface="Arial" panose="020B0604020202020204" pitchFamily="34" charset="0"/>
                          <a:cs typeface="Arial" panose="020B0604020202020204" pitchFamily="34" charset="0"/>
                        </a:rPr>
                        <a:t>Sie werden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de-DE" sz="1000" dirty="0" smtClean="0">
                          <a:solidFill>
                            <a:schemeClr val="tx1"/>
                          </a:solidFill>
                          <a:latin typeface="Arial" panose="020B0604020202020204" pitchFamily="34" charset="0"/>
                          <a:cs typeface="Arial" panose="020B0604020202020204" pitchFamily="34" charset="0"/>
                        </a:rPr>
                        <a:t>you will / are going to</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590426"/>
                  </a:ext>
                </a:extLst>
              </a:tr>
              <a:tr h="226253">
                <a:tc>
                  <a:txBody>
                    <a:bodyPr/>
                    <a:lstStyle/>
                    <a:p>
                      <a:r>
                        <a:rPr lang="de-DE" sz="1000" dirty="0" smtClean="0">
                          <a:solidFill>
                            <a:schemeClr val="tx1"/>
                          </a:solidFill>
                          <a:latin typeface="Arial" panose="020B0604020202020204" pitchFamily="34" charset="0"/>
                          <a:cs typeface="Arial" panose="020B0604020202020204" pitchFamily="34" charset="0"/>
                        </a:rPr>
                        <a:t>er/sie wird</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de-DE" sz="1000" dirty="0" smtClean="0">
                          <a:solidFill>
                            <a:schemeClr val="tx1"/>
                          </a:solidFill>
                          <a:latin typeface="Arial" panose="020B0604020202020204" pitchFamily="34" charset="0"/>
                          <a:cs typeface="Arial" panose="020B0604020202020204" pitchFamily="34" charset="0"/>
                        </a:rPr>
                        <a:t>he/she will</a:t>
                      </a:r>
                      <a:r>
                        <a:rPr lang="de-DE" sz="1000" baseline="0" dirty="0" smtClean="0">
                          <a:solidFill>
                            <a:schemeClr val="tx1"/>
                          </a:solidFill>
                          <a:latin typeface="Arial" panose="020B0604020202020204" pitchFamily="34" charset="0"/>
                          <a:cs typeface="Arial" panose="020B0604020202020204" pitchFamily="34" charset="0"/>
                        </a:rPr>
                        <a:t> / is going to</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de-DE" sz="1000" dirty="0" smtClean="0">
                          <a:solidFill>
                            <a:schemeClr val="tx1"/>
                          </a:solidFill>
                          <a:latin typeface="Arial" panose="020B0604020202020204" pitchFamily="34" charset="0"/>
                          <a:cs typeface="Arial" panose="020B0604020202020204" pitchFamily="34" charset="0"/>
                        </a:rPr>
                        <a:t>sie</a:t>
                      </a:r>
                      <a:r>
                        <a:rPr lang="de-DE" sz="1000" baseline="0" dirty="0" smtClean="0">
                          <a:solidFill>
                            <a:schemeClr val="tx1"/>
                          </a:solidFill>
                          <a:latin typeface="Arial" panose="020B0604020202020204" pitchFamily="34" charset="0"/>
                          <a:cs typeface="Arial" panose="020B0604020202020204" pitchFamily="34" charset="0"/>
                        </a:rPr>
                        <a:t> werden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de-DE" sz="1000" dirty="0" smtClean="0">
                          <a:solidFill>
                            <a:schemeClr val="tx1"/>
                          </a:solidFill>
                          <a:latin typeface="Arial" panose="020B0604020202020204" pitchFamily="34" charset="0"/>
                          <a:cs typeface="Arial" panose="020B0604020202020204" pitchFamily="34" charset="0"/>
                        </a:rPr>
                        <a:t>they will /are going to</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03052438"/>
                  </a:ext>
                </a:extLst>
              </a:tr>
            </a:tbl>
          </a:graphicData>
        </a:graphic>
      </p:graphicFrame>
      <p:sp>
        <p:nvSpPr>
          <p:cNvPr id="11" name="TextBox 10"/>
          <p:cNvSpPr txBox="1"/>
          <p:nvPr/>
        </p:nvSpPr>
        <p:spPr>
          <a:xfrm>
            <a:off x="5336275" y="4974115"/>
            <a:ext cx="4435524" cy="400110"/>
          </a:xfrm>
          <a:prstGeom prst="rect">
            <a:avLst/>
          </a:prstGeom>
          <a:noFill/>
          <a:ln>
            <a:solidFill>
              <a:schemeClr val="tx1"/>
            </a:solidFill>
          </a:ln>
        </p:spPr>
        <p:txBody>
          <a:bodyPr wrap="square" rtlCol="0">
            <a:spAutoFit/>
          </a:bodyPr>
          <a:lstStyle/>
          <a:p>
            <a:r>
              <a:rPr lang="de-DE" sz="1000" b="1" u="sng" dirty="0" smtClean="0">
                <a:latin typeface="Arial" panose="020B0604020202020204" pitchFamily="34" charset="0"/>
                <a:cs typeface="Arial" panose="020B0604020202020204" pitchFamily="34" charset="0"/>
              </a:rPr>
              <a:t>Talking in three tenses:</a:t>
            </a:r>
            <a:r>
              <a:rPr lang="de-DE" sz="1000" dirty="0" smtClean="0">
                <a:latin typeface="Arial" panose="020B0604020202020204" pitchFamily="34" charset="0"/>
                <a:cs typeface="Arial" panose="020B0604020202020204" pitchFamily="34" charset="0"/>
              </a:rPr>
              <a:t> Letztes Jahr habe ich Tennis gespielt aber jetzt spiele ich lieber Golf. In der Zukunft werde ich oft ins Fitne</a:t>
            </a:r>
            <a:r>
              <a:rPr lang="el-GR" sz="1000" dirty="0" smtClean="0">
                <a:latin typeface="Arial" panose="020B0604020202020204" pitchFamily="34" charset="0"/>
                <a:cs typeface="Arial" panose="020B0604020202020204" pitchFamily="34" charset="0"/>
              </a:rPr>
              <a:t>β</a:t>
            </a:r>
            <a:r>
              <a:rPr lang="en-GB" sz="1000" dirty="0" err="1" smtClean="0">
                <a:latin typeface="Arial" panose="020B0604020202020204" pitchFamily="34" charset="0"/>
                <a:cs typeface="Arial" panose="020B0604020202020204" pitchFamily="34" charset="0"/>
              </a:rPr>
              <a:t>zentrum</a:t>
            </a:r>
            <a:r>
              <a:rPr lang="en-GB" sz="1000" dirty="0" smtClean="0">
                <a:latin typeface="Arial" panose="020B0604020202020204" pitchFamily="34" charset="0"/>
                <a:cs typeface="Arial" panose="020B0604020202020204" pitchFamily="34" charset="0"/>
              </a:rPr>
              <a:t> </a:t>
            </a:r>
            <a:r>
              <a:rPr lang="en-GB" sz="1000" dirty="0" err="1" smtClean="0">
                <a:latin typeface="Arial" panose="020B0604020202020204" pitchFamily="34" charset="0"/>
                <a:cs typeface="Arial" panose="020B0604020202020204" pitchFamily="34" charset="0"/>
              </a:rPr>
              <a:t>gehen</a:t>
            </a:r>
            <a:r>
              <a:rPr lang="en-GB" sz="1000" dirty="0" smtClean="0">
                <a:latin typeface="Arial" panose="020B0604020202020204" pitchFamily="34" charset="0"/>
                <a:cs typeface="Arial" panose="020B0604020202020204" pitchFamily="34" charset="0"/>
              </a:rPr>
              <a:t>.</a:t>
            </a:r>
            <a:endParaRPr lang="de-DE" sz="1000" b="1" u="sng" dirty="0">
              <a:latin typeface="Arial" panose="020B0604020202020204" pitchFamily="34" charset="0"/>
              <a:cs typeface="Arial" panose="020B0604020202020204" pitchFamily="34" charset="0"/>
            </a:endParaRPr>
          </a:p>
        </p:txBody>
      </p:sp>
      <p:graphicFrame>
        <p:nvGraphicFramePr>
          <p:cNvPr id="12" name="Table 11"/>
          <p:cNvGraphicFramePr>
            <a:graphicFrameLocks noGrp="1"/>
          </p:cNvGraphicFramePr>
          <p:nvPr>
            <p:extLst/>
          </p:nvPr>
        </p:nvGraphicFramePr>
        <p:xfrm>
          <a:off x="5349922" y="5527343"/>
          <a:ext cx="4421875" cy="887105"/>
        </p:xfrm>
        <a:graphic>
          <a:graphicData uri="http://schemas.openxmlformats.org/drawingml/2006/table">
            <a:tbl>
              <a:tblPr/>
              <a:tblGrid>
                <a:gridCol w="4421875">
                  <a:extLst>
                    <a:ext uri="{9D8B030D-6E8A-4147-A177-3AD203B41FA5}">
                      <a16:colId xmlns:a16="http://schemas.microsoft.com/office/drawing/2014/main" val="1493203586"/>
                    </a:ext>
                  </a:extLst>
                </a:gridCol>
              </a:tblGrid>
              <a:tr h="295702">
                <a:tc>
                  <a:txBody>
                    <a:bodyPr/>
                    <a:lstStyle/>
                    <a:p>
                      <a:r>
                        <a:rPr lang="de-DE" sz="1000" b="1" dirty="0" smtClean="0">
                          <a:latin typeface="Arial" panose="020B0604020202020204" pitchFamily="34" charset="0"/>
                          <a:cs typeface="Arial" panose="020B0604020202020204" pitchFamily="34" charset="0"/>
                        </a:rPr>
                        <a:t>WENN </a:t>
                      </a:r>
                      <a:r>
                        <a:rPr lang="de-DE" sz="1000" b="0" dirty="0" smtClean="0">
                          <a:latin typeface="Arial" panose="020B0604020202020204" pitchFamily="34" charset="0"/>
                          <a:cs typeface="Arial" panose="020B0604020202020204" pitchFamily="34" charset="0"/>
                        </a:rPr>
                        <a:t>(WHEN OR IF) is a kick-ass word.</a:t>
                      </a:r>
                      <a:endParaRPr lang="de-DE" sz="1000" b="1" dirty="0">
                        <a:latin typeface="Arial" panose="020B0604020202020204" pitchFamily="34" charset="0"/>
                        <a:cs typeface="Arial" panose="020B0604020202020204" pitchFamily="34" charset="0"/>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7133629"/>
                  </a:ext>
                </a:extLst>
              </a:tr>
              <a:tr h="295701">
                <a:tc>
                  <a:txBody>
                    <a:bodyPr/>
                    <a:lstStyle/>
                    <a:p>
                      <a:r>
                        <a:rPr lang="de-DE" sz="1000" dirty="0" smtClean="0">
                          <a:latin typeface="Arial" panose="020B0604020202020204" pitchFamily="34" charset="0"/>
                          <a:cs typeface="Arial" panose="020B0604020202020204" pitchFamily="34" charset="0"/>
                        </a:rPr>
                        <a:t>Ich werde mehr</a:t>
                      </a:r>
                      <a:r>
                        <a:rPr lang="de-DE" sz="1000" baseline="0" dirty="0" smtClean="0">
                          <a:latin typeface="Arial" panose="020B0604020202020204" pitchFamily="34" charset="0"/>
                          <a:cs typeface="Arial" panose="020B0604020202020204" pitchFamily="34" charset="0"/>
                        </a:rPr>
                        <a:t> Sport treiben, </a:t>
                      </a:r>
                      <a:r>
                        <a:rPr lang="de-DE" sz="1000" b="1" baseline="0" dirty="0" smtClean="0">
                          <a:latin typeface="Arial" panose="020B0604020202020204" pitchFamily="34" charset="0"/>
                          <a:cs typeface="Arial" panose="020B0604020202020204" pitchFamily="34" charset="0"/>
                        </a:rPr>
                        <a:t>wenn</a:t>
                      </a:r>
                      <a:r>
                        <a:rPr lang="de-DE" sz="1000" baseline="0" dirty="0" smtClean="0">
                          <a:latin typeface="Arial" panose="020B0604020202020204" pitchFamily="34" charset="0"/>
                          <a:cs typeface="Arial" panose="020B0604020202020204" pitchFamily="34" charset="0"/>
                        </a:rPr>
                        <a:t> ich älter </a:t>
                      </a:r>
                      <a:r>
                        <a:rPr lang="de-DE" sz="1000" b="1" baseline="0" dirty="0" smtClean="0">
                          <a:latin typeface="Arial" panose="020B0604020202020204" pitchFamily="34" charset="0"/>
                          <a:cs typeface="Arial" panose="020B0604020202020204" pitchFamily="34" charset="0"/>
                        </a:rPr>
                        <a:t>bin</a:t>
                      </a:r>
                      <a:r>
                        <a:rPr lang="de-DE" sz="1000" baseline="0" dirty="0" smtClean="0">
                          <a:latin typeface="Arial" panose="020B0604020202020204" pitchFamily="34" charset="0"/>
                          <a:cs typeface="Arial" panose="020B0604020202020204" pitchFamily="34" charset="0"/>
                        </a:rPr>
                        <a:t>.</a:t>
                      </a:r>
                      <a:endParaRPr lang="de-DE"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3462711"/>
                  </a:ext>
                </a:extLst>
              </a:tr>
              <a:tr h="295702">
                <a:tc>
                  <a:txBody>
                    <a:bodyPr/>
                    <a:lstStyle/>
                    <a:p>
                      <a:r>
                        <a:rPr lang="de-DE" sz="1000" b="1" dirty="0" smtClean="0">
                          <a:latin typeface="Arial" panose="020B0604020202020204" pitchFamily="34" charset="0"/>
                          <a:cs typeface="Arial" panose="020B0604020202020204" pitchFamily="34" charset="0"/>
                        </a:rPr>
                        <a:t>Wenn</a:t>
                      </a:r>
                      <a:r>
                        <a:rPr lang="de-DE" sz="1000" dirty="0" smtClean="0">
                          <a:latin typeface="Arial" panose="020B0604020202020204" pitchFamily="34" charset="0"/>
                          <a:cs typeface="Arial" panose="020B0604020202020204" pitchFamily="34" charset="0"/>
                        </a:rPr>
                        <a:t> ich die Zeit </a:t>
                      </a:r>
                      <a:r>
                        <a:rPr lang="de-DE" sz="1000" b="1" dirty="0" smtClean="0">
                          <a:latin typeface="Arial" panose="020B0604020202020204" pitchFamily="34" charset="0"/>
                          <a:cs typeface="Arial" panose="020B0604020202020204" pitchFamily="34" charset="0"/>
                        </a:rPr>
                        <a:t>habe, werde </a:t>
                      </a:r>
                      <a:r>
                        <a:rPr lang="de-DE" sz="1000" dirty="0" smtClean="0">
                          <a:latin typeface="Arial" panose="020B0604020202020204" pitchFamily="34" charset="0"/>
                          <a:cs typeface="Arial" panose="020B0604020202020204" pitchFamily="34" charset="0"/>
                        </a:rPr>
                        <a:t>ich nach</a:t>
                      </a:r>
                      <a:r>
                        <a:rPr lang="de-DE" sz="1000" baseline="0" dirty="0" smtClean="0">
                          <a:latin typeface="Arial" panose="020B0604020202020204" pitchFamily="34" charset="0"/>
                          <a:cs typeface="Arial" panose="020B0604020202020204" pitchFamily="34" charset="0"/>
                        </a:rPr>
                        <a:t> der Schule Tischtennis spielen.</a:t>
                      </a:r>
                      <a:endParaRPr lang="de-DE"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extLst>
                  <a:ext uri="{0D108BD9-81ED-4DB2-BD59-A6C34878D82A}">
                    <a16:rowId xmlns:a16="http://schemas.microsoft.com/office/drawing/2014/main" val="122902319"/>
                  </a:ext>
                </a:extLst>
              </a:tr>
            </a:tbl>
          </a:graphicData>
        </a:graphic>
      </p:graphicFrame>
    </p:spTree>
    <p:extLst>
      <p:ext uri="{BB962C8B-B14F-4D97-AF65-F5344CB8AC3E}">
        <p14:creationId xmlns:p14="http://schemas.microsoft.com/office/powerpoint/2010/main" val="41689305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7501D70-27FF-B842-99FB-D84315F18565}"/>
              </a:ext>
            </a:extLst>
          </p:cNvPr>
          <p:cNvPicPr>
            <a:picLocks noChangeAspect="1"/>
          </p:cNvPicPr>
          <p:nvPr/>
        </p:nvPicPr>
        <p:blipFill>
          <a:blip r:embed="rId2"/>
          <a:stretch>
            <a:fillRect/>
          </a:stretch>
        </p:blipFill>
        <p:spPr>
          <a:xfrm>
            <a:off x="9150901" y="0"/>
            <a:ext cx="755099" cy="755099"/>
          </a:xfrm>
          <a:prstGeom prst="rect">
            <a:avLst/>
          </a:prstGeom>
        </p:spPr>
      </p:pic>
      <p:sp>
        <p:nvSpPr>
          <p:cNvPr id="10" name="TextBox 9"/>
          <p:cNvSpPr txBox="1"/>
          <p:nvPr/>
        </p:nvSpPr>
        <p:spPr>
          <a:xfrm>
            <a:off x="3054718" y="6475012"/>
            <a:ext cx="6096183" cy="369332"/>
          </a:xfrm>
          <a:prstGeom prst="rect">
            <a:avLst/>
          </a:prstGeom>
          <a:solidFill>
            <a:schemeClr val="bg2"/>
          </a:solidFill>
          <a:ln>
            <a:solidFill>
              <a:schemeClr val="tx1">
                <a:lumMod val="95000"/>
                <a:lumOff val="5000"/>
              </a:schemeClr>
            </a:solidFill>
          </a:ln>
        </p:spPr>
        <p:txBody>
          <a:bodyPr wrap="square" rtlCol="0">
            <a:spAutoFit/>
          </a:bodyPr>
          <a:lstStyle/>
          <a:p>
            <a:pPr algn="ctr"/>
            <a:r>
              <a:rPr lang="de-DE" dirty="0" smtClean="0">
                <a:latin typeface="Arial" panose="020B0604020202020204" pitchFamily="34" charset="0"/>
                <a:cs typeface="Arial" panose="020B0604020202020204" pitchFamily="34" charset="0"/>
              </a:rPr>
              <a:t>UNIT </a:t>
            </a:r>
            <a:r>
              <a:rPr lang="de-DE" dirty="0">
                <a:latin typeface="Arial" panose="020B0604020202020204" pitchFamily="34" charset="0"/>
                <a:cs typeface="Arial" panose="020B0604020202020204" pitchFamily="34" charset="0"/>
              </a:rPr>
              <a:t>2</a:t>
            </a:r>
            <a:r>
              <a:rPr lang="de-DE" dirty="0" smtClean="0">
                <a:latin typeface="Arial" panose="020B0604020202020204" pitchFamily="34" charset="0"/>
                <a:cs typeface="Arial" panose="020B0604020202020204" pitchFamily="34" charset="0"/>
              </a:rPr>
              <a:t> </a:t>
            </a:r>
            <a:r>
              <a:rPr lang="de-DE" dirty="0" smtClean="0">
                <a:latin typeface="Arial" panose="020B0604020202020204" pitchFamily="34" charset="0"/>
                <a:cs typeface="Arial" panose="020B0604020202020204" pitchFamily="34" charset="0"/>
              </a:rPr>
              <a:t>VOCAB: </a:t>
            </a:r>
            <a:r>
              <a:rPr lang="de-DE" dirty="0">
                <a:latin typeface="Arial" panose="020B0604020202020204" pitchFamily="34" charset="0"/>
                <a:cs typeface="Arial" panose="020B0604020202020204" pitchFamily="34" charset="0"/>
              </a:rPr>
              <a:t>SPORT AND </a:t>
            </a:r>
            <a:r>
              <a:rPr lang="de-DE" dirty="0" smtClean="0">
                <a:latin typeface="Arial" panose="020B0604020202020204" pitchFamily="34" charset="0"/>
                <a:cs typeface="Arial" panose="020B0604020202020204" pitchFamily="34" charset="0"/>
              </a:rPr>
              <a:t>LEISURE </a:t>
            </a:r>
            <a:endParaRPr lang="de-DE" dirty="0">
              <a:latin typeface="Arial" panose="020B0604020202020204" pitchFamily="34" charset="0"/>
              <a:cs typeface="Arial" panose="020B0604020202020204" pitchFamily="34" charset="0"/>
            </a:endParaRPr>
          </a:p>
        </p:txBody>
      </p:sp>
      <p:graphicFrame>
        <p:nvGraphicFramePr>
          <p:cNvPr id="11" name="Table 10"/>
          <p:cNvGraphicFramePr>
            <a:graphicFrameLocks noGrp="1"/>
          </p:cNvGraphicFramePr>
          <p:nvPr>
            <p:extLst/>
          </p:nvPr>
        </p:nvGraphicFramePr>
        <p:xfrm>
          <a:off x="0" y="27915"/>
          <a:ext cx="2825086" cy="6827520"/>
        </p:xfrm>
        <a:graphic>
          <a:graphicData uri="http://schemas.openxmlformats.org/drawingml/2006/table">
            <a:tbl>
              <a:tblPr/>
              <a:tblGrid>
                <a:gridCol w="1412543">
                  <a:extLst>
                    <a:ext uri="{9D8B030D-6E8A-4147-A177-3AD203B41FA5}">
                      <a16:colId xmlns:a16="http://schemas.microsoft.com/office/drawing/2014/main" val="3367474682"/>
                    </a:ext>
                  </a:extLst>
                </a:gridCol>
                <a:gridCol w="1412543">
                  <a:extLst>
                    <a:ext uri="{9D8B030D-6E8A-4147-A177-3AD203B41FA5}">
                      <a16:colId xmlns:a16="http://schemas.microsoft.com/office/drawing/2014/main" val="1689579544"/>
                    </a:ext>
                  </a:extLst>
                </a:gridCol>
              </a:tblGrid>
              <a:tr h="232114">
                <a:tc>
                  <a:txBody>
                    <a:bodyPr/>
                    <a:lstStyle/>
                    <a:p>
                      <a:r>
                        <a:rPr lang="de-DE" sz="1000" dirty="0" smtClean="0">
                          <a:solidFill>
                            <a:schemeClr val="tx1"/>
                          </a:solidFill>
                          <a:latin typeface="Arial" panose="020B0604020202020204" pitchFamily="34" charset="0"/>
                          <a:cs typeface="Arial" panose="020B0604020202020204" pitchFamily="34" charset="0"/>
                        </a:rPr>
                        <a:t>Aerobik</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Aerobics</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88416675"/>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angeln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go fishing</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5472470"/>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ausgehen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go out</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68855473"/>
                  </a:ext>
                </a:extLst>
              </a:tr>
              <a:tr h="232114">
                <a:tc>
                  <a:txBody>
                    <a:bodyPr/>
                    <a:lstStyle/>
                    <a:p>
                      <a:r>
                        <a:rPr lang="de-DE" sz="900" dirty="0" smtClean="0">
                          <a:solidFill>
                            <a:schemeClr val="tx1"/>
                          </a:solidFill>
                          <a:latin typeface="Arial" panose="020B0604020202020204" pitchFamily="34" charset="0"/>
                          <a:cs typeface="Arial" panose="020B0604020202020204" pitchFamily="34" charset="0"/>
                        </a:rPr>
                        <a:t>Badminton / Federball</a:t>
                      </a:r>
                      <a:endParaRPr lang="de-DE" sz="9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Badminton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97515466"/>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Bergsteigen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climb mountains</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49780642"/>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Eislaufen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go ice skating</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31769668"/>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Fechten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Fencing</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3627374"/>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Fussball</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Football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16716239"/>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Handball</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Handball</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42209119"/>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joggen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Jogging</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07074604"/>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Kegeln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Bowling</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85364095"/>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klettern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Climbing</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17005505"/>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Korbball</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Netball</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36100396"/>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laufen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run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48047673"/>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Leichtathletik</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Athletics</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1467410"/>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Radfahren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Bike-riding</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88266067"/>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reiten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Horse-riding</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06658245"/>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rennen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race / run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04350456"/>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ringen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wrestle</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45582164"/>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rodeln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sledge</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71177198"/>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Rollschuh laufen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go rollerskating</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76079366"/>
                  </a:ext>
                </a:extLst>
              </a:tr>
              <a:tr h="232114">
                <a:tc>
                  <a:txBody>
                    <a:bodyPr/>
                    <a:lstStyle/>
                    <a:p>
                      <a:r>
                        <a:rPr lang="de-DE" sz="1000" dirty="0" smtClean="0">
                          <a:latin typeface="Arial" panose="020B0604020202020204" pitchFamily="34" charset="0"/>
                          <a:cs typeface="Arial" panose="020B0604020202020204" pitchFamily="34" charset="0"/>
                        </a:rPr>
                        <a:t>rudern</a:t>
                      </a:r>
                      <a:endParaRPr lang="de-DE"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row</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0964852"/>
                  </a:ext>
                </a:extLst>
              </a:tr>
              <a:tr h="232114">
                <a:tc>
                  <a:txBody>
                    <a:bodyPr/>
                    <a:lstStyle/>
                    <a:p>
                      <a:r>
                        <a:rPr lang="de-DE" sz="1000" dirty="0" smtClean="0">
                          <a:latin typeface="Arial" panose="020B0604020202020204" pitchFamily="34" charset="0"/>
                          <a:cs typeface="Arial" panose="020B0604020202020204" pitchFamily="34" charset="0"/>
                        </a:rPr>
                        <a:t>sammeln</a:t>
                      </a:r>
                      <a:endParaRPr lang="de-DE"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collect</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5066009"/>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Schach</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Chess</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600483"/>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schie</a:t>
                      </a:r>
                      <a:r>
                        <a:rPr lang="el-GR" sz="1000" dirty="0" smtClean="0">
                          <a:solidFill>
                            <a:schemeClr val="tx1"/>
                          </a:solidFill>
                          <a:latin typeface="Arial" panose="020B0604020202020204" pitchFamily="34" charset="0"/>
                          <a:cs typeface="Arial" panose="020B0604020202020204" pitchFamily="34" charset="0"/>
                        </a:rPr>
                        <a:t>β</a:t>
                      </a:r>
                      <a:r>
                        <a:rPr lang="en-GB" sz="1000" dirty="0" err="1" smtClean="0">
                          <a:solidFill>
                            <a:schemeClr val="tx1"/>
                          </a:solidFill>
                          <a:latin typeface="Arial" panose="020B0604020202020204" pitchFamily="34" charset="0"/>
                          <a:cs typeface="Arial" panose="020B0604020202020204" pitchFamily="34" charset="0"/>
                        </a:rPr>
                        <a:t>en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shoot</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82650403"/>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Schlittschuh laufen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a:t>
                      </a:r>
                      <a:r>
                        <a:rPr lang="de-DE" sz="1000" baseline="0" dirty="0" smtClean="0">
                          <a:solidFill>
                            <a:schemeClr val="tx1"/>
                          </a:solidFill>
                          <a:latin typeface="Arial" panose="020B0604020202020204" pitchFamily="34" charset="0"/>
                          <a:cs typeface="Arial" panose="020B0604020202020204" pitchFamily="34" charset="0"/>
                        </a:rPr>
                        <a:t> go ice skating</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93747048"/>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sich schminken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put make-up on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75002955"/>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schwimmen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swim</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79842206"/>
                  </a:ext>
                </a:extLst>
              </a:tr>
            </a:tbl>
          </a:graphicData>
        </a:graphic>
      </p:graphicFrame>
      <p:graphicFrame>
        <p:nvGraphicFramePr>
          <p:cNvPr id="6" name="Table 5"/>
          <p:cNvGraphicFramePr>
            <a:graphicFrameLocks noGrp="1"/>
          </p:cNvGraphicFramePr>
          <p:nvPr>
            <p:extLst/>
          </p:nvPr>
        </p:nvGraphicFramePr>
        <p:xfrm>
          <a:off x="3108316" y="30480"/>
          <a:ext cx="2825086" cy="6339840"/>
        </p:xfrm>
        <a:graphic>
          <a:graphicData uri="http://schemas.openxmlformats.org/drawingml/2006/table">
            <a:tbl>
              <a:tblPr/>
              <a:tblGrid>
                <a:gridCol w="1490980">
                  <a:extLst>
                    <a:ext uri="{9D8B030D-6E8A-4147-A177-3AD203B41FA5}">
                      <a16:colId xmlns:a16="http://schemas.microsoft.com/office/drawing/2014/main" val="3367474682"/>
                    </a:ext>
                  </a:extLst>
                </a:gridCol>
                <a:gridCol w="1334106">
                  <a:extLst>
                    <a:ext uri="{9D8B030D-6E8A-4147-A177-3AD203B41FA5}">
                      <a16:colId xmlns:a16="http://schemas.microsoft.com/office/drawing/2014/main" val="1689579544"/>
                    </a:ext>
                  </a:extLst>
                </a:gridCol>
              </a:tblGrid>
              <a:tr h="232114">
                <a:tc>
                  <a:txBody>
                    <a:bodyPr/>
                    <a:lstStyle/>
                    <a:p>
                      <a:r>
                        <a:rPr lang="de-DE" sz="1000" dirty="0" smtClean="0">
                          <a:solidFill>
                            <a:schemeClr val="tx1"/>
                          </a:solidFill>
                          <a:latin typeface="Arial" panose="020B0604020202020204" pitchFamily="34" charset="0"/>
                          <a:cs typeface="Arial" panose="020B0604020202020204" pitchFamily="34" charset="0"/>
                        </a:rPr>
                        <a:t>segeln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sail</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88416675"/>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sehen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see</a:t>
                      </a:r>
                      <a:r>
                        <a:rPr lang="de-DE" sz="1000" baseline="0" dirty="0" smtClean="0">
                          <a:solidFill>
                            <a:schemeClr val="tx1"/>
                          </a:solidFill>
                          <a:latin typeface="Arial" panose="020B0604020202020204" pitchFamily="34" charset="0"/>
                          <a:cs typeface="Arial" panose="020B0604020202020204" pitchFamily="34" charset="0"/>
                        </a:rPr>
                        <a:t> /</a:t>
                      </a:r>
                      <a:r>
                        <a:rPr lang="de-DE" sz="1000" dirty="0" smtClean="0">
                          <a:solidFill>
                            <a:schemeClr val="tx1"/>
                          </a:solidFill>
                          <a:latin typeface="Arial" panose="020B0604020202020204" pitchFamily="34" charset="0"/>
                          <a:cs typeface="Arial" panose="020B0604020202020204" pitchFamily="34" charset="0"/>
                        </a:rPr>
                        <a:t> to watch</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5472470"/>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spazieren gehen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go</a:t>
                      </a:r>
                      <a:r>
                        <a:rPr lang="de-DE" sz="1000" baseline="0" dirty="0" smtClean="0">
                          <a:solidFill>
                            <a:schemeClr val="tx1"/>
                          </a:solidFill>
                          <a:latin typeface="Arial" panose="020B0604020202020204" pitchFamily="34" charset="0"/>
                          <a:cs typeface="Arial" panose="020B0604020202020204" pitchFamily="34" charset="0"/>
                        </a:rPr>
                        <a:t> for a walk</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68855473"/>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spielen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play</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97515466"/>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springen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jump</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49780642"/>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stricken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knit</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31769668"/>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tanzen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dance</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3627374"/>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tauchen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dive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16716239"/>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Tischtennis</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Table tennis</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42209119"/>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trainieren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train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07074604"/>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treffen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meet</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85364095"/>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turnen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do gymnastics</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17005505"/>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Volleyball</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Volleyball</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36100396"/>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wandern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go hiking</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48047673"/>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Wasserski laufen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go waterskiing</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1467410"/>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werfen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throw</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88266067"/>
                  </a:ext>
                </a:extLst>
              </a:tr>
              <a:tr h="232114">
                <a:tc>
                  <a:txBody>
                    <a:bodyPr/>
                    <a:lstStyle/>
                    <a:p>
                      <a:r>
                        <a:rPr lang="de-DE" sz="1000" dirty="0" smtClean="0">
                          <a:latin typeface="Arial" panose="020B0604020202020204" pitchFamily="34" charset="0"/>
                          <a:cs typeface="Arial" panose="020B0604020202020204" pitchFamily="34" charset="0"/>
                        </a:rPr>
                        <a:t>aktiv</a:t>
                      </a:r>
                      <a:endParaRPr lang="de-DE"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Active</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706658245"/>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sich amüsieren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have fun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704350456"/>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anfangen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begin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045582164"/>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aufnehmen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take up</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571177198"/>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aufregend</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Exciting</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76079366"/>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begleiten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accompany</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10964852"/>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besuchen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visit</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15066009"/>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gehen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go / to walk</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963600483"/>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gewinnen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win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82650403"/>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herumlaufen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run around</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493747048"/>
                  </a:ext>
                </a:extLst>
              </a:tr>
            </a:tbl>
          </a:graphicData>
        </a:graphic>
      </p:graphicFrame>
      <p:graphicFrame>
        <p:nvGraphicFramePr>
          <p:cNvPr id="7" name="Table 6"/>
          <p:cNvGraphicFramePr>
            <a:graphicFrameLocks noGrp="1"/>
          </p:cNvGraphicFramePr>
          <p:nvPr>
            <p:extLst/>
          </p:nvPr>
        </p:nvGraphicFramePr>
        <p:xfrm>
          <a:off x="6216633" y="30480"/>
          <a:ext cx="2825086" cy="6339840"/>
        </p:xfrm>
        <a:graphic>
          <a:graphicData uri="http://schemas.openxmlformats.org/drawingml/2006/table">
            <a:tbl>
              <a:tblPr/>
              <a:tblGrid>
                <a:gridCol w="1412543">
                  <a:extLst>
                    <a:ext uri="{9D8B030D-6E8A-4147-A177-3AD203B41FA5}">
                      <a16:colId xmlns:a16="http://schemas.microsoft.com/office/drawing/2014/main" val="3367474682"/>
                    </a:ext>
                  </a:extLst>
                </a:gridCol>
                <a:gridCol w="1412543">
                  <a:extLst>
                    <a:ext uri="{9D8B030D-6E8A-4147-A177-3AD203B41FA5}">
                      <a16:colId xmlns:a16="http://schemas.microsoft.com/office/drawing/2014/main" val="1689579544"/>
                    </a:ext>
                  </a:extLst>
                </a:gridCol>
              </a:tblGrid>
              <a:tr h="232114">
                <a:tc>
                  <a:txBody>
                    <a:bodyPr/>
                    <a:lstStyle/>
                    <a:p>
                      <a:r>
                        <a:rPr lang="de-DE" sz="1000" dirty="0" smtClean="0">
                          <a:solidFill>
                            <a:schemeClr val="tx1"/>
                          </a:solidFill>
                          <a:latin typeface="Arial" panose="020B0604020202020204" pitchFamily="34" charset="0"/>
                          <a:cs typeface="Arial" panose="020B0604020202020204" pitchFamily="34" charset="0"/>
                        </a:rPr>
                        <a:t>kommen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come</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988416675"/>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mitgehen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go</a:t>
                      </a:r>
                      <a:r>
                        <a:rPr lang="de-DE" sz="1000" baseline="0" dirty="0" smtClean="0">
                          <a:solidFill>
                            <a:schemeClr val="tx1"/>
                          </a:solidFill>
                          <a:latin typeface="Arial" panose="020B0604020202020204" pitchFamily="34" charset="0"/>
                          <a:cs typeface="Arial" panose="020B0604020202020204" pitchFamily="34" charset="0"/>
                        </a:rPr>
                        <a:t> with</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15472470"/>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mitkommen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come with</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268855473"/>
                  </a:ext>
                </a:extLst>
              </a:tr>
              <a:tr h="232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000" dirty="0" smtClean="0">
                          <a:solidFill>
                            <a:schemeClr val="tx1"/>
                          </a:solidFill>
                          <a:latin typeface="Arial" panose="020B0604020202020204" pitchFamily="34" charset="0"/>
                          <a:cs typeface="Arial" panose="020B0604020202020204" pitchFamily="34" charset="0"/>
                        </a:rPr>
                        <a:t>probieren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try</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897515466"/>
                  </a:ext>
                </a:extLst>
              </a:tr>
              <a:tr h="232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000" dirty="0" smtClean="0">
                          <a:solidFill>
                            <a:schemeClr val="tx1"/>
                          </a:solidFill>
                          <a:latin typeface="Arial" panose="020B0604020202020204" pitchFamily="34" charset="0"/>
                          <a:cs typeface="Arial" panose="020B0604020202020204" pitchFamily="34" charset="0"/>
                        </a:rPr>
                        <a:t>quatschen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chat</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749780642"/>
                  </a:ext>
                </a:extLst>
              </a:tr>
              <a:tr h="232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000" dirty="0" smtClean="0">
                          <a:solidFill>
                            <a:schemeClr val="tx1"/>
                          </a:solidFill>
                          <a:latin typeface="Arial" panose="020B0604020202020204" pitchFamily="34" charset="0"/>
                          <a:cs typeface="Arial" panose="020B0604020202020204" pitchFamily="34" charset="0"/>
                        </a:rPr>
                        <a:t>üben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practice</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931769668"/>
                  </a:ext>
                </a:extLst>
              </a:tr>
              <a:tr h="232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000" dirty="0" smtClean="0">
                          <a:solidFill>
                            <a:schemeClr val="tx1"/>
                          </a:solidFill>
                          <a:latin typeface="Arial" panose="020B0604020202020204" pitchFamily="34" charset="0"/>
                          <a:cs typeface="Arial" panose="020B0604020202020204" pitchFamily="34" charset="0"/>
                        </a:rPr>
                        <a:t>sich unterhalten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chat</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973627374"/>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unternehmen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do / undertake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116716239"/>
                  </a:ext>
                </a:extLst>
              </a:tr>
              <a:tr h="232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000" dirty="0" smtClean="0">
                          <a:solidFill>
                            <a:schemeClr val="tx1"/>
                          </a:solidFill>
                          <a:latin typeface="Arial" panose="020B0604020202020204" pitchFamily="34" charset="0"/>
                          <a:cs typeface="Arial" panose="020B0604020202020204" pitchFamily="34" charset="0"/>
                        </a:rPr>
                        <a:t>verlieren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lose</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42209119"/>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Ausflug (m)</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Excursion / trip</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07074604"/>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Ausgang (m)</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Exit</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85364095"/>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Fitnesszentrum (nt)</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Gym</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17005505"/>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Freibad (nt)</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Outdoor pool</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36100396"/>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Freizeit (f)</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Freetime</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48047673"/>
                  </a:ext>
                </a:extLst>
              </a:tr>
              <a:tr h="232114">
                <a:tc>
                  <a:txBody>
                    <a:bodyPr/>
                    <a:lstStyle/>
                    <a:p>
                      <a:r>
                        <a:rPr lang="de-DE" sz="1000" dirty="0" smtClean="0">
                          <a:latin typeface="Arial" panose="020B0604020202020204" pitchFamily="34" charset="0"/>
                          <a:cs typeface="Arial" panose="020B0604020202020204" pitchFamily="34" charset="0"/>
                        </a:rPr>
                        <a:t>Hallenbad (nt)</a:t>
                      </a:r>
                      <a:endParaRPr lang="de-DE"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Indoor pool</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1467410"/>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Klub (m)</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Club</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88266067"/>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Kunstgalerie (f)</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Art gallery</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06658245"/>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Künstler [in] (m/f)</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Artist</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04350456"/>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Leichtathlet [in] (m/f)</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Athlete</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45582164"/>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Lust (f)</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Joy / desire</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71177198"/>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Mannschaft (f)</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Team</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76079366"/>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Mitglied (nt)</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Member</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0964852"/>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nach Hause</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(go) home</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5066009"/>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Sammlung (f)</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Collection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600483"/>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Segelboot (nt)</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Sailing boat</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82650403"/>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Spitzname (m)</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nickname</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93747048"/>
                  </a:ext>
                </a:extLst>
              </a:tr>
            </a:tbl>
          </a:graphicData>
        </a:graphic>
      </p:graphicFrame>
    </p:spTree>
    <p:extLst>
      <p:ext uri="{BB962C8B-B14F-4D97-AF65-F5344CB8AC3E}">
        <p14:creationId xmlns:p14="http://schemas.microsoft.com/office/powerpoint/2010/main" val="7057357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7501D70-27FF-B842-99FB-D84315F18565}"/>
              </a:ext>
            </a:extLst>
          </p:cNvPr>
          <p:cNvPicPr>
            <a:picLocks noChangeAspect="1"/>
          </p:cNvPicPr>
          <p:nvPr/>
        </p:nvPicPr>
        <p:blipFill>
          <a:blip r:embed="rId2"/>
          <a:stretch>
            <a:fillRect/>
          </a:stretch>
        </p:blipFill>
        <p:spPr>
          <a:xfrm>
            <a:off x="9150901" y="0"/>
            <a:ext cx="755099" cy="755099"/>
          </a:xfrm>
          <a:prstGeom prst="rect">
            <a:avLst/>
          </a:prstGeom>
        </p:spPr>
      </p:pic>
      <p:sp>
        <p:nvSpPr>
          <p:cNvPr id="10" name="TextBox 9"/>
          <p:cNvSpPr txBox="1"/>
          <p:nvPr/>
        </p:nvSpPr>
        <p:spPr>
          <a:xfrm>
            <a:off x="3054718" y="6475012"/>
            <a:ext cx="6096183" cy="369332"/>
          </a:xfrm>
          <a:prstGeom prst="rect">
            <a:avLst/>
          </a:prstGeom>
          <a:solidFill>
            <a:schemeClr val="bg2"/>
          </a:solidFill>
          <a:ln>
            <a:solidFill>
              <a:schemeClr val="tx1">
                <a:lumMod val="95000"/>
                <a:lumOff val="5000"/>
              </a:schemeClr>
            </a:solidFill>
          </a:ln>
        </p:spPr>
        <p:txBody>
          <a:bodyPr wrap="square" rtlCol="0">
            <a:spAutoFit/>
          </a:bodyPr>
          <a:lstStyle/>
          <a:p>
            <a:pPr algn="ctr"/>
            <a:r>
              <a:rPr lang="de-DE" smtClean="0">
                <a:latin typeface="Arial" panose="020B0604020202020204" pitchFamily="34" charset="0"/>
                <a:cs typeface="Arial" panose="020B0604020202020204" pitchFamily="34" charset="0"/>
              </a:rPr>
              <a:t>UNIT </a:t>
            </a:r>
            <a:r>
              <a:rPr lang="de-DE" dirty="0">
                <a:latin typeface="Arial" panose="020B0604020202020204" pitchFamily="34" charset="0"/>
                <a:cs typeface="Arial" panose="020B0604020202020204" pitchFamily="34" charset="0"/>
              </a:rPr>
              <a:t>2</a:t>
            </a:r>
            <a:r>
              <a:rPr lang="de-DE" smtClean="0">
                <a:latin typeface="Arial" panose="020B0604020202020204" pitchFamily="34" charset="0"/>
                <a:cs typeface="Arial" panose="020B0604020202020204" pitchFamily="34" charset="0"/>
              </a:rPr>
              <a:t> </a:t>
            </a:r>
            <a:r>
              <a:rPr lang="de-DE" dirty="0" smtClean="0">
                <a:latin typeface="Arial" panose="020B0604020202020204" pitchFamily="34" charset="0"/>
                <a:cs typeface="Arial" panose="020B0604020202020204" pitchFamily="34" charset="0"/>
              </a:rPr>
              <a:t>VOCAB: </a:t>
            </a:r>
            <a:r>
              <a:rPr lang="de-DE" dirty="0">
                <a:latin typeface="Arial" panose="020B0604020202020204" pitchFamily="34" charset="0"/>
                <a:cs typeface="Arial" panose="020B0604020202020204" pitchFamily="34" charset="0"/>
              </a:rPr>
              <a:t>SPORT AND </a:t>
            </a:r>
            <a:r>
              <a:rPr lang="de-DE" dirty="0" smtClean="0">
                <a:latin typeface="Arial" panose="020B0604020202020204" pitchFamily="34" charset="0"/>
                <a:cs typeface="Arial" panose="020B0604020202020204" pitchFamily="34" charset="0"/>
              </a:rPr>
              <a:t>LEISURE [2] </a:t>
            </a:r>
            <a:endParaRPr lang="de-DE" dirty="0">
              <a:latin typeface="Arial" panose="020B0604020202020204" pitchFamily="34" charset="0"/>
              <a:cs typeface="Arial" panose="020B0604020202020204" pitchFamily="34" charset="0"/>
            </a:endParaRPr>
          </a:p>
        </p:txBody>
      </p:sp>
      <p:graphicFrame>
        <p:nvGraphicFramePr>
          <p:cNvPr id="11" name="Table 10"/>
          <p:cNvGraphicFramePr>
            <a:graphicFrameLocks noGrp="1"/>
          </p:cNvGraphicFramePr>
          <p:nvPr>
            <p:extLst/>
          </p:nvPr>
        </p:nvGraphicFramePr>
        <p:xfrm>
          <a:off x="0" y="27915"/>
          <a:ext cx="2825086" cy="2926080"/>
        </p:xfrm>
        <a:graphic>
          <a:graphicData uri="http://schemas.openxmlformats.org/drawingml/2006/table">
            <a:tbl>
              <a:tblPr/>
              <a:tblGrid>
                <a:gridCol w="1412543">
                  <a:extLst>
                    <a:ext uri="{9D8B030D-6E8A-4147-A177-3AD203B41FA5}">
                      <a16:colId xmlns:a16="http://schemas.microsoft.com/office/drawing/2014/main" val="3367474682"/>
                    </a:ext>
                  </a:extLst>
                </a:gridCol>
                <a:gridCol w="1412543">
                  <a:extLst>
                    <a:ext uri="{9D8B030D-6E8A-4147-A177-3AD203B41FA5}">
                      <a16:colId xmlns:a16="http://schemas.microsoft.com/office/drawing/2014/main" val="1689579544"/>
                    </a:ext>
                  </a:extLst>
                </a:gridCol>
              </a:tblGrid>
              <a:tr h="232114">
                <a:tc>
                  <a:txBody>
                    <a:bodyPr/>
                    <a:lstStyle/>
                    <a:p>
                      <a:r>
                        <a:rPr lang="de-DE" sz="1000" dirty="0" smtClean="0">
                          <a:solidFill>
                            <a:schemeClr val="tx1"/>
                          </a:solidFill>
                          <a:latin typeface="Arial" panose="020B0604020202020204" pitchFamily="34" charset="0"/>
                          <a:cs typeface="Arial" panose="020B0604020202020204" pitchFamily="34" charset="0"/>
                        </a:rPr>
                        <a:t>Sportart (f)</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Sport</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88416675"/>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Sport treiben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do sport</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5472470"/>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Stadion (nt)</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Stadium</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68855473"/>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Tor (nt)</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Goal</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97515466"/>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Uni (f)</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University</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49780642"/>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Verein (m)</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Club</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31769668"/>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Vorbild</a:t>
                      </a:r>
                      <a:r>
                        <a:rPr lang="de-DE" sz="1000" baseline="0" dirty="0" smtClean="0">
                          <a:solidFill>
                            <a:schemeClr val="tx1"/>
                          </a:solidFill>
                          <a:latin typeface="Arial" panose="020B0604020202020204" pitchFamily="34" charset="0"/>
                          <a:cs typeface="Arial" panose="020B0604020202020204" pitchFamily="34" charset="0"/>
                        </a:rPr>
                        <a:t> (nt)</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Role model / idol</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3627374"/>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vorschlagen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suggest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16716239"/>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vorziehen</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To prefer</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42209119"/>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aufregend</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Exciting</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07074604"/>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ermüdend</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Tiring</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85364095"/>
                  </a:ext>
                </a:extLst>
              </a:tr>
              <a:tr h="232114">
                <a:tc>
                  <a:txBody>
                    <a:bodyPr/>
                    <a:lstStyle/>
                    <a:p>
                      <a:r>
                        <a:rPr lang="de-DE" sz="1000" dirty="0" smtClean="0">
                          <a:solidFill>
                            <a:schemeClr val="tx1"/>
                          </a:solidFill>
                          <a:latin typeface="Arial" panose="020B0604020202020204" pitchFamily="34" charset="0"/>
                          <a:cs typeface="Arial" panose="020B0604020202020204" pitchFamily="34" charset="0"/>
                        </a:rPr>
                        <a:t>Vergnügen (nt)</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000" dirty="0" smtClean="0">
                          <a:solidFill>
                            <a:schemeClr val="tx1"/>
                          </a:solidFill>
                          <a:latin typeface="Arial" panose="020B0604020202020204" pitchFamily="34" charset="0"/>
                          <a:cs typeface="Arial" panose="020B0604020202020204" pitchFamily="34" charset="0"/>
                        </a:rPr>
                        <a:t>enjoyment</a:t>
                      </a:r>
                      <a:endParaRPr lang="de-DE"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17005505"/>
                  </a:ext>
                </a:extLst>
              </a:tr>
            </a:tbl>
          </a:graphicData>
        </a:graphic>
      </p:graphicFrame>
    </p:spTree>
    <p:extLst>
      <p:ext uri="{BB962C8B-B14F-4D97-AF65-F5344CB8AC3E}">
        <p14:creationId xmlns:p14="http://schemas.microsoft.com/office/powerpoint/2010/main" val="38581760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2045</TotalTime>
  <Words>1794</Words>
  <Application>Microsoft Office PowerPoint</Application>
  <PresentationFormat>A4 Paper (210x297 mm)</PresentationFormat>
  <Paragraphs>606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Arial Black</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 Sproston</dc:creator>
  <cp:lastModifiedBy>Ms Johnson</cp:lastModifiedBy>
  <cp:revision>72</cp:revision>
  <cp:lastPrinted>2019-06-13T08:55:51Z</cp:lastPrinted>
  <dcterms:created xsi:type="dcterms:W3CDTF">2019-06-13T06:52:07Z</dcterms:created>
  <dcterms:modified xsi:type="dcterms:W3CDTF">2023-10-16T16:59:48Z</dcterms:modified>
</cp:coreProperties>
</file>