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65" r:id="rId3"/>
    <p:sldId id="266" r:id="rId4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122" y="60"/>
      </p:cViewPr>
      <p:guideLst>
        <p:guide orient="horz" pos="2205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70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32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53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03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19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631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13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76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210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20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68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26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363" y="106452"/>
            <a:ext cx="755099" cy="7550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D8049A-182E-884B-965F-8F49DEF69A7C}"/>
              </a:ext>
            </a:extLst>
          </p:cNvPr>
          <p:cNvSpPr txBox="1"/>
          <p:nvPr/>
        </p:nvSpPr>
        <p:spPr>
          <a:xfrm>
            <a:off x="278296" y="256184"/>
            <a:ext cx="2690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Structures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E2057E-A74C-8D47-85DD-1E16530BDDF0}"/>
              </a:ext>
            </a:extLst>
          </p:cNvPr>
          <p:cNvSpPr txBox="1"/>
          <p:nvPr/>
        </p:nvSpPr>
        <p:spPr>
          <a:xfrm>
            <a:off x="8633442" y="6551956"/>
            <a:ext cx="10695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Endon High School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EBBC851-580B-514C-A615-EFD54AC8551B}"/>
              </a:ext>
            </a:extLst>
          </p:cNvPr>
          <p:cNvSpPr/>
          <p:nvPr/>
        </p:nvSpPr>
        <p:spPr>
          <a:xfrm>
            <a:off x="278296" y="727650"/>
            <a:ext cx="4939747" cy="564333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BE55EEB-5436-8749-B739-CA82BC41A10D}"/>
              </a:ext>
            </a:extLst>
          </p:cNvPr>
          <p:cNvSpPr txBox="1"/>
          <p:nvPr/>
        </p:nvSpPr>
        <p:spPr>
          <a:xfrm>
            <a:off x="225566" y="833794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 </a:t>
            </a:r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Learn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A5A5B0-880C-7941-A468-03B941EB0551}"/>
              </a:ext>
            </a:extLst>
          </p:cNvPr>
          <p:cNvSpPr txBox="1"/>
          <p:nvPr/>
        </p:nvSpPr>
        <p:spPr>
          <a:xfrm>
            <a:off x="284118" y="6543146"/>
            <a:ext cx="1376030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6E8F63-5506-0E40-9C2D-3FFA82E816BA}"/>
              </a:ext>
            </a:extLst>
          </p:cNvPr>
          <p:cNvSpPr txBox="1"/>
          <p:nvPr/>
        </p:nvSpPr>
        <p:spPr>
          <a:xfrm>
            <a:off x="1291375" y="6543146"/>
            <a:ext cx="7560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 </a:t>
            </a:r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AACEA5-A367-3043-8956-CE05C3173B41}"/>
              </a:ext>
            </a:extLst>
          </p:cNvPr>
          <p:cNvSpPr txBox="1"/>
          <p:nvPr/>
        </p:nvSpPr>
        <p:spPr>
          <a:xfrm>
            <a:off x="2047461" y="6543146"/>
            <a:ext cx="1239715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 1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053739"/>
              </p:ext>
            </p:extLst>
          </p:nvPr>
        </p:nvGraphicFramePr>
        <p:xfrm>
          <a:off x="340426" y="1203128"/>
          <a:ext cx="4877617" cy="459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1">
                  <a:extLst>
                    <a:ext uri="{9D8B030D-6E8A-4147-A177-3AD203B41FA5}">
                      <a16:colId xmlns:a16="http://schemas.microsoft.com/office/drawing/2014/main" val="735001509"/>
                    </a:ext>
                  </a:extLst>
                </a:gridCol>
                <a:gridCol w="2348649">
                  <a:extLst>
                    <a:ext uri="{9D8B030D-6E8A-4147-A177-3AD203B41FA5}">
                      <a16:colId xmlns:a16="http://schemas.microsoft.com/office/drawing/2014/main" val="1791773941"/>
                    </a:ext>
                  </a:extLst>
                </a:gridCol>
                <a:gridCol w="2236367">
                  <a:extLst>
                    <a:ext uri="{9D8B030D-6E8A-4147-A177-3AD203B41FA5}">
                      <a16:colId xmlns:a16="http://schemas.microsoft.com/office/drawing/2014/main" val="1951564880"/>
                    </a:ext>
                  </a:extLst>
                </a:gridCol>
              </a:tblGrid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suche ein T-Shirt für meinen Vater.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am looking for a T-Shirt for my dad.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72847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möchte eine mittelgrosse Hose in schwarz, bitte.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would like a medium-sized trouser in black, please.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005094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hätte gern eine Tätowierung auf meinem Po!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would like to have a tattoo on my bum!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126839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Darf ich dieses Kleid anprobieren?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 I this dress on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try?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56774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 ist die Umkleidekabine?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Where is the changing room?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97965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schaue mich nur um.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I‘m looking myself just around (I‘m just looking)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630902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Wieviel kostet das?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 much costs that?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13190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 ist zu breit – Haben sie etwas kleineres?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That is too baggy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have you something smaller?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06745"/>
                  </a:ext>
                </a:extLst>
              </a:tr>
              <a:tr h="449243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 gibt es hier einen guten Modeladen?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Where is there here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good clothes shop?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069537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603348"/>
              </p:ext>
            </p:extLst>
          </p:nvPr>
        </p:nvGraphicFramePr>
        <p:xfrm>
          <a:off x="3563321" y="72522"/>
          <a:ext cx="5416042" cy="5656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143">
                  <a:extLst>
                    <a:ext uri="{9D8B030D-6E8A-4147-A177-3AD203B41FA5}">
                      <a16:colId xmlns:a16="http://schemas.microsoft.com/office/drawing/2014/main" val="696131689"/>
                    </a:ext>
                  </a:extLst>
                </a:gridCol>
                <a:gridCol w="1275629">
                  <a:extLst>
                    <a:ext uri="{9D8B030D-6E8A-4147-A177-3AD203B41FA5}">
                      <a16:colId xmlns:a16="http://schemas.microsoft.com/office/drawing/2014/main" val="1748547855"/>
                    </a:ext>
                  </a:extLst>
                </a:gridCol>
                <a:gridCol w="382137">
                  <a:extLst>
                    <a:ext uri="{9D8B030D-6E8A-4147-A177-3AD203B41FA5}">
                      <a16:colId xmlns:a16="http://schemas.microsoft.com/office/drawing/2014/main" val="3305862784"/>
                    </a:ext>
                  </a:extLst>
                </a:gridCol>
                <a:gridCol w="1564785">
                  <a:extLst>
                    <a:ext uri="{9D8B030D-6E8A-4147-A177-3AD203B41FA5}">
                      <a16:colId xmlns:a16="http://schemas.microsoft.com/office/drawing/2014/main" val="4211014006"/>
                    </a:ext>
                  </a:extLst>
                </a:gridCol>
                <a:gridCol w="332254">
                  <a:extLst>
                    <a:ext uri="{9D8B030D-6E8A-4147-A177-3AD203B41FA5}">
                      <a16:colId xmlns:a16="http://schemas.microsoft.com/office/drawing/2014/main" val="2271350065"/>
                    </a:ext>
                  </a:extLst>
                </a:gridCol>
                <a:gridCol w="1473094">
                  <a:extLst>
                    <a:ext uri="{9D8B030D-6E8A-4147-A177-3AD203B41FA5}">
                      <a16:colId xmlns:a16="http://schemas.microsoft.com/office/drawing/2014/main" val="26672001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 LETTERS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UNDERLINE VOWEL </a:t>
                      </a: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COMBOS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DOPPELBUCHSTABEN HIGHLIGHT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192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 FINAL </a:t>
                      </a:r>
                      <a:r>
                        <a:rPr lang="en-GB" sz="9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LET’’S CIRCLE CAPITALS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EXAGGERATE UMLAUTS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70725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54718" y="6475012"/>
            <a:ext cx="540451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SHOPPING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8456" y="147478"/>
            <a:ext cx="552425" cy="580172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571854"/>
              </p:ext>
            </p:extLst>
          </p:nvPr>
        </p:nvGraphicFramePr>
        <p:xfrm>
          <a:off x="5431809" y="900752"/>
          <a:ext cx="4162567" cy="5360841"/>
        </p:xfrm>
        <a:graphic>
          <a:graphicData uri="http://schemas.openxmlformats.org/drawingml/2006/table">
            <a:tbl>
              <a:tblPr/>
              <a:tblGrid>
                <a:gridCol w="1009934">
                  <a:extLst>
                    <a:ext uri="{9D8B030D-6E8A-4147-A177-3AD203B41FA5}">
                      <a16:colId xmlns:a16="http://schemas.microsoft.com/office/drawing/2014/main" val="3913470254"/>
                    </a:ext>
                  </a:extLst>
                </a:gridCol>
                <a:gridCol w="968991">
                  <a:extLst>
                    <a:ext uri="{9D8B030D-6E8A-4147-A177-3AD203B41FA5}">
                      <a16:colId xmlns:a16="http://schemas.microsoft.com/office/drawing/2014/main" val="1979186874"/>
                    </a:ext>
                  </a:extLst>
                </a:gridCol>
                <a:gridCol w="2183642">
                  <a:extLst>
                    <a:ext uri="{9D8B030D-6E8A-4147-A177-3AD203B41FA5}">
                      <a16:colId xmlns:a16="http://schemas.microsoft.com/office/drawing/2014/main" val="1244505359"/>
                    </a:ext>
                  </a:extLst>
                </a:gridCol>
              </a:tblGrid>
              <a:tr h="333005">
                <a:tc gridSpan="3">
                  <a:txBody>
                    <a:bodyPr/>
                    <a:lstStyle/>
                    <a:p>
                      <a:r>
                        <a:rPr lang="de-DE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Question Words You Need To Know</a:t>
                      </a:r>
                      <a:endParaRPr lang="de-DE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116121"/>
                  </a:ext>
                </a:extLst>
              </a:tr>
              <a:tr h="333006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Wann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When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Wann endet der Film?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185171"/>
                  </a:ext>
                </a:extLst>
              </a:tr>
              <a:tr h="333005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Warum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Why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Warum lernst du Chemie?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4648722"/>
                  </a:ext>
                </a:extLst>
              </a:tr>
              <a:tr h="333006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 für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sort of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 für Bonbons</a:t>
                      </a:r>
                      <a:r>
                        <a:rPr lang="de-DE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sind sie?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1054764"/>
                  </a:ext>
                </a:extLst>
              </a:tr>
              <a:tr h="333005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 ist das in</a:t>
                      </a:r>
                      <a:r>
                        <a:rPr lang="de-DE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der Ecke?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148368"/>
                  </a:ext>
                </a:extLst>
              </a:tr>
              <a:tr h="333005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Welche(r)(s)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Which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Welches</a:t>
                      </a:r>
                      <a:r>
                        <a:rPr lang="de-DE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Kleid ist das beste?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1190801"/>
                  </a:ext>
                </a:extLst>
              </a:tr>
              <a:tr h="333006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Wer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Wer kommt mit mir ins Kino?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113257"/>
                  </a:ext>
                </a:extLst>
              </a:tr>
              <a:tr h="333005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Wie lang(e)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 long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Wie lang ist die Sendung?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0050284"/>
                  </a:ext>
                </a:extLst>
              </a:tr>
              <a:tr h="333006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Wie viel(e)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 much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Wieviele Kinder hat er?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1673309"/>
                  </a:ext>
                </a:extLst>
              </a:tr>
              <a:tr h="333005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Wie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Wie kann</a:t>
                      </a:r>
                      <a:r>
                        <a:rPr lang="de-DE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ich das machen?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2197456"/>
                  </a:ext>
                </a:extLst>
              </a:tr>
              <a:tr h="333005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Wieso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 come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Wieso ist sie</a:t>
                      </a:r>
                      <a:r>
                        <a:rPr lang="de-DE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krank?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8697147"/>
                  </a:ext>
                </a:extLst>
              </a:tr>
              <a:tr h="333006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Where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 ist mein Mann?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2194680"/>
                  </a:ext>
                </a:extLst>
              </a:tr>
              <a:tr h="333005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Woher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Where from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Woher kommst du?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5018672"/>
                  </a:ext>
                </a:extLst>
              </a:tr>
              <a:tr h="333006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Wohin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Where to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 fahren wir hin?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2301107"/>
                  </a:ext>
                </a:extLst>
              </a:tr>
              <a:tr h="333005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Womit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with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Womit soll ich anfangen?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1334953"/>
                  </a:ext>
                </a:extLst>
              </a:tr>
              <a:tr h="333005"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Mit wem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whom</a:t>
                      </a:r>
                      <a:endParaRPr lang="de-DE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Mit wem gehst</a:t>
                      </a:r>
                      <a:r>
                        <a:rPr lang="de-DE" sz="1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du auf die Party?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12042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00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09618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VOCAB: SHOPPING [1]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002216"/>
              </p:ext>
            </p:extLst>
          </p:nvPr>
        </p:nvGraphicFramePr>
        <p:xfrm>
          <a:off x="0" y="27915"/>
          <a:ext cx="2825086" cy="68275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Apotheke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Pharmacy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Bäckerei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Bakery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Bank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Blumenladen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Florist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Delikatessengeschäft</a:t>
                      </a:r>
                      <a:r>
                        <a:rPr lang="de-DE" sz="8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(nt)</a:t>
                      </a:r>
                      <a:endParaRPr lang="de-DE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Delicatessen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Drogerie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Chemist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Einkaufszentrum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Shopping centre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Eisdiele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Ice cream parlour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Elektrogeschäft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Electrical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shop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Fischgeschäft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Fishmonger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Fleischerei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Butcher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Friseursalon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Hairdresser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Geschäft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Juweliergeschäft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Jewellers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Kaufhaus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Department Store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Kleidungsgeschäft </a:t>
                      </a:r>
                      <a:r>
                        <a:rPr lang="de-DE" sz="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(nt)</a:t>
                      </a:r>
                      <a:endParaRPr lang="de-DE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Clothes Shop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Konditorei (f)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Cake shop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Laden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Shop / store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Lebensmittelgeschäft</a:t>
                      </a:r>
                      <a:r>
                        <a:rPr lang="de-DE" sz="8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(nt)</a:t>
                      </a:r>
                      <a:endParaRPr lang="de-DE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Food shop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Metzgerei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Butcher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Möbelgeschäft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Furniture store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Modeladen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Clothes shop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ObstundGemüseladen (m)</a:t>
                      </a:r>
                      <a:endParaRPr lang="de-DE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Greengrocer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Parfümerie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Perfume shop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Reinigung (f)</a:t>
                      </a:r>
                      <a:endParaRPr lang="de-DE" sz="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Dry Cleaners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Schreibwarenladen </a:t>
                      </a:r>
                      <a:r>
                        <a:rPr lang="de-DE" sz="5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(m)</a:t>
                      </a:r>
                      <a:endParaRPr lang="de-DE" sz="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Stationery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shop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Sparkasse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Savings Bank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692042"/>
              </p:ext>
            </p:extLst>
          </p:nvPr>
        </p:nvGraphicFramePr>
        <p:xfrm>
          <a:off x="3108316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90980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334106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Supermarkt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Supermarket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Tabakwarengeschäft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5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(nt)</a:t>
                      </a:r>
                      <a:endParaRPr lang="de-DE" sz="5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Tobacconist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Tante-Emma-Laden </a:t>
                      </a:r>
                      <a:r>
                        <a:rPr lang="de-DE" sz="7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(m)</a:t>
                      </a:r>
                      <a:endParaRPr lang="de-DE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Corner shop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Warenhaus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Department Store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Wäscherei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Laundrette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Abteilung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Department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Angebot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Anprobe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Changing room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Ausverkauf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Auswahl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Choice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Bargeld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Benutzer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Consumer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Brieftasche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Wallet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Ecke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Corner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Einkaufskorb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Shopping basket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Einkaufsliste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Shopping list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Einkaufstasche (f)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Shopping bag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Einkaufswagen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Shopping trolley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Etikett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Label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Fahrstuhl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Lift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Geld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Money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Geldschein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Geldstück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Kasse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Cash desk / till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231940"/>
              </p:ext>
            </p:extLst>
          </p:nvPr>
        </p:nvGraphicFramePr>
        <p:xfrm>
          <a:off x="621663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Kleingeld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Kreditkarte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Credit card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Kunde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Customer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Ladenbesitzer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Shop owner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Brand / Make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Fashion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Pfund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Pound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Portemonnaie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Purse / Wallet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Preis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Quantität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Quantity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Quittung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Receipt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Rabatt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Discount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Reisescheck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Travellers cheque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Rolltreppe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Escalator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Ruhetag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Rest day (Closed)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Schaufenster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Shop window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Scheck (m)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Cheque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Schlussverkauf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Closing sale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Sonderangebot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Special offer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Tasche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Pocket / bag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Taschengeld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Pocket money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Umkleidekabine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Changing room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67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09618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VOCAB: SHOPPING [2]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97507"/>
              </p:ext>
            </p:extLst>
          </p:nvPr>
        </p:nvGraphicFramePr>
        <p:xfrm>
          <a:off x="0" y="27915"/>
          <a:ext cx="2825086" cy="68275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Andenken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Souvenir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Armband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Bracelet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Fotoapparat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Camera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Halskette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Necklace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Handtasche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Handbag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Ohrringe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Earrings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Parfüm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Perfume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Regenschirm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Umbrella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Schmuck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Jewellery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Souvenir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Souvenir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Spielzeug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Tätowierung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Tattoo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altmodisch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Old fashioned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ausverkauft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Sold out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besonders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Especially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Tight 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 passt mir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 fits me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 steht mir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 suits me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gestreift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Stripey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gratis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grosszügig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Generous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günstig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Value for money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kaputt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Broken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kostenlos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modisch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fashionable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preiswert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Inexpensive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reduziert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Reduced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schick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trendy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998270"/>
              </p:ext>
            </p:extLst>
          </p:nvPr>
        </p:nvGraphicFramePr>
        <p:xfrm>
          <a:off x="3108316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90980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334106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sparsam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Economical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umsonst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nothing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wirtschaftlich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Economically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zerbrechlich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fragile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Anzug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Badeanzug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Swimsuit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Badehose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Swimming trunks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Bademantel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Dressing gown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BH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Bluse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Blouse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Gürtel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Handschuhe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Gloves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Hausschuhe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Slippers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Hemd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Shirt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Trousers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Jacke (f)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Jacket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Kleid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Dress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Krawatte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Mantel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Mütze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Pantoffeln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Slippers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Pulli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Jumper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Regenmantel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Raincoat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Rock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Skirt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Sandalen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Sandals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761626"/>
              </p:ext>
            </p:extLst>
          </p:nvPr>
        </p:nvGraphicFramePr>
        <p:xfrm>
          <a:off x="621663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Schal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Scarf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Schlafanzug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Pyjamas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Schlips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Schuhe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Shoes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Slip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Briefs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Socken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Socks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Stiefel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Boots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Strickjacke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Cardigan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Strumpfhose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Tights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T-Shirt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T-shirt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Unterhose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Underwear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anbieten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offer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anprobieren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try 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ausgeben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spend (money)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berühren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touch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beschweren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complain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brauchen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need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drücken/ziehen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push / To pull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geben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give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kaufen/verkaufen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buy / To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kosten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cost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liefern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deliver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fit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reparieren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repair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save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wählen/wechseln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choose/To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change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765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4350</TotalTime>
  <Words>1111</Words>
  <Application>Microsoft Office PowerPoint</Application>
  <PresentationFormat>A4 Paper (210x297 mm)</PresentationFormat>
  <Paragraphs>406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Sproston</dc:creator>
  <cp:lastModifiedBy>Ms Johnson</cp:lastModifiedBy>
  <cp:revision>75</cp:revision>
  <cp:lastPrinted>2019-06-13T08:55:51Z</cp:lastPrinted>
  <dcterms:created xsi:type="dcterms:W3CDTF">2019-06-13T06:52:07Z</dcterms:created>
  <dcterms:modified xsi:type="dcterms:W3CDTF">2023-10-16T17:06:14Z</dcterms:modified>
</cp:coreProperties>
</file>