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65" r:id="rId3"/>
    <p:sldId id="266" r:id="rId4"/>
    <p:sldId id="267" r:id="rId5"/>
    <p:sldId id="268" r:id="rId6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22" y="60"/>
      </p:cViewPr>
      <p:guideLst>
        <p:guide orient="horz" pos="220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2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3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03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1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6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1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0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210497" y="239919"/>
            <a:ext cx="2861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</a:t>
            </a:r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3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982766"/>
              </p:ext>
            </p:extLst>
          </p:nvPr>
        </p:nvGraphicFramePr>
        <p:xfrm>
          <a:off x="340426" y="1203128"/>
          <a:ext cx="4877617" cy="5114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625672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der Stadt gibt es zuviele Autos und sie verursachen Luftverschmutzung.</a:t>
                      </a:r>
                      <a:endParaRPr lang="de-DE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town gives us too many cars and they cause air pollution.</a:t>
                      </a:r>
                      <a:endParaRPr lang="de-DE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globale Erwärmung ist gefährlich für uns alle.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global warming is dangerous for us all.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 wichtigste Problem finde ich, ist das Ozonloch,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en-GB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importantest</a:t>
                      </a: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problem find I, is the ozone hole,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Abholzung ist sehr alarmierend.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deforestation is very alarming.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versuche, Wasser zu sparen.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try, water to save.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79657"/>
                  </a:ext>
                </a:extLst>
              </a:tr>
              <a:tr h="431299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Bruder macht nie das Licht aus.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brother switches never the light off.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30902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Jede Woche trenne ich den Müll, Dosen, Glas, Altpapier, und so weiter.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Every week separate I the rubbish, cans, glass, used paper, etc.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31900"/>
                  </a:ext>
                </a:extLst>
              </a:tr>
              <a:tr h="422814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wäre besser, wenn wir </a:t>
                      </a:r>
                      <a:r>
                        <a:rPr lang="de-DE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öfter mit dem Bus fahren.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would be better, if we </a:t>
                      </a:r>
                      <a:r>
                        <a:rPr lang="en-GB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more often with the bus travel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06745"/>
                  </a:ext>
                </a:extLst>
              </a:tr>
              <a:tr h="449243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müssen Kohlendioxid reduzieren, um der Umwelt zu helfen.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must carbon dioxide reduce, in order the environment to help.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6953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hoffe, dass wir in erneubaren Energien investieren,wie Sonnenenergie 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hope, that we in renewable energies invest, like solar energy.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9888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03348"/>
              </p:ext>
            </p:extLst>
          </p:nvPr>
        </p:nvGraphicFramePr>
        <p:xfrm>
          <a:off x="3563321" y="72522"/>
          <a:ext cx="5416042" cy="565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THE ENVIRONMENT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456" y="90168"/>
            <a:ext cx="552425" cy="58017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322034" y="3847717"/>
            <a:ext cx="4380932" cy="10310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PLUPERFECT TENSE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is a past tense that is a step further back in time than the normal perfect (past tense). It is formed like the perfect tense, but using </a:t>
            </a:r>
            <a:r>
              <a:rPr lang="de-DE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hatte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(not habe) or </a:t>
            </a:r>
            <a:r>
              <a:rPr lang="de-DE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war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(not bin). You also need </a:t>
            </a:r>
            <a:r>
              <a:rPr lang="de-DE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bevor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de-DE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nachdem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which are both kick-ass words.</a:t>
            </a:r>
            <a:endParaRPr lang="de-DE" sz="11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EG1: Ich hatte Bier getrunken, bevor ich meine Pizza gegessen habe.</a:t>
            </a:r>
          </a:p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EG2: Ich habe Tennis gespielt, nachdem ich schwimmen gegangen war.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434282"/>
              </p:ext>
            </p:extLst>
          </p:nvPr>
        </p:nvGraphicFramePr>
        <p:xfrm>
          <a:off x="5336275" y="1009934"/>
          <a:ext cx="4476466" cy="2688609"/>
        </p:xfrm>
        <a:graphic>
          <a:graphicData uri="http://schemas.openxmlformats.org/drawingml/2006/table">
            <a:tbl>
              <a:tblPr/>
              <a:tblGrid>
                <a:gridCol w="805218">
                  <a:extLst>
                    <a:ext uri="{9D8B030D-6E8A-4147-A177-3AD203B41FA5}">
                      <a16:colId xmlns:a16="http://schemas.microsoft.com/office/drawing/2014/main" val="2855385632"/>
                    </a:ext>
                  </a:extLst>
                </a:gridCol>
                <a:gridCol w="1091820">
                  <a:extLst>
                    <a:ext uri="{9D8B030D-6E8A-4147-A177-3AD203B41FA5}">
                      <a16:colId xmlns:a16="http://schemas.microsoft.com/office/drawing/2014/main" val="2173649176"/>
                    </a:ext>
                  </a:extLst>
                </a:gridCol>
                <a:gridCol w="1241947">
                  <a:extLst>
                    <a:ext uri="{9D8B030D-6E8A-4147-A177-3AD203B41FA5}">
                      <a16:colId xmlns:a16="http://schemas.microsoft.com/office/drawing/2014/main" val="1304922529"/>
                    </a:ext>
                  </a:extLst>
                </a:gridCol>
                <a:gridCol w="1337481">
                  <a:extLst>
                    <a:ext uri="{9D8B030D-6E8A-4147-A177-3AD203B41FA5}">
                      <a16:colId xmlns:a16="http://schemas.microsoft.com/office/drawing/2014/main" val="1210048161"/>
                    </a:ext>
                  </a:extLst>
                </a:gridCol>
              </a:tblGrid>
              <a:tr h="298734">
                <a:tc gridSpan="4">
                  <a:txBody>
                    <a:bodyPr/>
                    <a:lstStyle/>
                    <a:p>
                      <a:r>
                        <a:rPr lang="de-DE" sz="1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 VERBS:</a:t>
                      </a:r>
                      <a:r>
                        <a:rPr lang="de-DE" sz="1000" b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second verb goes to the end of the phrase.</a:t>
                      </a:r>
                      <a:endParaRPr lang="de-DE" sz="10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6943538"/>
                  </a:ext>
                </a:extLst>
              </a:tr>
              <a:tr h="298735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können [can]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müssen [must]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wollen [want]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886631"/>
                  </a:ext>
                </a:extLst>
              </a:tr>
              <a:tr h="298734"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kann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muss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will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353228"/>
                  </a:ext>
                </a:extLst>
              </a:tr>
              <a:tr h="298734"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 (you)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kann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muss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will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264489"/>
                  </a:ext>
                </a:extLst>
              </a:tr>
              <a:tr h="298735"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können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müssen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wollen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655609"/>
                  </a:ext>
                </a:extLst>
              </a:tr>
              <a:tr h="298734">
                <a:tc>
                  <a:txBody>
                    <a:bodyPr/>
                    <a:lstStyle/>
                    <a:p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sollen [should]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dürfen [may]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mögen [like]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91358"/>
                  </a:ext>
                </a:extLst>
              </a:tr>
              <a:tr h="298734"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soll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darf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mag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037277"/>
                  </a:ext>
                </a:extLst>
              </a:tr>
              <a:tr h="298735"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 (You)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soll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darf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mag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578448"/>
                  </a:ext>
                </a:extLst>
              </a:tr>
              <a:tr h="298734"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sollen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dürfen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mögen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106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00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51236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THE ENVIRONMENT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308105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Abfall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Waste / Litter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Abgase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Exhaust fumes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Abholzung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Deforestation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Auspuffgase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Exhaust fumes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Benzin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Petrol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Bevölkerung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Population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Einwegflasche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Single-use bottle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FCKWs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CFCs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Kaugummi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Chewing gum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Kohle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Kunststoff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Synthetic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material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Hauptverkehrszeit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Rush hour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Lärm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Noise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Luftverschmutzung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Air pollution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Müll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Waste / Rubbish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Ozonloch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Hole in the ozone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Ozonschicht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Ozone layer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saure Regen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Acid rain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Schaden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Damage / Harm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Spraydose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Aerosol can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Treibhauseffekt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Greenhouse Effect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Ultraviolette Strahlen</a:t>
                      </a:r>
                      <a:r>
                        <a:rPr lang="de-DE" sz="8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(pl)</a:t>
                      </a:r>
                      <a:endParaRPr lang="de-DE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Ultraviolet Rays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Verkehr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Traffic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Verpackung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Packaging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Verschmutzung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Pollution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Abfalleimer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Litter bin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Achtung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Respect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Altpapier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Waste paper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770765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Biomüll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Organic waste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Brennstoff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Fuel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 / Tin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Düngemittel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Fertiliser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Energie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Energiequelle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Energy source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Fahrradweg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Cycle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path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Flasche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Bottle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Gebrauch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Heizung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Heating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Kraftwerk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Power station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Life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Luft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Müllentsorgung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Waste disposal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Mülltonne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Rubbish bin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Pappe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Cardboard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Pfand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Deposit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Pfandflasche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Bottle with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deposit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Sauerstoff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Oxygen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Schalen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Peelings / Shells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Solarzelle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Solar cell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Sonnenenergie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Solar energy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Umfrage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Survey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Verbrauch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Consumption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Wasserkraft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Hydroelectric power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Wiederverwertung (f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280528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anbauen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cultivate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aussterben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die out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bedrohen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threaten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biologisch / chemisch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Biological / Chemical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bleifrei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Unleaded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brauchen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need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entsorgen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dispose of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heizen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heat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Loud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öffentlich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produzieren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produce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recyceln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recycle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reinigen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clean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sauber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schaden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harm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schmutzig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schützen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protect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sparen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save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überbevölkert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Overpopulated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überschreiten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exceed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umweltfeindlich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Environmentally unfriendly</a:t>
                      </a:r>
                      <a:endParaRPr lang="de-DE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umweltfreundlich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Environmentally friendly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verpesten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pollute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verschmutzen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pollute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verschwinden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disappear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51236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THE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ENVIRONMENT [2]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805621"/>
              </p:ext>
            </p:extLst>
          </p:nvPr>
        </p:nvGraphicFramePr>
        <p:xfrm>
          <a:off x="0" y="27915"/>
          <a:ext cx="2825086" cy="19507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verwenden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verschwenden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waste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wegwerfen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throw away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weltweit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Worldwide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wiederverwerten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recycle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zerstören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destroy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Tierarten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Animal species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Umwelt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Environment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67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193037" y="231918"/>
            <a:ext cx="2861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</a:t>
            </a:r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1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340426" y="1203128"/>
          <a:ext cx="4877617" cy="2313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Obdachlosigkeit ist ein grosses Problem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Homeless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ness is a big problem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gibt immer mehr Leute, die auf der Strasse schlafen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There is always more (more and more) people, who on the street sleep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meiner Stadt gibt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es Vandalismus und viel Verbrechen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my town there is vandalism and lots of crime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habe Angst, dass ich arbeitslos sein werde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 fear (I‘m scared), that I unemployed be will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563321" y="72522"/>
          <a:ext cx="5416042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HOMELESSNESS AND POVERTY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456" y="113411"/>
            <a:ext cx="552425" cy="5801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92254" y="1033127"/>
            <a:ext cx="4310712" cy="21544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ETWAS (something)</a:t>
            </a:r>
          </a:p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NICHTS (nothing)</a:t>
            </a:r>
          </a:p>
          <a:p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When we use these two infront of an adjective, like </a:t>
            </a:r>
            <a:r>
              <a:rPr lang="de-DE" sz="14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nothing good 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de-DE" sz="14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something strange</a:t>
            </a:r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then we put an ~ES on the end of the adjective:</a:t>
            </a:r>
          </a:p>
          <a:p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Nothing good = nichts gutes</a:t>
            </a:r>
          </a:p>
          <a:p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Something strange = etwas fremdes</a:t>
            </a:r>
          </a:p>
          <a:p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There is nothing useful = Es gibt nichts nützliches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2254" y="3516858"/>
            <a:ext cx="4310712" cy="14157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How to say: more and more X</a:t>
            </a:r>
          </a:p>
          <a:p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To say that there is more and more problems, or more and more money, etc... We just simply put the word [immer] in front of [mehr]</a:t>
            </a:r>
          </a:p>
          <a:p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So: immer mehr Geld = more and more money</a:t>
            </a:r>
          </a:p>
          <a:p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Immer mehr Probleme = more and more problems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3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51236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HOMELESSNESS AND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POVERTY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adoptiert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Adopted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AIDS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AIDS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allein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anonym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Anonymous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arbeitslos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Unemployed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Armut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Poverty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 Grund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Because of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Aufmerksamkeit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Attention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aussetzen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abandon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benachteiligen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disadvantage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bitten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ask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deprimiert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Depressed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Dieb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Thief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Diskriminierung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Discrimination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Einwanderer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immigrant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entschuldigen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apologise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ernst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Serious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Gewalt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Violence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Gleichheit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Equality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Hautfarbe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Skin colour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herrschend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Predominant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HIV positiv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HIV positive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illegal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Illegal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Aussicht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Prospect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Kriminalität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suffer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menschlich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humane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3108316" y="30480"/>
          <a:ext cx="2825086" cy="6328114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Emergency / need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obdachlos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Homeless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Rassenprobleme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Racial problems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Rassenvorurteile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Racial prejudice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Rassismus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Racism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rassistisch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Rasist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schämen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be ashamed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stehlen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steal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Straftat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Criminal offence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traurig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Vandalismus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Vandalism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Verbrechen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Because of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weinen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abstinent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Teetotal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Drogenberatungsstelle (f)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Advice centre for addicts</a:t>
                      </a:r>
                      <a:endParaRPr lang="de-DE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Eingliederung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Integration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einnehmen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take 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Entziehungskur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Drug/alcohol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rehab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Mindesthaltbarkeitsdatum 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before date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vermeiden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avoid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betteln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beg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Flüchtling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refugee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31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2030</TotalTime>
  <Words>1318</Words>
  <Application>Microsoft Office PowerPoint</Application>
  <PresentationFormat>A4 Paper (210x297 mm)</PresentationFormat>
  <Paragraphs>411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Sproston</dc:creator>
  <cp:lastModifiedBy>Ms Johnson</cp:lastModifiedBy>
  <cp:revision>75</cp:revision>
  <cp:lastPrinted>2019-06-13T08:55:51Z</cp:lastPrinted>
  <dcterms:created xsi:type="dcterms:W3CDTF">2019-06-13T06:52:07Z</dcterms:created>
  <dcterms:modified xsi:type="dcterms:W3CDTF">2023-10-16T17:14:15Z</dcterms:modified>
</cp:coreProperties>
</file>