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64" r:id="rId2"/>
    <p:sldId id="265" r:id="rId3"/>
    <p:sldId id="266" r:id="rId4"/>
    <p:sldId id="267" r:id="rId5"/>
    <p:sldId id="268" r:id="rId6"/>
  </p:sldIdLst>
  <p:sldSz cx="9906000" cy="6858000" type="A4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 userDrawn="1">
          <p15:clr>
            <a:srgbClr val="A4A3A4"/>
          </p15:clr>
        </p15:guide>
        <p15:guide id="2" pos="31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94"/>
  </p:normalViewPr>
  <p:slideViewPr>
    <p:cSldViewPr snapToGrid="0" snapToObjects="1">
      <p:cViewPr varScale="1">
        <p:scale>
          <a:sx n="73" d="100"/>
          <a:sy n="73" d="100"/>
        </p:scale>
        <p:origin x="1122" y="60"/>
      </p:cViewPr>
      <p:guideLst>
        <p:guide orient="horz" pos="2205"/>
        <p:guide pos="31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1122363"/>
            <a:ext cx="84201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38250" y="3602038"/>
            <a:ext cx="74295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27053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4324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88982" y="365125"/>
            <a:ext cx="2135981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1038" y="365125"/>
            <a:ext cx="6284119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275386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110379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5879" y="1709740"/>
            <a:ext cx="8543925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879" y="4589465"/>
            <a:ext cx="8543925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801906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1038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14913" y="1825625"/>
            <a:ext cx="421005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186318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365127"/>
            <a:ext cx="8543925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2329" y="1681163"/>
            <a:ext cx="4190702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2329" y="2505075"/>
            <a:ext cx="4190702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4913" y="1681163"/>
            <a:ext cx="4211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14913" y="2505075"/>
            <a:ext cx="4211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913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07651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00210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11340" y="987427"/>
            <a:ext cx="5014913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1204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2328" y="457200"/>
            <a:ext cx="3194943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211340" y="987427"/>
            <a:ext cx="5014913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2328" y="2057400"/>
            <a:ext cx="3194943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76866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1038" y="365127"/>
            <a:ext cx="8543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1038" y="1825625"/>
            <a:ext cx="8543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1038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FEC37C-C7CB-8040-A4C7-82D5F46C4A41}" type="datetimeFigureOut">
              <a:rPr lang="en-GB" smtClean="0"/>
              <a:t>16/10/2023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81363" y="6356352"/>
            <a:ext cx="334327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996113" y="6356352"/>
            <a:ext cx="222885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9C8D86-FB05-B74D-8185-8E297045CEE8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02657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01D70-27FF-B842-99FB-D84315F18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9363" y="106452"/>
            <a:ext cx="755099" cy="7550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D8049A-182E-884B-965F-8F49DEF69A7C}"/>
              </a:ext>
            </a:extLst>
          </p:cNvPr>
          <p:cNvSpPr txBox="1"/>
          <p:nvPr/>
        </p:nvSpPr>
        <p:spPr>
          <a:xfrm>
            <a:off x="210497" y="239919"/>
            <a:ext cx="28616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 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</a:t>
            </a:r>
            <a:r>
              <a:rPr lang="en-GB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 Structures</a:t>
            </a: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9E2057E-A74C-8D47-85DD-1E16530BDDF0}"/>
              </a:ext>
            </a:extLst>
          </p:cNvPr>
          <p:cNvSpPr txBox="1"/>
          <p:nvPr/>
        </p:nvSpPr>
        <p:spPr>
          <a:xfrm>
            <a:off x="8633442" y="6551956"/>
            <a:ext cx="10695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Endon High School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EBBC851-580B-514C-A615-EFD54AC8551B}"/>
              </a:ext>
            </a:extLst>
          </p:cNvPr>
          <p:cNvSpPr/>
          <p:nvPr/>
        </p:nvSpPr>
        <p:spPr>
          <a:xfrm>
            <a:off x="278296" y="727650"/>
            <a:ext cx="4939747" cy="5643333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BE55EEB-5436-8749-B739-CA82BC41A10D}"/>
              </a:ext>
            </a:extLst>
          </p:cNvPr>
          <p:cNvSpPr txBox="1"/>
          <p:nvPr/>
        </p:nvSpPr>
        <p:spPr>
          <a:xfrm>
            <a:off x="225566" y="833794"/>
            <a:ext cx="14157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to Learn</a:t>
            </a: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6A5A5B0-880C-7941-A468-03B941EB0551}"/>
              </a:ext>
            </a:extLst>
          </p:cNvPr>
          <p:cNvSpPr txBox="1"/>
          <p:nvPr/>
        </p:nvSpPr>
        <p:spPr>
          <a:xfrm>
            <a:off x="284118" y="6543146"/>
            <a:ext cx="1376030" cy="214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6E8F63-5506-0E40-9C2D-3FFA82E816BA}"/>
              </a:ext>
            </a:extLst>
          </p:cNvPr>
          <p:cNvSpPr txBox="1"/>
          <p:nvPr/>
        </p:nvSpPr>
        <p:spPr>
          <a:xfrm>
            <a:off x="1291375" y="6543146"/>
            <a:ext cx="7560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 </a:t>
            </a:r>
            <a:r>
              <a:rPr lang="en-GB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AACEA5-A367-3043-8956-CE05C3173B41}"/>
              </a:ext>
            </a:extLst>
          </p:cNvPr>
          <p:cNvSpPr txBox="1"/>
          <p:nvPr/>
        </p:nvSpPr>
        <p:spPr>
          <a:xfrm>
            <a:off x="2047461" y="6543146"/>
            <a:ext cx="1239715" cy="214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 3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23982766"/>
              </p:ext>
            </p:extLst>
          </p:nvPr>
        </p:nvGraphicFramePr>
        <p:xfrm>
          <a:off x="340426" y="1203128"/>
          <a:ext cx="4877617" cy="51147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01">
                  <a:extLst>
                    <a:ext uri="{9D8B030D-6E8A-4147-A177-3AD203B41FA5}">
                      <a16:colId xmlns:a16="http://schemas.microsoft.com/office/drawing/2014/main" val="735001509"/>
                    </a:ext>
                  </a:extLst>
                </a:gridCol>
                <a:gridCol w="2348649">
                  <a:extLst>
                    <a:ext uri="{9D8B030D-6E8A-4147-A177-3AD203B41FA5}">
                      <a16:colId xmlns:a16="http://schemas.microsoft.com/office/drawing/2014/main" val="1791773941"/>
                    </a:ext>
                  </a:extLst>
                </a:gridCol>
                <a:gridCol w="2236367">
                  <a:extLst>
                    <a:ext uri="{9D8B030D-6E8A-4147-A177-3AD203B41FA5}">
                      <a16:colId xmlns:a16="http://schemas.microsoft.com/office/drawing/2014/main" val="1951564880"/>
                    </a:ext>
                  </a:extLst>
                </a:gridCol>
              </a:tblGrid>
              <a:tr h="625672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1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der Stadt gibt es zuviele Autos und sie verursachen Luftverschmutzung.</a:t>
                      </a:r>
                      <a:endParaRPr lang="de-DE" sz="11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100" b="0" dirty="0" smtClean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the town gives us too many cars and they cause air pollution.</a:t>
                      </a:r>
                      <a:endParaRPr lang="de-DE" sz="11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3728477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globale Erwärmung ist gefährlich für uns alle.</a:t>
                      </a:r>
                      <a:endParaRPr lang="en-GB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global warming is dangerous for us all.</a:t>
                      </a:r>
                      <a:endParaRPr lang="en-GB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2005094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Das wichtigste Problem finde ich, ist das Ozonloch,</a:t>
                      </a:r>
                      <a:endParaRPr lang="en-GB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</a:t>
                      </a:r>
                      <a:r>
                        <a:rPr lang="en-GB" sz="12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importantest</a:t>
                      </a: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problem find I, is the ozone hole,</a:t>
                      </a:r>
                      <a:endParaRPr lang="en-GB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3126839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 Abholzung ist sehr alarmierend.</a:t>
                      </a:r>
                      <a:endParaRPr lang="en-GB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 deforestation is very alarming.</a:t>
                      </a:r>
                      <a:endParaRPr lang="en-GB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0567740"/>
                  </a:ext>
                </a:extLst>
              </a:tr>
              <a:tr h="27844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versuche, Wasser zu sparen.</a:t>
                      </a:r>
                      <a:endParaRPr lang="en-GB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try, water to save.</a:t>
                      </a:r>
                      <a:endParaRPr lang="en-GB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0979657"/>
                  </a:ext>
                </a:extLst>
              </a:tr>
              <a:tr h="431299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Mein Bruder macht nie das Licht aus.</a:t>
                      </a:r>
                      <a:endParaRPr lang="en-GB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My brother switches never the light off.</a:t>
                      </a:r>
                      <a:endParaRPr lang="en-GB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12630902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Jede Woche trenne ich den Müll, Dosen, Glas, Altpapier, und so weiter.</a:t>
                      </a:r>
                      <a:endParaRPr lang="en-GB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Every week separate I the rubbish, cans, glass, used paper, etc.</a:t>
                      </a:r>
                      <a:endParaRPr lang="en-GB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30131900"/>
                  </a:ext>
                </a:extLst>
              </a:tr>
              <a:tr h="422814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 wäre besser, wenn wir </a:t>
                      </a:r>
                      <a:r>
                        <a:rPr lang="de-DE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öfter mit dem Bus fahren.</a:t>
                      </a:r>
                      <a:endParaRPr lang="en-GB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It would be better, if we </a:t>
                      </a:r>
                      <a:r>
                        <a:rPr lang="en-GB" sz="12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more often with the bus travel</a:t>
                      </a:r>
                      <a:endParaRPr lang="en-GB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21506745"/>
                  </a:ext>
                </a:extLst>
              </a:tr>
              <a:tr h="449243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 müssen Kohlendioxid reduzieren, um der Umwelt zu helfen.</a:t>
                      </a:r>
                      <a:endParaRPr lang="en-GB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 must carbon dioxide reduce, in order the environment to help.</a:t>
                      </a:r>
                      <a:endParaRPr lang="en-GB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1069537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de-DE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hoffe, dass wir in erneubaren Energien investieren,wie Sonnenenergie </a:t>
                      </a:r>
                      <a:endParaRPr lang="en-GB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hope, that we in renewable energies invest, like solar energy.</a:t>
                      </a:r>
                      <a:endParaRPr lang="en-GB" sz="20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38988803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0603348"/>
              </p:ext>
            </p:extLst>
          </p:nvPr>
        </p:nvGraphicFramePr>
        <p:xfrm>
          <a:off x="3563321" y="72522"/>
          <a:ext cx="5416042" cy="5656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8143">
                  <a:extLst>
                    <a:ext uri="{9D8B030D-6E8A-4147-A177-3AD203B41FA5}">
                      <a16:colId xmlns:a16="http://schemas.microsoft.com/office/drawing/2014/main" val="696131689"/>
                    </a:ext>
                  </a:extLst>
                </a:gridCol>
                <a:gridCol w="1275629">
                  <a:extLst>
                    <a:ext uri="{9D8B030D-6E8A-4147-A177-3AD203B41FA5}">
                      <a16:colId xmlns:a16="http://schemas.microsoft.com/office/drawing/2014/main" val="1748547855"/>
                    </a:ext>
                  </a:extLst>
                </a:gridCol>
                <a:gridCol w="382137">
                  <a:extLst>
                    <a:ext uri="{9D8B030D-6E8A-4147-A177-3AD203B41FA5}">
                      <a16:colId xmlns:a16="http://schemas.microsoft.com/office/drawing/2014/main" val="3305862784"/>
                    </a:ext>
                  </a:extLst>
                </a:gridCol>
                <a:gridCol w="1564785">
                  <a:extLst>
                    <a:ext uri="{9D8B030D-6E8A-4147-A177-3AD203B41FA5}">
                      <a16:colId xmlns:a16="http://schemas.microsoft.com/office/drawing/2014/main" val="4211014006"/>
                    </a:ext>
                  </a:extLst>
                </a:gridCol>
                <a:gridCol w="332254">
                  <a:extLst>
                    <a:ext uri="{9D8B030D-6E8A-4147-A177-3AD203B41FA5}">
                      <a16:colId xmlns:a16="http://schemas.microsoft.com/office/drawing/2014/main" val="2271350065"/>
                    </a:ext>
                  </a:extLst>
                </a:gridCol>
                <a:gridCol w="1473094">
                  <a:extLst>
                    <a:ext uri="{9D8B030D-6E8A-4147-A177-3AD203B41FA5}">
                      <a16:colId xmlns:a16="http://schemas.microsoft.com/office/drawing/2014/main" val="266720011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b="1" u="sng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COUNT LETTERS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b="1" u="sng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UNDERLINE VOWEL </a:t>
                      </a:r>
                      <a:r>
                        <a:rPr lang="en-GB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COMBOS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DOPPELBUCHSTABEN HIGHLIGHT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4192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DOT FINAL </a:t>
                      </a:r>
                      <a:r>
                        <a:rPr lang="en-GB" sz="9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LET’’S CIRCLE CAPITALS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EXAGGERATE UMLAUTS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670725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054718" y="6475012"/>
            <a:ext cx="5404513" cy="369332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THE ENVIRONMENT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8456" y="90168"/>
            <a:ext cx="552425" cy="58017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5322034" y="3847717"/>
            <a:ext cx="4380932" cy="103105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1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PLUPERFECT TENSE</a:t>
            </a:r>
            <a: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is a past tense that is a step further back in time than the normal perfect (past tense). It is formed like the perfect tense, but using </a:t>
            </a:r>
            <a:r>
              <a:rPr lang="de-DE" sz="1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hatte</a:t>
            </a:r>
            <a: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(not habe) or </a:t>
            </a:r>
            <a:r>
              <a:rPr lang="de-DE" sz="1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war</a:t>
            </a:r>
            <a: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(not bin). You also need </a:t>
            </a:r>
            <a:r>
              <a:rPr lang="de-DE" sz="1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bevor</a:t>
            </a:r>
            <a: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or </a:t>
            </a:r>
            <a:r>
              <a:rPr lang="de-DE" sz="10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nachdem</a:t>
            </a:r>
            <a: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which are both kick-ass words.</a:t>
            </a:r>
            <a:endParaRPr lang="de-DE" sz="1100" b="1" u="sng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EG1: Ich hatte Bier getrunken, bevor ich meine Pizza gegessen habe.</a:t>
            </a:r>
          </a:p>
          <a:p>
            <a:r>
              <a:rPr lang="de-DE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EG2: Ich habe Tennis gespielt, nachdem ich schwimmen gegangen war.</a:t>
            </a: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9434282"/>
              </p:ext>
            </p:extLst>
          </p:nvPr>
        </p:nvGraphicFramePr>
        <p:xfrm>
          <a:off x="5336275" y="1009934"/>
          <a:ext cx="4476466" cy="2688609"/>
        </p:xfrm>
        <a:graphic>
          <a:graphicData uri="http://schemas.openxmlformats.org/drawingml/2006/table">
            <a:tbl>
              <a:tblPr/>
              <a:tblGrid>
                <a:gridCol w="805218">
                  <a:extLst>
                    <a:ext uri="{9D8B030D-6E8A-4147-A177-3AD203B41FA5}">
                      <a16:colId xmlns:a16="http://schemas.microsoft.com/office/drawing/2014/main" val="2855385632"/>
                    </a:ext>
                  </a:extLst>
                </a:gridCol>
                <a:gridCol w="1091820">
                  <a:extLst>
                    <a:ext uri="{9D8B030D-6E8A-4147-A177-3AD203B41FA5}">
                      <a16:colId xmlns:a16="http://schemas.microsoft.com/office/drawing/2014/main" val="2173649176"/>
                    </a:ext>
                  </a:extLst>
                </a:gridCol>
                <a:gridCol w="1241947">
                  <a:extLst>
                    <a:ext uri="{9D8B030D-6E8A-4147-A177-3AD203B41FA5}">
                      <a16:colId xmlns:a16="http://schemas.microsoft.com/office/drawing/2014/main" val="1304922529"/>
                    </a:ext>
                  </a:extLst>
                </a:gridCol>
                <a:gridCol w="1337481">
                  <a:extLst>
                    <a:ext uri="{9D8B030D-6E8A-4147-A177-3AD203B41FA5}">
                      <a16:colId xmlns:a16="http://schemas.microsoft.com/office/drawing/2014/main" val="1210048161"/>
                    </a:ext>
                  </a:extLst>
                </a:gridCol>
              </a:tblGrid>
              <a:tr h="298734">
                <a:tc gridSpan="4">
                  <a:txBody>
                    <a:bodyPr/>
                    <a:lstStyle/>
                    <a:p>
                      <a:r>
                        <a:rPr lang="de-DE" sz="1000" b="1" u="sng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MODAL VERBS:</a:t>
                      </a:r>
                      <a:r>
                        <a:rPr lang="de-DE" sz="1000" b="0" u="none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The second verb goes to the end of the phrase.</a:t>
                      </a:r>
                      <a:endParaRPr lang="de-DE" sz="1000" b="1" u="sng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96943538"/>
                  </a:ext>
                </a:extLst>
              </a:tr>
              <a:tr h="298735">
                <a:tc>
                  <a:txBody>
                    <a:bodyPr/>
                    <a:lstStyle/>
                    <a:p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können [can]</a:t>
                      </a:r>
                      <a:endParaRPr lang="de-DE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müssen [must]</a:t>
                      </a:r>
                      <a:endParaRPr lang="de-DE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wollen [want]</a:t>
                      </a:r>
                      <a:endParaRPr lang="de-DE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34886631"/>
                  </a:ext>
                </a:extLst>
              </a:tr>
              <a:tr h="298734">
                <a:tc>
                  <a:txBody>
                    <a:bodyPr/>
                    <a:lstStyle/>
                    <a:p>
                      <a:r>
                        <a:rPr lang="de-DE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de-DE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kann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muss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will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34353228"/>
                  </a:ext>
                </a:extLst>
              </a:tr>
              <a:tr h="298734">
                <a:tc>
                  <a:txBody>
                    <a:bodyPr/>
                    <a:lstStyle/>
                    <a:p>
                      <a:r>
                        <a:rPr lang="de-DE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One (you)</a:t>
                      </a:r>
                      <a:endParaRPr lang="de-DE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 kann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 muss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 will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43264489"/>
                  </a:ext>
                </a:extLst>
              </a:tr>
              <a:tr h="298735">
                <a:tc>
                  <a:txBody>
                    <a:bodyPr/>
                    <a:lstStyle/>
                    <a:p>
                      <a:r>
                        <a:rPr lang="de-DE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</a:t>
                      </a:r>
                      <a:endParaRPr lang="de-DE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 können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 müssen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 wollen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14655609"/>
                  </a:ext>
                </a:extLst>
              </a:tr>
              <a:tr h="298734">
                <a:tc>
                  <a:txBody>
                    <a:bodyPr/>
                    <a:lstStyle/>
                    <a:p>
                      <a:endParaRPr lang="de-DE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sollen [should]</a:t>
                      </a:r>
                      <a:endParaRPr lang="de-DE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dürfen [may]</a:t>
                      </a:r>
                      <a:endParaRPr lang="de-DE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mögen [like]</a:t>
                      </a:r>
                      <a:endParaRPr lang="de-DE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291358"/>
                  </a:ext>
                </a:extLst>
              </a:tr>
              <a:tr h="298734">
                <a:tc>
                  <a:txBody>
                    <a:bodyPr/>
                    <a:lstStyle/>
                    <a:p>
                      <a:r>
                        <a:rPr lang="de-DE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</a:t>
                      </a:r>
                      <a:endParaRPr lang="de-DE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soll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darf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 mag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614037277"/>
                  </a:ext>
                </a:extLst>
              </a:tr>
              <a:tr h="298735">
                <a:tc>
                  <a:txBody>
                    <a:bodyPr/>
                    <a:lstStyle/>
                    <a:p>
                      <a:r>
                        <a:rPr lang="de-DE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One (You)</a:t>
                      </a:r>
                      <a:endParaRPr lang="de-DE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 soll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 darf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man mag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78578448"/>
                  </a:ext>
                </a:extLst>
              </a:tr>
              <a:tr h="298734">
                <a:tc>
                  <a:txBody>
                    <a:bodyPr/>
                    <a:lstStyle/>
                    <a:p>
                      <a:r>
                        <a:rPr lang="de-DE" sz="1000" b="1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</a:t>
                      </a:r>
                      <a:endParaRPr lang="de-DE" sz="1000" b="1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 sollen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 dürfen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wir mögen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8631067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30001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01D70-27FF-B842-99FB-D84315F18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0901" y="0"/>
            <a:ext cx="755099" cy="75509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54718" y="6475012"/>
            <a:ext cx="6512363" cy="369332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UNIT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14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VOCAB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: THE ENVIRONMENT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4308105"/>
              </p:ext>
            </p:extLst>
          </p:nvPr>
        </p:nvGraphicFramePr>
        <p:xfrm>
          <a:off x="0" y="27915"/>
          <a:ext cx="2825086" cy="6827520"/>
        </p:xfrm>
        <a:graphic>
          <a:graphicData uri="http://schemas.openxmlformats.org/drawingml/2006/table">
            <a:tbl>
              <a:tblPr/>
              <a:tblGrid>
                <a:gridCol w="1412543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Abfall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Waste / Litter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Abgase (pl)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Exhaust fumes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Abholzung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Deforestation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Auspuffgase (pl)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Exhaust fumes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Benzin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Petrol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Bevölkerung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Population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Einwegflasche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Single-use bottle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FCKWs (pl)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CFCs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Kaugummi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Chewing gum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Kohle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Coal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Kunststoff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Synthetic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material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Hauptverkehrszeit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Rush hour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Lärm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Noise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Luftverschmutzung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Air pollution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Müll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Waste / Rubbish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Ozonloch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Hole in the ozone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Ozonschicht (f)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Ozone layer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saure Regen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Acid rain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Schaden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Damage / Harm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Spraydose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Aerosol can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Treibhauseffekt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Greenhouse Effect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Ultraviolette Strahlen</a:t>
                      </a:r>
                      <a:r>
                        <a:rPr lang="de-DE" sz="8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(pl)</a:t>
                      </a:r>
                      <a:endParaRPr lang="de-DE" sz="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Ultraviolet Rays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Verkehr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Traffic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Verpackung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Packaging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Verschmutzung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Pollution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Abfalleimer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Litter bin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Achtung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Respect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500295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Altpapier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Waste paper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842206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0770765"/>
              </p:ext>
            </p:extLst>
          </p:nvPr>
        </p:nvGraphicFramePr>
        <p:xfrm>
          <a:off x="3108316" y="30480"/>
          <a:ext cx="2825086" cy="6339840"/>
        </p:xfrm>
        <a:graphic>
          <a:graphicData uri="http://schemas.openxmlformats.org/drawingml/2006/table">
            <a:tbl>
              <a:tblPr/>
              <a:tblGrid>
                <a:gridCol w="1490980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334106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Biomüll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Organic waste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Brennstoff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Fuel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Dose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Can / Tin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Düngemittel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Fertiliser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Energie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Energy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Energiequelle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Energy source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Fahrradweg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Cycle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path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Flasche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Bottle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Gebrauch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Usage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Heizung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Heating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Kraftwerk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Power station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Leben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Life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Luft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Air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Müllentsorgung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Waste disposal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Mülltonne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Rubbish bin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Pappe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Cardboard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Pfand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Deposit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Pfandflasche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Bottle with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 deposit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Sauerstoff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Oxygen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Schalen (pl)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Peelings / Shells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Solarzelle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Solar cell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Sonnenenergie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Solar energy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Umfrage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Survey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Verbrauch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Consumption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Wasserkraft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Hydroelectric power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Wiederverwertung (f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recycling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0280528"/>
              </p:ext>
            </p:extLst>
          </p:nvPr>
        </p:nvGraphicFramePr>
        <p:xfrm>
          <a:off x="6216633" y="30480"/>
          <a:ext cx="2825086" cy="6339840"/>
        </p:xfrm>
        <a:graphic>
          <a:graphicData uri="http://schemas.openxmlformats.org/drawingml/2006/table">
            <a:tbl>
              <a:tblPr/>
              <a:tblGrid>
                <a:gridCol w="1412543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anbauen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cultivate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aussterben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die out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bedrohen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threaten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biologisch / chemisch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Biological / Chemical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bleifrei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Unleaded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brauchen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need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entsorgen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dispose of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global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Global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heizen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heat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laut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Loud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öffentlich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Public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produzieren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produce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recyceln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recycle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reinigen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clean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sauber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Clean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schaden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harm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schmutzig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Dirty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schützen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protect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sparen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save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überbevölkert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Overpopulated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überschreiten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exceed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umweltfeindlich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Environmentally unfriendly</a:t>
                      </a:r>
                      <a:endParaRPr lang="de-DE" sz="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umweltfreundlich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9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Environmentally friendly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verpesten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pollute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verschmutzen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pollute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verschwinden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disappear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37679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01D70-27FF-B842-99FB-D84315F18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0901" y="0"/>
            <a:ext cx="755099" cy="75509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54718" y="6475012"/>
            <a:ext cx="6512363" cy="369332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UNIT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14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VOCAB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: THE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ENVIRONMENT [2]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61805621"/>
              </p:ext>
            </p:extLst>
          </p:nvPr>
        </p:nvGraphicFramePr>
        <p:xfrm>
          <a:off x="0" y="27915"/>
          <a:ext cx="2825086" cy="1950720"/>
        </p:xfrm>
        <a:graphic>
          <a:graphicData uri="http://schemas.openxmlformats.org/drawingml/2006/table">
            <a:tbl>
              <a:tblPr/>
              <a:tblGrid>
                <a:gridCol w="1412543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verwenden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use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verschwenden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waste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wegwerfen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throw away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weltweit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Worldwide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wiederverwerten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recycle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zerstören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destroy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Tierarten (pl)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Animal species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Umwelt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Environment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7676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01D70-27FF-B842-99FB-D84315F18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79363" y="106452"/>
            <a:ext cx="755099" cy="755099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71D8049A-182E-884B-965F-8F49DEF69A7C}"/>
              </a:ext>
            </a:extLst>
          </p:cNvPr>
          <p:cNvSpPr txBox="1"/>
          <p:nvPr/>
        </p:nvSpPr>
        <p:spPr>
          <a:xfrm>
            <a:off x="193037" y="231918"/>
            <a:ext cx="286168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Unit </a:t>
            </a:r>
            <a:r>
              <a:rPr lang="en-GB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 </a:t>
            </a:r>
            <a:r>
              <a:rPr lang="en-GB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Core Structures</a:t>
            </a: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latin typeface="Arial Black" panose="020B0604020202020204" pitchFamily="34" charset="0"/>
              <a:cs typeface="Arial Black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39E2057E-A74C-8D47-85DD-1E16530BDDF0}"/>
              </a:ext>
            </a:extLst>
          </p:cNvPr>
          <p:cNvSpPr txBox="1"/>
          <p:nvPr/>
        </p:nvSpPr>
        <p:spPr>
          <a:xfrm>
            <a:off x="8633442" y="6551956"/>
            <a:ext cx="1069524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Endon High School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EBBC851-580B-514C-A615-EFD54AC8551B}"/>
              </a:ext>
            </a:extLst>
          </p:cNvPr>
          <p:cNvSpPr/>
          <p:nvPr/>
        </p:nvSpPr>
        <p:spPr>
          <a:xfrm>
            <a:off x="278296" y="727650"/>
            <a:ext cx="4939747" cy="5643333"/>
          </a:xfrm>
          <a:prstGeom prst="rect">
            <a:avLst/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3BE55EEB-5436-8749-B739-CA82BC41A10D}"/>
              </a:ext>
            </a:extLst>
          </p:cNvPr>
          <p:cNvSpPr txBox="1"/>
          <p:nvPr/>
        </p:nvSpPr>
        <p:spPr>
          <a:xfrm>
            <a:off x="225566" y="833794"/>
            <a:ext cx="13516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4 to Learn</a:t>
            </a:r>
            <a:endParaRPr lang="en-GB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6A5A5B0-880C-7941-A468-03B941EB0551}"/>
              </a:ext>
            </a:extLst>
          </p:cNvPr>
          <p:cNvSpPr txBox="1"/>
          <p:nvPr/>
        </p:nvSpPr>
        <p:spPr>
          <a:xfrm>
            <a:off x="284118" y="6543146"/>
            <a:ext cx="1376030" cy="214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German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86E8F63-5506-0E40-9C2D-3FFA82E816BA}"/>
              </a:ext>
            </a:extLst>
          </p:cNvPr>
          <p:cNvSpPr txBox="1"/>
          <p:nvPr/>
        </p:nvSpPr>
        <p:spPr>
          <a:xfrm>
            <a:off x="1291375" y="6543146"/>
            <a:ext cx="756086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Year </a:t>
            </a:r>
            <a:r>
              <a:rPr lang="en-GB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AACEA5-A367-3043-8956-CE05C3173B41}"/>
              </a:ext>
            </a:extLst>
          </p:cNvPr>
          <p:cNvSpPr txBox="1"/>
          <p:nvPr/>
        </p:nvSpPr>
        <p:spPr>
          <a:xfrm>
            <a:off x="2047461" y="6543146"/>
            <a:ext cx="1239715" cy="2142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Term 1</a:t>
            </a:r>
            <a:endParaRPr lang="en-GB" sz="8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/>
          </p:nvPr>
        </p:nvGraphicFramePr>
        <p:xfrm>
          <a:off x="340426" y="1203128"/>
          <a:ext cx="4877617" cy="23137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2601">
                  <a:extLst>
                    <a:ext uri="{9D8B030D-6E8A-4147-A177-3AD203B41FA5}">
                      <a16:colId xmlns:a16="http://schemas.microsoft.com/office/drawing/2014/main" val="735001509"/>
                    </a:ext>
                  </a:extLst>
                </a:gridCol>
                <a:gridCol w="2348649">
                  <a:extLst>
                    <a:ext uri="{9D8B030D-6E8A-4147-A177-3AD203B41FA5}">
                      <a16:colId xmlns:a16="http://schemas.microsoft.com/office/drawing/2014/main" val="1791773941"/>
                    </a:ext>
                  </a:extLst>
                </a:gridCol>
                <a:gridCol w="2236367">
                  <a:extLst>
                    <a:ext uri="{9D8B030D-6E8A-4147-A177-3AD203B41FA5}">
                      <a16:colId xmlns:a16="http://schemas.microsoft.com/office/drawing/2014/main" val="1951564880"/>
                    </a:ext>
                  </a:extLst>
                </a:gridCol>
              </a:tblGrid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Obdachlosigkeit ist ein grosses Problem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Homeless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ness is a big problem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83728477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 gibt immer mehr Leute, die auf der Strasse schlafen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There is always more (more and more) people, who on the street sleep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52005094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meiner Stadt gibt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es Vandalismus und viel Verbrechen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 my town there is vandalism and lots of crime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03126839"/>
                  </a:ext>
                </a:extLst>
              </a:tr>
              <a:tr h="516785">
                <a:tc>
                  <a:txBody>
                    <a:bodyPr/>
                    <a:lstStyle/>
                    <a:p>
                      <a:r>
                        <a:rPr lang="de-DE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de-DE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Ich</a:t>
                      </a:r>
                      <a:r>
                        <a:rPr lang="de-DE" sz="1200" b="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habe Angst, dass ich arbeitslos sein werde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200" b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 have fear (I‘m scared), that I unemployed be will</a:t>
                      </a:r>
                      <a:endParaRPr lang="de-DE" sz="1200" b="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70567740"/>
                  </a:ext>
                </a:extLst>
              </a:tr>
            </a:tbl>
          </a:graphicData>
        </a:graphic>
      </p:graphicFrame>
      <p:graphicFrame>
        <p:nvGraphicFramePr>
          <p:cNvPr id="3" name="Table 2"/>
          <p:cNvGraphicFramePr>
            <a:graphicFrameLocks noGrp="1"/>
          </p:cNvGraphicFramePr>
          <p:nvPr>
            <p:extLst/>
          </p:nvPr>
        </p:nvGraphicFramePr>
        <p:xfrm>
          <a:off x="3563321" y="72522"/>
          <a:ext cx="5416042" cy="5869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8143">
                  <a:extLst>
                    <a:ext uri="{9D8B030D-6E8A-4147-A177-3AD203B41FA5}">
                      <a16:colId xmlns:a16="http://schemas.microsoft.com/office/drawing/2014/main" val="696131689"/>
                    </a:ext>
                  </a:extLst>
                </a:gridCol>
                <a:gridCol w="1275629">
                  <a:extLst>
                    <a:ext uri="{9D8B030D-6E8A-4147-A177-3AD203B41FA5}">
                      <a16:colId xmlns:a16="http://schemas.microsoft.com/office/drawing/2014/main" val="1748547855"/>
                    </a:ext>
                  </a:extLst>
                </a:gridCol>
                <a:gridCol w="382137">
                  <a:extLst>
                    <a:ext uri="{9D8B030D-6E8A-4147-A177-3AD203B41FA5}">
                      <a16:colId xmlns:a16="http://schemas.microsoft.com/office/drawing/2014/main" val="3305862784"/>
                    </a:ext>
                  </a:extLst>
                </a:gridCol>
                <a:gridCol w="1564785">
                  <a:extLst>
                    <a:ext uri="{9D8B030D-6E8A-4147-A177-3AD203B41FA5}">
                      <a16:colId xmlns:a16="http://schemas.microsoft.com/office/drawing/2014/main" val="4211014006"/>
                    </a:ext>
                  </a:extLst>
                </a:gridCol>
                <a:gridCol w="332254">
                  <a:extLst>
                    <a:ext uri="{9D8B030D-6E8A-4147-A177-3AD203B41FA5}">
                      <a16:colId xmlns:a16="http://schemas.microsoft.com/office/drawing/2014/main" val="2271350065"/>
                    </a:ext>
                  </a:extLst>
                </a:gridCol>
                <a:gridCol w="1473094">
                  <a:extLst>
                    <a:ext uri="{9D8B030D-6E8A-4147-A177-3AD203B41FA5}">
                      <a16:colId xmlns:a16="http://schemas.microsoft.com/office/drawing/2014/main" val="2667200118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b="1" u="sng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COUNT LETTERS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1800" b="1" u="sng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de-DE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UNDERLINE VOWEL </a:t>
                      </a:r>
                      <a:r>
                        <a:rPr lang="en-GB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COMBOS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DOPPELBUCHSTABEN HIGHLIGHT</a:t>
                      </a:r>
                      <a:endParaRPr lang="en-GB" sz="1050" b="1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419201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DOT FINAL </a:t>
                      </a:r>
                      <a:r>
                        <a:rPr lang="en-GB" sz="900" b="1" dirty="0" err="1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LET’’S CIRCLE CAPITALS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1800" b="1" u="sng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GB" sz="900" b="1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EXAGGERATE UMLAUTS</a:t>
                      </a:r>
                      <a:endParaRPr lang="en-GB" sz="1050" b="1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8670725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054718" y="6475012"/>
            <a:ext cx="5404513" cy="369332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HOMELESSNESS AND POVERTY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68456" y="113411"/>
            <a:ext cx="552425" cy="58017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92254" y="1033127"/>
            <a:ext cx="4310712" cy="215443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ETWAS (something)</a:t>
            </a:r>
          </a:p>
          <a:p>
            <a:r>
              <a:rPr lang="de-DE" b="1" dirty="0" smtClean="0">
                <a:latin typeface="Arial" panose="020B0604020202020204" pitchFamily="34" charset="0"/>
                <a:cs typeface="Arial" panose="020B0604020202020204" pitchFamily="34" charset="0"/>
              </a:rPr>
              <a:t>NICHTS (nothing)</a:t>
            </a:r>
          </a:p>
          <a:p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When we use these two infront of an adjective, like </a:t>
            </a:r>
            <a:r>
              <a:rPr lang="de-DE" sz="1400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nothing good </a:t>
            </a:r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or </a:t>
            </a:r>
            <a:r>
              <a:rPr lang="de-DE" sz="1400" i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something strange</a:t>
            </a:r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, then we put an ~ES on the end of the adjective:</a:t>
            </a:r>
          </a:p>
          <a:p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Nothing good = nichts gutes</a:t>
            </a:r>
          </a:p>
          <a:p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Something strange = etwas fremdes</a:t>
            </a:r>
          </a:p>
          <a:p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There is nothing useful = Es gibt nichts nützliches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92254" y="3516858"/>
            <a:ext cx="4310712" cy="141577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de-DE" sz="1600" b="1" u="sng" dirty="0" smtClean="0">
                <a:latin typeface="Arial" panose="020B0604020202020204" pitchFamily="34" charset="0"/>
                <a:cs typeface="Arial" panose="020B0604020202020204" pitchFamily="34" charset="0"/>
              </a:rPr>
              <a:t>How to say: more and more X</a:t>
            </a:r>
          </a:p>
          <a:p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To say that there is more and more problems, or more and more money, etc... We just simply put the word [immer] in front of [mehr]</a:t>
            </a:r>
          </a:p>
          <a:p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So: immer mehr Geld = more and more money</a:t>
            </a:r>
          </a:p>
          <a:p>
            <a:r>
              <a:rPr lang="de-DE" sz="1400" dirty="0" smtClean="0">
                <a:latin typeface="Arial" panose="020B0604020202020204" pitchFamily="34" charset="0"/>
                <a:cs typeface="Arial" panose="020B0604020202020204" pitchFamily="34" charset="0"/>
              </a:rPr>
              <a:t>Immer mehr Probleme = more and more problems</a:t>
            </a:r>
            <a:endParaRPr lang="de-DE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238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7501D70-27FF-B842-99FB-D84315F185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50901" y="0"/>
            <a:ext cx="755099" cy="755099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3054718" y="6475012"/>
            <a:ext cx="6512363" cy="369332"/>
          </a:xfrm>
          <a:prstGeom prst="rect">
            <a:avLst/>
          </a:prstGeom>
          <a:solidFill>
            <a:schemeClr val="bg2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de-DE" smtClean="0">
                <a:latin typeface="Arial" panose="020B0604020202020204" pitchFamily="34" charset="0"/>
                <a:cs typeface="Arial" panose="020B0604020202020204" pitchFamily="34" charset="0"/>
              </a:rPr>
              <a:t>UNIT </a:t>
            </a:r>
            <a:r>
              <a:rPr lang="de-DE" smtClean="0">
                <a:latin typeface="Arial" panose="020B0604020202020204" pitchFamily="34" charset="0"/>
                <a:cs typeface="Arial" panose="020B0604020202020204" pitchFamily="34" charset="0"/>
              </a:rPr>
              <a:t>14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VOCAB</a:t>
            </a:r>
            <a:r>
              <a:rPr lang="de-DE" dirty="0">
                <a:latin typeface="Arial" panose="020B0604020202020204" pitchFamily="34" charset="0"/>
                <a:cs typeface="Arial" panose="020B0604020202020204" pitchFamily="34" charset="0"/>
              </a:rPr>
              <a:t>: HOMELESSNESS AND </a:t>
            </a:r>
            <a:r>
              <a:rPr lang="de-DE" dirty="0" smtClean="0">
                <a:latin typeface="Arial" panose="020B0604020202020204" pitchFamily="34" charset="0"/>
                <a:cs typeface="Arial" panose="020B0604020202020204" pitchFamily="34" charset="0"/>
              </a:rPr>
              <a:t>POVERTY</a:t>
            </a:r>
            <a:endParaRPr lang="de-DE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/>
          </p:nvPr>
        </p:nvGraphicFramePr>
        <p:xfrm>
          <a:off x="0" y="27915"/>
          <a:ext cx="2825086" cy="6827520"/>
        </p:xfrm>
        <a:graphic>
          <a:graphicData uri="http://schemas.openxmlformats.org/drawingml/2006/table">
            <a:tbl>
              <a:tblPr/>
              <a:tblGrid>
                <a:gridCol w="1412543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adoptiert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Adopted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AIDS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AIDS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allein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Alone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anonym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Anonymous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arbeitslos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Unemployed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Poor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Armut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Poverty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auf Grund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Because of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Aufmerksamkeit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Attention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aussetzen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abandon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benachteiligen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disadvantage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bitten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ask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deprimiert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Depressed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Dieb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Thief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Diskriminierung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Discrimination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Einwanderer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immigrant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entschuldigen</a:t>
                      </a:r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apologise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ernst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Serious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Gewalt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Violence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Gleichheit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Equality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Hautfarbe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Skin colour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herrschend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Predominant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HIV positiv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HIV positive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illegal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Illegal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Aussicht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Prospect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Kriminalität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Crime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leiden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suffer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500295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menschlich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humane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9842206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/>
          </p:nvPr>
        </p:nvGraphicFramePr>
        <p:xfrm>
          <a:off x="3108316" y="30480"/>
          <a:ext cx="2825086" cy="6328114"/>
        </p:xfrm>
        <a:graphic>
          <a:graphicData uri="http://schemas.openxmlformats.org/drawingml/2006/table">
            <a:tbl>
              <a:tblPr/>
              <a:tblGrid>
                <a:gridCol w="1490980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334106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Not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Emergency / need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obdachlos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Homeless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Rasse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Race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Rassenprobleme (pl)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Racial problems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Rassenvorurteile (pl)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Racial prejudice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Rassismus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Racism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rassistisch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Rasist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reich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Rich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sich schämen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be ashamed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stehlen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steal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Stra</a:t>
                      </a:r>
                      <a:r>
                        <a:rPr lang="el-GR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β</a:t>
                      </a:r>
                      <a:r>
                        <a:rPr lang="en-GB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Street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Straftat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Criminal offence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traurig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Vandalismus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Vandalism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Verbrechen (nt)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Crime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wegen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Because of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weinen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cry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abstinent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Teetotal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9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Drogenberatungsstelle (f)</a:t>
                      </a:r>
                      <a:endParaRPr lang="de-DE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8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Advice centre for addicts</a:t>
                      </a:r>
                      <a:endParaRPr lang="de-DE" sz="8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Eingliederung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Integration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einnehmen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take in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Entziehungskur (f)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Drug/alcohol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rehab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9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Mindesthaltbarkeitsdatum </a:t>
                      </a:r>
                      <a:endParaRPr lang="de-DE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Best</a:t>
                      </a:r>
                      <a:r>
                        <a:rPr lang="de-DE" sz="1000" baseline="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before date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vermeiden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avoid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betteln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 beg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r>
                        <a:rPr lang="de-DE" sz="1000" dirty="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Flüchtling (m)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de-DE" sz="1000" smtClean="0">
                          <a:solidFill>
                            <a:schemeClr val="tx1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refugee</a:t>
                      </a:r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/>
          </p:nvPr>
        </p:nvGraphicFramePr>
        <p:xfrm>
          <a:off x="6216633" y="30480"/>
          <a:ext cx="2825086" cy="6339840"/>
        </p:xfrm>
        <a:graphic>
          <a:graphicData uri="http://schemas.openxmlformats.org/drawingml/2006/table">
            <a:tbl>
              <a:tblPr/>
              <a:tblGrid>
                <a:gridCol w="1412543">
                  <a:extLst>
                    <a:ext uri="{9D8B030D-6E8A-4147-A177-3AD203B41FA5}">
                      <a16:colId xmlns:a16="http://schemas.microsoft.com/office/drawing/2014/main" val="3367474682"/>
                    </a:ext>
                  </a:extLst>
                </a:gridCol>
                <a:gridCol w="1412543">
                  <a:extLst>
                    <a:ext uri="{9D8B030D-6E8A-4147-A177-3AD203B41FA5}">
                      <a16:colId xmlns:a16="http://schemas.microsoft.com/office/drawing/2014/main" val="1689579544"/>
                    </a:ext>
                  </a:extLst>
                </a:gridCol>
              </a:tblGrid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41667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547247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688554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975154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4978064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3176966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362737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 smtClean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1671623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9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220911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707460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536409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00550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610039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4804767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467410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88266067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06658245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0435045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5582164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1177198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6079366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964852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066009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360048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650403"/>
                  </a:ext>
                </a:extLst>
              </a:tr>
              <a:tr h="232114"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de-DE" sz="1000" dirty="0">
                        <a:solidFill>
                          <a:schemeClr val="tx1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9374704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92319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2030</TotalTime>
  <Words>1318</Words>
  <Application>Microsoft Office PowerPoint</Application>
  <PresentationFormat>A4 Paper (210x297 mm)</PresentationFormat>
  <Paragraphs>411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0" baseType="lpstr">
      <vt:lpstr>Arial</vt:lpstr>
      <vt:lpstr>Arial Black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Rob Sproston</dc:creator>
  <cp:lastModifiedBy>Ms Johnson</cp:lastModifiedBy>
  <cp:revision>75</cp:revision>
  <cp:lastPrinted>2019-06-13T08:55:51Z</cp:lastPrinted>
  <dcterms:created xsi:type="dcterms:W3CDTF">2019-06-13T06:52:07Z</dcterms:created>
  <dcterms:modified xsi:type="dcterms:W3CDTF">2023-10-16T17:14:15Z</dcterms:modified>
</cp:coreProperties>
</file>